
<file path=[Content_Types].xml><?xml version="1.0" encoding="utf-8"?>
<Types xmlns="http://schemas.openxmlformats.org/package/2006/content-types">
  <Override PartName="/ppt/drawings/drawing1.xml" ContentType="application/vnd.openxmlformats-officedocument.drawingml.chartshapes+xml"/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35.xml" ContentType="application/vnd.openxmlformats-officedocument.presentationml.slideLayout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Layouts/slideLayout28.xml" ContentType="application/vnd.openxmlformats-officedocument.presentationml.slideLayout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36.xml" ContentType="application/vnd.openxmlformats-officedocument.presentationml.slideLayout+xml"/>
  <Override PartName="/ppt/embeddings/oleObject1.bin" ContentType="application/vnd.openxmlformats-officedocument.oleObject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1.xml" ContentType="application/vnd.openxmlformats-officedocument.drawingml.chart+xml"/>
  <Override PartName="/ppt/slides/slide2.xml" ContentType="application/vnd.openxmlformats-officedocument.presentationml.slide+xml"/>
  <Override PartName="/docProps/core.xml" ContentType="application/vnd.openxmlformats-package.core-properties+xml"/>
  <Override PartName="/ppt/slideMasters/slideMaster3.xml" ContentType="application/vnd.openxmlformats-officedocument.presentationml.slideMaster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Default Extension="gif" ContentType="image/gif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37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34.xml" ContentType="application/vnd.openxmlformats-officedocument.presentationml.slideLayout+xml"/>
  <Default Extension="wmf" ContentType="image/x-wmf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0.xml" ContentType="application/vnd.openxmlformats-officedocument.presentationml.slideLayout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  <p:sldMasterId id="2147483649" r:id="rId2"/>
    <p:sldMasterId id="2147483675" r:id="rId3"/>
  </p:sldMasterIdLst>
  <p:notesMasterIdLst>
    <p:notesMasterId r:id="rId18"/>
  </p:notesMasterIdLst>
  <p:sldIdLst>
    <p:sldId id="256" r:id="rId4"/>
    <p:sldId id="268" r:id="rId5"/>
    <p:sldId id="274" r:id="rId6"/>
    <p:sldId id="276" r:id="rId7"/>
    <p:sldId id="263" r:id="rId8"/>
    <p:sldId id="258" r:id="rId9"/>
    <p:sldId id="275" r:id="rId10"/>
    <p:sldId id="264" r:id="rId11"/>
    <p:sldId id="265" r:id="rId12"/>
    <p:sldId id="273" r:id="rId13"/>
    <p:sldId id="278" r:id="rId14"/>
    <p:sldId id="279" r:id="rId15"/>
    <p:sldId id="280" r:id="rId16"/>
    <p:sldId id="26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FF"/>
    <a:srgbClr val="FF9900"/>
    <a:srgbClr val="0000FF"/>
    <a:srgbClr val="99CCFF"/>
    <a:srgbClr val="FFFFCC"/>
    <a:srgbClr val="000000"/>
    <a:srgbClr val="FF0000"/>
    <a:srgbClr val="99CC00"/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87425" autoAdjust="0"/>
  </p:normalViewPr>
  <p:slideViewPr>
    <p:cSldViewPr>
      <p:cViewPr varScale="1">
        <p:scale>
          <a:sx n="139" d="100"/>
          <a:sy n="139" d="100"/>
        </p:scale>
        <p:origin x="-14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it\eol\EOL%20Documents%20Folders\kbeierle\My%20Documents\project%20archive%20document.xls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sz="18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EOL Dropsonde Projects 1990-2010</a:t>
            </a:r>
          </a:p>
        </c:rich>
      </c:tx>
      <c:layout>
        <c:manualLayout>
          <c:xMode val="edge"/>
          <c:yMode val="edge"/>
          <c:x val="0.287643110031807"/>
          <c:y val="0.00924214417744918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06957533178314"/>
          <c:y val="0.232902243478371"/>
          <c:w val="0.878505563775275"/>
          <c:h val="0.454713903933962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Sheet1!$A$84:$A$123</c:f>
              <c:strCache>
                <c:ptCount val="40"/>
                <c:pt idx="0">
                  <c:v>TCM90</c:v>
                </c:pt>
                <c:pt idx="1">
                  <c:v>GTE_TRACE</c:v>
                </c:pt>
                <c:pt idx="2">
                  <c:v>CASP_II</c:v>
                </c:pt>
                <c:pt idx="3">
                  <c:v>PRE_BOREAS</c:v>
                </c:pt>
                <c:pt idx="4">
                  <c:v>TOGA_COARE</c:v>
                </c:pt>
                <c:pt idx="5">
                  <c:v>KOFSE</c:v>
                </c:pt>
                <c:pt idx="6">
                  <c:v>CEPEX</c:v>
                </c:pt>
                <c:pt idx="7">
                  <c:v>AES_BASE</c:v>
                </c:pt>
                <c:pt idx="8">
                  <c:v>DLR</c:v>
                </c:pt>
                <c:pt idx="9">
                  <c:v>NASA_LITE</c:v>
                </c:pt>
                <c:pt idx="10">
                  <c:v>MACAWS</c:v>
                </c:pt>
                <c:pt idx="11">
                  <c:v>Snowband</c:v>
                </c:pt>
                <c:pt idx="12">
                  <c:v>INDOEX</c:v>
                </c:pt>
                <c:pt idx="13">
                  <c:v>MAP</c:v>
                </c:pt>
                <c:pt idx="14">
                  <c:v>DYCOMS II</c:v>
                </c:pt>
                <c:pt idx="15">
                  <c:v>EPIC</c:v>
                </c:pt>
                <c:pt idx="16">
                  <c:v>CAMEX IV</c:v>
                </c:pt>
                <c:pt idx="17">
                  <c:v>IHOP</c:v>
                </c:pt>
                <c:pt idx="18">
                  <c:v>Crystal Face</c:v>
                </c:pt>
                <c:pt idx="19">
                  <c:v>TELEX03 </c:v>
                </c:pt>
                <c:pt idx="20">
                  <c:v>BAMEX</c:v>
                </c:pt>
                <c:pt idx="21">
                  <c:v>ATREC </c:v>
                </c:pt>
                <c:pt idx="22">
                  <c:v>Ocean Waves </c:v>
                </c:pt>
                <c:pt idx="23">
                  <c:v>TELEX04 </c:v>
                </c:pt>
                <c:pt idx="24">
                  <c:v>RICO</c:v>
                </c:pt>
                <c:pt idx="25">
                  <c:v>RAINEX</c:v>
                </c:pt>
                <c:pt idx="26">
                  <c:v>T-REX</c:v>
                </c:pt>
                <c:pt idx="27">
                  <c:v>Progressive Science</c:v>
                </c:pt>
                <c:pt idx="28">
                  <c:v>AMMA</c:v>
                </c:pt>
                <c:pt idx="29">
                  <c:v>NAMMA</c:v>
                </c:pt>
                <c:pt idx="30">
                  <c:v>TC4</c:v>
                </c:pt>
                <c:pt idx="31">
                  <c:v>GISMOS</c:v>
                </c:pt>
                <c:pt idx="32">
                  <c:v>T-PARC (drift)</c:v>
                </c:pt>
                <c:pt idx="33">
                  <c:v>T-PARC (drop)</c:v>
                </c:pt>
                <c:pt idx="34">
                  <c:v>PLOWS</c:v>
                </c:pt>
                <c:pt idx="35">
                  <c:v>PREDICT</c:v>
                </c:pt>
                <c:pt idx="36">
                  <c:v>GRIP</c:v>
                </c:pt>
                <c:pt idx="37">
                  <c:v>ITOP</c:v>
                </c:pt>
                <c:pt idx="38">
                  <c:v>Concordiasi</c:v>
                </c:pt>
                <c:pt idx="39">
                  <c:v>WISPAR</c:v>
                </c:pt>
              </c:strCache>
            </c:strRef>
          </c:cat>
          <c:val>
            <c:numRef>
              <c:f>Sheet1!$E$84:$E$123</c:f>
              <c:numCache>
                <c:formatCode>General</c:formatCode>
                <c:ptCount val="40"/>
                <c:pt idx="0">
                  <c:v>89.0</c:v>
                </c:pt>
                <c:pt idx="1">
                  <c:v>74.0</c:v>
                </c:pt>
                <c:pt idx="2">
                  <c:v>191.0</c:v>
                </c:pt>
                <c:pt idx="3">
                  <c:v>12.0</c:v>
                </c:pt>
                <c:pt idx="4">
                  <c:v>110.0</c:v>
                </c:pt>
                <c:pt idx="5">
                  <c:v>33.0</c:v>
                </c:pt>
                <c:pt idx="6">
                  <c:v>109.0</c:v>
                </c:pt>
                <c:pt idx="7">
                  <c:v>100.0</c:v>
                </c:pt>
                <c:pt idx="8">
                  <c:v>8.0</c:v>
                </c:pt>
                <c:pt idx="9">
                  <c:v>26.0</c:v>
                </c:pt>
                <c:pt idx="10">
                  <c:v>17.0</c:v>
                </c:pt>
                <c:pt idx="11">
                  <c:v>102.0</c:v>
                </c:pt>
                <c:pt idx="12">
                  <c:v>94.0</c:v>
                </c:pt>
                <c:pt idx="13">
                  <c:v>153.0</c:v>
                </c:pt>
                <c:pt idx="14">
                  <c:v>63.0</c:v>
                </c:pt>
                <c:pt idx="15">
                  <c:v>181.0</c:v>
                </c:pt>
                <c:pt idx="16">
                  <c:v>119.0</c:v>
                </c:pt>
                <c:pt idx="17">
                  <c:v>415.0</c:v>
                </c:pt>
                <c:pt idx="18">
                  <c:v>47.0</c:v>
                </c:pt>
                <c:pt idx="19">
                  <c:v>15.0</c:v>
                </c:pt>
                <c:pt idx="20">
                  <c:v>438.0</c:v>
                </c:pt>
                <c:pt idx="21">
                  <c:v>74.0</c:v>
                </c:pt>
                <c:pt idx="22">
                  <c:v>65.0</c:v>
                </c:pt>
                <c:pt idx="23">
                  <c:v>37.0</c:v>
                </c:pt>
                <c:pt idx="24">
                  <c:v>198.0</c:v>
                </c:pt>
                <c:pt idx="25">
                  <c:v>197.0</c:v>
                </c:pt>
                <c:pt idx="26">
                  <c:v>306.0</c:v>
                </c:pt>
                <c:pt idx="27">
                  <c:v>17.0</c:v>
                </c:pt>
                <c:pt idx="28">
                  <c:v>171.0</c:v>
                </c:pt>
                <c:pt idx="29">
                  <c:v>192.0</c:v>
                </c:pt>
                <c:pt idx="30">
                  <c:v>95.0</c:v>
                </c:pt>
                <c:pt idx="31">
                  <c:v>20.0</c:v>
                </c:pt>
                <c:pt idx="32">
                  <c:v>339.0</c:v>
                </c:pt>
                <c:pt idx="33">
                  <c:v>1577.0</c:v>
                </c:pt>
                <c:pt idx="34">
                  <c:v>51.0</c:v>
                </c:pt>
                <c:pt idx="35">
                  <c:v>558.0</c:v>
                </c:pt>
                <c:pt idx="36">
                  <c:v>328.0</c:v>
                </c:pt>
                <c:pt idx="37">
                  <c:v>698.0</c:v>
                </c:pt>
                <c:pt idx="38">
                  <c:v>648.0</c:v>
                </c:pt>
                <c:pt idx="39">
                  <c:v>162.0</c:v>
                </c:pt>
              </c:numCache>
            </c:numRef>
          </c:val>
        </c:ser>
        <c:axId val="531855912"/>
        <c:axId val="531864072"/>
      </c:barChart>
      <c:catAx>
        <c:axId val="5318559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5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Field Projects </a:t>
                </a:r>
              </a:p>
            </c:rich>
          </c:tx>
          <c:layout>
            <c:manualLayout>
              <c:xMode val="edge"/>
              <c:yMode val="edge"/>
              <c:x val="0.476635950101253"/>
              <c:y val="0.9057309056331"/>
            </c:manualLayout>
          </c:layout>
          <c:spPr>
            <a:noFill/>
            <a:ln w="25400">
              <a:noFill/>
            </a:ln>
          </c:spPr>
        </c:title>
        <c:numFmt formatCode="@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31864072"/>
        <c:crosses val="autoZero"/>
        <c:auto val="1"/>
        <c:lblAlgn val="ctr"/>
        <c:lblOffset val="100"/>
        <c:tickLblSkip val="1"/>
        <c:tickMarkSkip val="1"/>
      </c:catAx>
      <c:valAx>
        <c:axId val="531864072"/>
        <c:scaling>
          <c:orientation val="minMax"/>
          <c:max val="500.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5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Number of Soundings</a:t>
                </a:r>
              </a:p>
            </c:rich>
          </c:tx>
          <c:layout>
            <c:manualLayout>
              <c:xMode val="edge"/>
              <c:yMode val="edge"/>
              <c:x val="0.0166147455867082"/>
              <c:y val="0.26432551753581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31855912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95250">
      <a:solidFill>
        <a:srgbClr val="99CCFF"/>
      </a:solidFill>
      <a:prstDash val="solid"/>
    </a:ln>
  </c:spPr>
  <c:txPr>
    <a:bodyPr/>
    <a:lstStyle/>
    <a:p>
      <a:pPr>
        <a:defRPr sz="15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0.81397</cdr:x>
      <cdr:y>0.23322</cdr:y>
    </cdr:from>
    <cdr:to>
      <cdr:x>0.85778</cdr:x>
      <cdr:y>0.68795</cdr:y>
    </cdr:to>
    <cdr:sp macro="" textlink="">
      <cdr:nvSpPr>
        <cdr:cNvPr id="2104" name="Rectangle 5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31577" y="907740"/>
          <a:ext cx="380362" cy="2652856"/>
        </a:xfrm>
        <a:prstGeom xmlns:a="http://schemas.openxmlformats.org/drawingml/2006/main" prst="rect">
          <a:avLst/>
        </a:prstGeom>
        <a:solidFill xmlns:a="http://schemas.openxmlformats.org/drawingml/2006/main">
          <a:srgbClr val="99CC00">
            <a:alpha val="34000"/>
          </a:srgbClr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0.7819</cdr:x>
      <cdr:y>0.23326</cdr:y>
    </cdr:from>
    <cdr:to>
      <cdr:x>0.81309</cdr:x>
      <cdr:y>0.68478</cdr:y>
    </cdr:to>
    <cdr:sp macro="" textlink="">
      <cdr:nvSpPr>
        <cdr:cNvPr id="63522" name="Rectangle 3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17472" y="1204878"/>
          <a:ext cx="524766" cy="2332224"/>
        </a:xfrm>
        <a:prstGeom xmlns:a="http://schemas.openxmlformats.org/drawingml/2006/main" prst="rect">
          <a:avLst/>
        </a:prstGeom>
        <a:solidFill xmlns:a="http://schemas.openxmlformats.org/drawingml/2006/main">
          <a:srgbClr val="99CC00">
            <a:alpha val="47000"/>
          </a:srgbClr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0.78872</cdr:x>
      <cdr:y>0.28774</cdr:y>
    </cdr:from>
    <cdr:to>
      <cdr:x>0.8194</cdr:x>
      <cdr:y>0.32455</cdr:y>
    </cdr:to>
    <cdr:sp macro="" textlink="">
      <cdr:nvSpPr>
        <cdr:cNvPr id="96311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245313" y="1488646"/>
          <a:ext cx="281693" cy="190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20</a:t>
          </a:r>
        </a:p>
      </cdr:txBody>
    </cdr:sp>
  </cdr:relSizeAnchor>
  <cdr:relSizeAnchor xmlns:cdr="http://schemas.openxmlformats.org/drawingml/2006/chartDrawing">
    <cdr:from>
      <cdr:x>0.85771</cdr:x>
      <cdr:y>0.23326</cdr:y>
    </cdr:from>
    <cdr:to>
      <cdr:x>0.98309</cdr:x>
      <cdr:y>0.68453</cdr:y>
    </cdr:to>
    <cdr:sp macro="" textlink="">
      <cdr:nvSpPr>
        <cdr:cNvPr id="63491" name="Rectangle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87633" y="1204878"/>
          <a:ext cx="538396" cy="2343626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>
            <a:alpha val="39999"/>
          </a:srgbClr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0.12816</cdr:x>
      <cdr:y>0.23277</cdr:y>
    </cdr:from>
    <cdr:to>
      <cdr:x>0.17097</cdr:x>
      <cdr:y>0.68576</cdr:y>
    </cdr:to>
    <cdr:sp macro="" textlink="">
      <cdr:nvSpPr>
        <cdr:cNvPr id="63499" name="Rectangle 1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34362" y="1204878"/>
          <a:ext cx="524766" cy="2338559"/>
        </a:xfrm>
        <a:prstGeom xmlns:a="http://schemas.openxmlformats.org/drawingml/2006/main" prst="rect">
          <a:avLst/>
        </a:prstGeom>
        <a:solidFill xmlns:a="http://schemas.openxmlformats.org/drawingml/2006/main">
          <a:srgbClr val="CCCCFF">
            <a:alpha val="60001"/>
          </a:srgbClr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0.68789</cdr:x>
      <cdr:y>0.23277</cdr:y>
    </cdr:from>
    <cdr:to>
      <cdr:x>0.75888</cdr:x>
      <cdr:y>0.68527</cdr:y>
    </cdr:to>
    <cdr:sp macro="" textlink="">
      <cdr:nvSpPr>
        <cdr:cNvPr id="63518" name="Rectangle 30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736003" y="1204878"/>
          <a:ext cx="508864" cy="2336025"/>
        </a:xfrm>
        <a:prstGeom xmlns:a="http://schemas.openxmlformats.org/drawingml/2006/main" prst="rect">
          <a:avLst/>
        </a:prstGeom>
        <a:solidFill xmlns:a="http://schemas.openxmlformats.org/drawingml/2006/main">
          <a:srgbClr val="333399">
            <a:alpha val="49001"/>
          </a:srgbClr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0.6465</cdr:x>
      <cdr:y>0.23277</cdr:y>
    </cdr:from>
    <cdr:to>
      <cdr:x>0.68789</cdr:x>
      <cdr:y>0.68527</cdr:y>
    </cdr:to>
    <cdr:sp macro="" textlink="">
      <cdr:nvSpPr>
        <cdr:cNvPr id="63516" name="Rectangle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62849" y="1199485"/>
          <a:ext cx="161957" cy="2331716"/>
        </a:xfrm>
        <a:prstGeom xmlns:a="http://schemas.openxmlformats.org/drawingml/2006/main" prst="rect">
          <a:avLst/>
        </a:prstGeom>
        <a:solidFill xmlns:a="http://schemas.openxmlformats.org/drawingml/2006/main">
          <a:srgbClr val="CCCCFF">
            <a:alpha val="60001"/>
          </a:srgbClr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0.59999</cdr:x>
      <cdr:y>0.23352</cdr:y>
    </cdr:from>
    <cdr:to>
      <cdr:x>0.64621</cdr:x>
      <cdr:y>0.68445</cdr:y>
    </cdr:to>
    <cdr:sp macro="" textlink="">
      <cdr:nvSpPr>
        <cdr:cNvPr id="63515" name="Rectangle 2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78199" y="1209675"/>
          <a:ext cx="875156" cy="2343853"/>
        </a:xfrm>
        <a:prstGeom xmlns:a="http://schemas.openxmlformats.org/drawingml/2006/main" prst="rect">
          <a:avLst/>
        </a:prstGeom>
        <a:solidFill xmlns:a="http://schemas.openxmlformats.org/drawingml/2006/main">
          <a:srgbClr val="C0C0C0">
            <a:alpha val="48000"/>
          </a:srgbClr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0.53249</cdr:x>
      <cdr:y>0.23277</cdr:y>
    </cdr:from>
    <cdr:to>
      <cdr:x>0.60005</cdr:x>
      <cdr:y>0.68625</cdr:y>
    </cdr:to>
    <cdr:sp macro="" textlink="">
      <cdr:nvSpPr>
        <cdr:cNvPr id="63513" name="Rectangle 2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16362" y="1204878"/>
          <a:ext cx="781469" cy="2341092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>
            <a:alpha val="46001"/>
          </a:srgbClr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0.48523</cdr:x>
      <cdr:y>0.23277</cdr:y>
    </cdr:from>
    <cdr:to>
      <cdr:x>0.53249</cdr:x>
      <cdr:y>0.68625</cdr:y>
    </cdr:to>
    <cdr:sp macro="" textlink="">
      <cdr:nvSpPr>
        <cdr:cNvPr id="63512" name="Rectangle 2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400683" y="1204878"/>
          <a:ext cx="515679" cy="2341092"/>
        </a:xfrm>
        <a:prstGeom xmlns:a="http://schemas.openxmlformats.org/drawingml/2006/main" prst="rect">
          <a:avLst/>
        </a:prstGeom>
        <a:solidFill xmlns:a="http://schemas.openxmlformats.org/drawingml/2006/main">
          <a:srgbClr val="FF9900">
            <a:alpha val="61000"/>
          </a:srgbClr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0.42113</cdr:x>
      <cdr:y>0.23277</cdr:y>
    </cdr:from>
    <cdr:to>
      <cdr:x>0.48523</cdr:x>
      <cdr:y>0.68649</cdr:y>
    </cdr:to>
    <cdr:sp macro="" textlink="">
      <cdr:nvSpPr>
        <cdr:cNvPr id="63493" name="Rectangle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26029" y="1204878"/>
          <a:ext cx="774654" cy="2342359"/>
        </a:xfrm>
        <a:prstGeom xmlns:a="http://schemas.openxmlformats.org/drawingml/2006/main" prst="rect">
          <a:avLst/>
        </a:prstGeom>
        <a:solidFill xmlns:a="http://schemas.openxmlformats.org/drawingml/2006/main">
          <a:srgbClr val="FFCC00">
            <a:alpha val="53999"/>
          </a:srgbClr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0.3808</cdr:x>
      <cdr:y>0.23277</cdr:y>
    </cdr:from>
    <cdr:to>
      <cdr:x>0.42113</cdr:x>
      <cdr:y>0.68674</cdr:y>
    </cdr:to>
    <cdr:sp macro="" textlink="">
      <cdr:nvSpPr>
        <cdr:cNvPr id="2" name="Rectangle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87633" y="1204878"/>
          <a:ext cx="538396" cy="2343626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>
            <a:alpha val="39999"/>
          </a:srgbClr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0.35432</cdr:x>
      <cdr:y>0.23326</cdr:y>
    </cdr:from>
    <cdr:to>
      <cdr:x>0.3808</cdr:x>
      <cdr:y>0.68453</cdr:y>
    </cdr:to>
    <cdr:sp macro="" textlink="">
      <cdr:nvSpPr>
        <cdr:cNvPr id="63511" name="Rectangle 2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837745" y="1204878"/>
          <a:ext cx="249888" cy="2329691"/>
        </a:xfrm>
        <a:prstGeom xmlns:a="http://schemas.openxmlformats.org/drawingml/2006/main" prst="rect">
          <a:avLst/>
        </a:prstGeom>
        <a:solidFill xmlns:a="http://schemas.openxmlformats.org/drawingml/2006/main">
          <a:srgbClr val="99CC00">
            <a:alpha val="30000"/>
          </a:srgbClr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0.32711</cdr:x>
      <cdr:y>0.23326</cdr:y>
    </cdr:from>
    <cdr:to>
      <cdr:x>0.35433</cdr:x>
      <cdr:y>0.68478</cdr:y>
    </cdr:to>
    <cdr:sp macro="" textlink="">
      <cdr:nvSpPr>
        <cdr:cNvPr id="63506" name="Rectangle 1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H="1">
          <a:off x="3587856" y="1204878"/>
          <a:ext cx="256704" cy="2332224"/>
        </a:xfrm>
        <a:prstGeom xmlns:a="http://schemas.openxmlformats.org/drawingml/2006/main" prst="rect">
          <a:avLst/>
        </a:prstGeom>
        <a:solidFill xmlns:a="http://schemas.openxmlformats.org/drawingml/2006/main">
          <a:srgbClr val="99CC00">
            <a:alpha val="47000"/>
          </a:srgbClr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0.26227</cdr:x>
      <cdr:y>0.23277</cdr:y>
    </cdr:from>
    <cdr:to>
      <cdr:x>0.32711</cdr:x>
      <cdr:y>0.68625</cdr:y>
    </cdr:to>
    <cdr:sp macro="" textlink="">
      <cdr:nvSpPr>
        <cdr:cNvPr id="63507" name="Rectangle 1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97300" y="1204878"/>
          <a:ext cx="790556" cy="2341092"/>
        </a:xfrm>
        <a:prstGeom xmlns:a="http://schemas.openxmlformats.org/drawingml/2006/main" prst="rect">
          <a:avLst/>
        </a:prstGeom>
        <a:solidFill xmlns:a="http://schemas.openxmlformats.org/drawingml/2006/main">
          <a:srgbClr val="008000">
            <a:alpha val="50000"/>
          </a:srgbClr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0.17171</cdr:x>
      <cdr:y>0.23277</cdr:y>
    </cdr:from>
    <cdr:to>
      <cdr:x>0.26227</cdr:x>
      <cdr:y>0.68674</cdr:y>
    </cdr:to>
    <cdr:sp macro="" textlink="">
      <cdr:nvSpPr>
        <cdr:cNvPr id="63494" name="Rectangle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59128" y="1204878"/>
          <a:ext cx="1038172" cy="2343626"/>
        </a:xfrm>
        <a:prstGeom xmlns:a="http://schemas.openxmlformats.org/drawingml/2006/main" prst="rect">
          <a:avLst/>
        </a:prstGeom>
        <a:solidFill xmlns:a="http://schemas.openxmlformats.org/drawingml/2006/main">
          <a:srgbClr val="333399">
            <a:alpha val="49001"/>
          </a:srgbClr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0.10687</cdr:x>
      <cdr:y>0.23277</cdr:y>
    </cdr:from>
    <cdr:to>
      <cdr:x>0.12816</cdr:x>
      <cdr:y>0.68674</cdr:y>
    </cdr:to>
    <cdr:sp macro="" textlink="">
      <cdr:nvSpPr>
        <cdr:cNvPr id="63501" name="Rectangle 1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84474" y="1204878"/>
          <a:ext cx="249888" cy="2343626"/>
        </a:xfrm>
        <a:prstGeom xmlns:a="http://schemas.openxmlformats.org/drawingml/2006/main" prst="rect">
          <a:avLst/>
        </a:prstGeom>
        <a:solidFill xmlns:a="http://schemas.openxmlformats.org/drawingml/2006/main">
          <a:srgbClr val="C0C0C0">
            <a:alpha val="48000"/>
          </a:srgbClr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0.32632</cdr:x>
      <cdr:y>0.15474</cdr:y>
    </cdr:from>
    <cdr:to>
      <cdr:x>0.61851</cdr:x>
      <cdr:y>0.21363</cdr:y>
    </cdr:to>
    <cdr:sp macro="" textlink="">
      <cdr:nvSpPr>
        <cdr:cNvPr id="6348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99483" y="802027"/>
          <a:ext cx="2682892" cy="3040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587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36576" tIns="22860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200" b="0" i="0" u="none" strike="noStrike" baseline="0">
              <a:solidFill>
                <a:srgbClr val="000000"/>
              </a:solidFill>
              <a:latin typeface="Arial"/>
              <a:cs typeface="Arial"/>
            </a:rPr>
            <a:t>Total # of soundings= 8129</a:t>
          </a:r>
        </a:p>
      </cdr:txBody>
    </cdr:sp>
  </cdr:relSizeAnchor>
  <cdr:relSizeAnchor xmlns:cdr="http://schemas.openxmlformats.org/drawingml/2006/chartDrawing">
    <cdr:from>
      <cdr:x>0.08015</cdr:x>
      <cdr:y>0.0372</cdr:y>
    </cdr:from>
    <cdr:to>
      <cdr:x>0.09054</cdr:x>
      <cdr:y>0.09069</cdr:y>
    </cdr:to>
    <cdr:sp macro="" textlink="">
      <cdr:nvSpPr>
        <cdr:cNvPr id="63492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39129" y="195218"/>
          <a:ext cx="95412" cy="2761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0.43772</cdr:x>
      <cdr:y>0.24406</cdr:y>
    </cdr:from>
    <cdr:to>
      <cdr:x>0.47607</cdr:x>
      <cdr:y>0.27939</cdr:y>
    </cdr:to>
    <cdr:sp macro="" textlink="">
      <cdr:nvSpPr>
        <cdr:cNvPr id="63495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16808" y="1251750"/>
          <a:ext cx="352116" cy="1811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1" i="0" u="none" strike="noStrike" baseline="0">
              <a:solidFill>
                <a:srgbClr val="000000"/>
              </a:solidFill>
              <a:latin typeface="Arial"/>
              <a:cs typeface="Arial"/>
            </a:rPr>
            <a:t>2001</a:t>
          </a:r>
        </a:p>
      </cdr:txBody>
    </cdr:sp>
  </cdr:relSizeAnchor>
  <cdr:relSizeAnchor xmlns:cdr="http://schemas.openxmlformats.org/drawingml/2006/chartDrawing">
    <cdr:from>
      <cdr:x>0.49562</cdr:x>
      <cdr:y>0.24234</cdr:y>
    </cdr:from>
    <cdr:to>
      <cdr:x>0.52252</cdr:x>
      <cdr:y>0.2697</cdr:y>
    </cdr:to>
    <cdr:sp macro="" textlink="">
      <cdr:nvSpPr>
        <cdr:cNvPr id="63496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46113" y="1248785"/>
          <a:ext cx="246734" cy="1410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1" i="0" u="none" strike="noStrike" baseline="0">
              <a:solidFill>
                <a:srgbClr val="000000"/>
              </a:solidFill>
              <a:latin typeface="Arial"/>
              <a:cs typeface="Arial"/>
            </a:rPr>
            <a:t>2002</a:t>
          </a:r>
        </a:p>
      </cdr:txBody>
    </cdr:sp>
  </cdr:relSizeAnchor>
  <cdr:relSizeAnchor xmlns:cdr="http://schemas.openxmlformats.org/drawingml/2006/chartDrawing">
    <cdr:from>
      <cdr:x>0.5466</cdr:x>
      <cdr:y>0.24406</cdr:y>
    </cdr:from>
    <cdr:to>
      <cdr:x>0.58792</cdr:x>
      <cdr:y>0.27915</cdr:y>
    </cdr:to>
    <cdr:sp macro="" textlink="">
      <cdr:nvSpPr>
        <cdr:cNvPr id="63497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188967" y="1260618"/>
          <a:ext cx="372561" cy="1811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1" i="0" u="none" strike="noStrike" baseline="0">
              <a:solidFill>
                <a:srgbClr val="000000"/>
              </a:solidFill>
              <a:latin typeface="Arial"/>
              <a:cs typeface="Arial"/>
            </a:rPr>
            <a:t>2003</a:t>
          </a:r>
        </a:p>
      </cdr:txBody>
    </cdr:sp>
  </cdr:relSizeAnchor>
  <cdr:relSizeAnchor xmlns:cdr="http://schemas.openxmlformats.org/drawingml/2006/chartDrawing">
    <cdr:from>
      <cdr:x>0.60625</cdr:x>
      <cdr:y>0.24234</cdr:y>
    </cdr:from>
    <cdr:to>
      <cdr:x>0.64682</cdr:x>
      <cdr:y>0.27719</cdr:y>
    </cdr:to>
    <cdr:sp macro="" textlink="">
      <cdr:nvSpPr>
        <cdr:cNvPr id="63498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954534" y="1260618"/>
          <a:ext cx="372561" cy="1811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1" i="0" u="none" strike="noStrike" baseline="0">
              <a:solidFill>
                <a:srgbClr val="000000"/>
              </a:solidFill>
              <a:latin typeface="Arial"/>
              <a:cs typeface="Arial"/>
            </a:rPr>
            <a:t>2004</a:t>
          </a:r>
        </a:p>
      </cdr:txBody>
    </cdr:sp>
  </cdr:relSizeAnchor>
  <cdr:relSizeAnchor xmlns:cdr="http://schemas.openxmlformats.org/drawingml/2006/chartDrawing">
    <cdr:from>
      <cdr:x>0.386</cdr:x>
      <cdr:y>0.24234</cdr:y>
    </cdr:from>
    <cdr:to>
      <cdr:x>0.43251</cdr:x>
      <cdr:y>0.28872</cdr:y>
    </cdr:to>
    <cdr:sp macro="" textlink="">
      <cdr:nvSpPr>
        <cdr:cNvPr id="63500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92132" y="1260618"/>
          <a:ext cx="427082" cy="2394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1" i="0" u="none" strike="noStrike" baseline="0">
              <a:solidFill>
                <a:srgbClr val="000000"/>
              </a:solidFill>
              <a:latin typeface="Arial"/>
              <a:cs typeface="Arial"/>
            </a:rPr>
            <a:t>1999</a:t>
          </a:r>
        </a:p>
      </cdr:txBody>
    </cdr:sp>
  </cdr:relSizeAnchor>
  <cdr:relSizeAnchor xmlns:cdr="http://schemas.openxmlformats.org/drawingml/2006/chartDrawing">
    <cdr:from>
      <cdr:x>0.35433</cdr:x>
      <cdr:y>0.24234</cdr:y>
    </cdr:from>
    <cdr:to>
      <cdr:x>0.39119</cdr:x>
      <cdr:y>0.27277</cdr:y>
    </cdr:to>
    <cdr:sp macro="" textlink="">
      <cdr:nvSpPr>
        <cdr:cNvPr id="63502" name="Text Box 1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844560" y="1251750"/>
          <a:ext cx="331670" cy="1570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1" i="0" u="none" strike="noStrike" baseline="0">
              <a:solidFill>
                <a:srgbClr val="000000"/>
              </a:solidFill>
              <a:latin typeface="Arial"/>
              <a:cs typeface="Arial"/>
            </a:rPr>
            <a:t>1998</a:t>
          </a:r>
        </a:p>
      </cdr:txBody>
    </cdr:sp>
  </cdr:relSizeAnchor>
  <cdr:relSizeAnchor xmlns:cdr="http://schemas.openxmlformats.org/drawingml/2006/chartDrawing">
    <cdr:from>
      <cdr:x>0.10464</cdr:x>
      <cdr:y>0.24185</cdr:y>
    </cdr:from>
    <cdr:to>
      <cdr:x>0.14101</cdr:x>
      <cdr:y>0.27032</cdr:y>
    </cdr:to>
    <cdr:sp macro="" textlink="">
      <cdr:nvSpPr>
        <cdr:cNvPr id="63503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64028" y="1251750"/>
          <a:ext cx="333942" cy="1469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1" i="0" u="none" strike="noStrike" baseline="0">
              <a:solidFill>
                <a:srgbClr val="000000"/>
              </a:solidFill>
              <a:latin typeface="Arial"/>
              <a:cs typeface="Arial"/>
            </a:rPr>
            <a:t>1990</a:t>
          </a:r>
        </a:p>
      </cdr:txBody>
    </cdr:sp>
  </cdr:relSizeAnchor>
  <cdr:relSizeAnchor xmlns:cdr="http://schemas.openxmlformats.org/drawingml/2006/chartDrawing">
    <cdr:from>
      <cdr:x>0.13539</cdr:x>
      <cdr:y>0.24234</cdr:y>
    </cdr:from>
    <cdr:to>
      <cdr:x>0.172</cdr:x>
      <cdr:y>0.27056</cdr:y>
    </cdr:to>
    <cdr:sp macro="" textlink="">
      <cdr:nvSpPr>
        <cdr:cNvPr id="63504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21184" y="1246259"/>
          <a:ext cx="338101" cy="1454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1" i="0" u="none" strike="noStrike" baseline="0">
              <a:solidFill>
                <a:srgbClr val="000000"/>
              </a:solidFill>
              <a:latin typeface="Arial"/>
              <a:cs typeface="Arial"/>
            </a:rPr>
            <a:t>1992</a:t>
          </a:r>
        </a:p>
      </cdr:txBody>
    </cdr:sp>
  </cdr:relSizeAnchor>
  <cdr:relSizeAnchor xmlns:cdr="http://schemas.openxmlformats.org/drawingml/2006/chartDrawing">
    <cdr:from>
      <cdr:x>0.1972</cdr:x>
      <cdr:y>0.24234</cdr:y>
    </cdr:from>
    <cdr:to>
      <cdr:x>0.23406</cdr:x>
      <cdr:y>0.27155</cdr:y>
    </cdr:to>
    <cdr:sp macro="" textlink="">
      <cdr:nvSpPr>
        <cdr:cNvPr id="63505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72624" y="1260618"/>
          <a:ext cx="338485" cy="1520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1" i="0" u="none" strike="noStrike" baseline="0">
              <a:solidFill>
                <a:srgbClr val="000000"/>
              </a:solidFill>
              <a:latin typeface="Arial"/>
              <a:cs typeface="Arial"/>
            </a:rPr>
            <a:t>1993</a:t>
          </a:r>
        </a:p>
      </cdr:txBody>
    </cdr:sp>
  </cdr:relSizeAnchor>
  <cdr:relSizeAnchor xmlns:cdr="http://schemas.openxmlformats.org/drawingml/2006/chartDrawing">
    <cdr:from>
      <cdr:x>0.32711</cdr:x>
      <cdr:y>0.24038</cdr:y>
    </cdr:from>
    <cdr:to>
      <cdr:x>0.36397</cdr:x>
      <cdr:y>0.26958</cdr:y>
    </cdr:to>
    <cdr:sp macro="" textlink="">
      <cdr:nvSpPr>
        <cdr:cNvPr id="63509" name="Text Box 2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87856" y="1251750"/>
          <a:ext cx="338486" cy="1494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1" i="0" u="none" strike="noStrike" baseline="0">
              <a:solidFill>
                <a:srgbClr val="000000"/>
              </a:solidFill>
              <a:latin typeface="Arial"/>
              <a:cs typeface="Arial"/>
            </a:rPr>
            <a:t>1995</a:t>
          </a:r>
        </a:p>
      </cdr:txBody>
    </cdr:sp>
  </cdr:relSizeAnchor>
  <cdr:relSizeAnchor xmlns:cdr="http://schemas.openxmlformats.org/drawingml/2006/chartDrawing">
    <cdr:from>
      <cdr:x>0.27268</cdr:x>
      <cdr:y>0.24234</cdr:y>
    </cdr:from>
    <cdr:to>
      <cdr:x>0.30954</cdr:x>
      <cdr:y>0.27057</cdr:y>
    </cdr:to>
    <cdr:sp macro="" textlink="">
      <cdr:nvSpPr>
        <cdr:cNvPr id="63510" name="Text Box 2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047189" y="1251750"/>
          <a:ext cx="338485" cy="1469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1" i="0" u="none" strike="noStrike" baseline="0">
              <a:solidFill>
                <a:srgbClr val="000000"/>
              </a:solidFill>
              <a:latin typeface="Arial"/>
              <a:cs typeface="Arial"/>
            </a:rPr>
            <a:t>1994</a:t>
          </a:r>
        </a:p>
      </cdr:txBody>
    </cdr:sp>
  </cdr:relSizeAnchor>
  <cdr:relSizeAnchor xmlns:cdr="http://schemas.openxmlformats.org/drawingml/2006/chartDrawing">
    <cdr:from>
      <cdr:x>0.64758</cdr:x>
      <cdr:y>0.24234</cdr:y>
    </cdr:from>
    <cdr:to>
      <cdr:x>0.68815</cdr:x>
      <cdr:y>0.27694</cdr:y>
    </cdr:to>
    <cdr:sp macro="" textlink="">
      <cdr:nvSpPr>
        <cdr:cNvPr id="63517" name="Text Box 2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470213" y="1251750"/>
          <a:ext cx="372561" cy="1811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1" i="0" u="none" strike="noStrike" baseline="0">
              <a:solidFill>
                <a:srgbClr val="000000"/>
              </a:solidFill>
              <a:latin typeface="Arial"/>
              <a:cs typeface="Arial"/>
            </a:rPr>
            <a:t>2005</a:t>
          </a:r>
        </a:p>
      </cdr:txBody>
    </cdr:sp>
  </cdr:relSizeAnchor>
  <cdr:relSizeAnchor xmlns:cdr="http://schemas.openxmlformats.org/drawingml/2006/chartDrawing">
    <cdr:from>
      <cdr:x>0.70644</cdr:x>
      <cdr:y>0.24234</cdr:y>
    </cdr:from>
    <cdr:to>
      <cdr:x>0.74702</cdr:x>
      <cdr:y>0.27694</cdr:y>
    </cdr:to>
    <cdr:sp macro="" textlink="">
      <cdr:nvSpPr>
        <cdr:cNvPr id="63519" name="Text 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858676" y="1251750"/>
          <a:ext cx="372561" cy="1811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1" i="0" u="none" strike="noStrike" baseline="0">
              <a:solidFill>
                <a:srgbClr val="000000"/>
              </a:solidFill>
              <a:latin typeface="Arial"/>
              <a:cs typeface="Arial"/>
            </a:rPr>
            <a:t>2006</a:t>
          </a:r>
        </a:p>
      </cdr:txBody>
    </cdr:sp>
  </cdr:relSizeAnchor>
  <cdr:relSizeAnchor xmlns:cdr="http://schemas.openxmlformats.org/drawingml/2006/chartDrawing">
    <cdr:from>
      <cdr:x>0.75992</cdr:x>
      <cdr:y>0.23449</cdr:y>
    </cdr:from>
    <cdr:to>
      <cdr:x>0.78294</cdr:x>
      <cdr:y>0.68772</cdr:y>
    </cdr:to>
    <cdr:sp macro="" textlink="">
      <cdr:nvSpPr>
        <cdr:cNvPr id="63520" name="Rectangle 3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970409" y="1208333"/>
          <a:ext cx="211152" cy="2335505"/>
        </a:xfrm>
        <a:prstGeom xmlns:a="http://schemas.openxmlformats.org/drawingml/2006/main" prst="rect">
          <a:avLst/>
        </a:prstGeom>
        <a:solidFill xmlns:a="http://schemas.openxmlformats.org/drawingml/2006/main">
          <a:srgbClr val="008000">
            <a:alpha val="50000"/>
          </a:srgbClr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0.7549</cdr:x>
      <cdr:y>0.24399</cdr:y>
    </cdr:from>
    <cdr:to>
      <cdr:x>0.79647</cdr:x>
      <cdr:y>0.27932</cdr:y>
    </cdr:to>
    <cdr:sp macro="" textlink="">
      <cdr:nvSpPr>
        <cdr:cNvPr id="63521" name="Text Box 3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924371" y="1257300"/>
          <a:ext cx="381304" cy="1820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1" i="0" u="none" strike="noStrike" baseline="0">
              <a:solidFill>
                <a:srgbClr val="000000"/>
              </a:solidFill>
              <a:latin typeface="Arial"/>
              <a:cs typeface="Arial"/>
            </a:rPr>
            <a:t>2007</a:t>
          </a:r>
        </a:p>
      </cdr:txBody>
    </cdr:sp>
  </cdr:relSizeAnchor>
  <cdr:relSizeAnchor xmlns:cdr="http://schemas.openxmlformats.org/drawingml/2006/chartDrawing">
    <cdr:from>
      <cdr:x>0.78364</cdr:x>
      <cdr:y>0.24049</cdr:y>
    </cdr:from>
    <cdr:to>
      <cdr:x>0.821</cdr:x>
      <cdr:y>0.27141</cdr:y>
    </cdr:to>
    <cdr:sp macro="" textlink="">
      <cdr:nvSpPr>
        <cdr:cNvPr id="63523" name="Text Box 3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187977" y="1239259"/>
          <a:ext cx="342688" cy="15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1" i="0" u="none" strike="noStrike" baseline="0">
              <a:solidFill>
                <a:srgbClr val="000000"/>
              </a:solidFill>
              <a:latin typeface="Arial"/>
              <a:cs typeface="Arial"/>
            </a:rPr>
            <a:t>2008</a:t>
          </a:r>
        </a:p>
      </cdr:txBody>
    </cdr:sp>
  </cdr:relSizeAnchor>
  <cdr:relSizeAnchor xmlns:cdr="http://schemas.openxmlformats.org/drawingml/2006/chartDrawing">
    <cdr:from>
      <cdr:x>0.8143</cdr:x>
      <cdr:y>0.19228</cdr:y>
    </cdr:from>
    <cdr:to>
      <cdr:x>0.85784</cdr:x>
      <cdr:y>0.23277</cdr:y>
    </cdr:to>
    <cdr:sp macro="" textlink="">
      <cdr:nvSpPr>
        <cdr:cNvPr id="63525" name="Text Box 3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728742" y="993318"/>
          <a:ext cx="399821" cy="2090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1" i="0" u="none" strike="noStrike" baseline="0">
              <a:solidFill>
                <a:srgbClr val="000000"/>
              </a:solidFill>
              <a:latin typeface="Arial"/>
              <a:cs typeface="Arial"/>
            </a:rPr>
            <a:t>(1,577</a:t>
          </a:r>
          <a:r>
            <a:rPr lang="en-US" sz="1000" b="1" i="0" u="none" strike="noStrike" baseline="0">
              <a:solidFill>
                <a:srgbClr val="000000"/>
              </a:solidFill>
              <a:latin typeface="Arial"/>
              <a:cs typeface="Arial"/>
            </a:rPr>
            <a:t>)</a:t>
          </a:r>
        </a:p>
      </cdr:txBody>
    </cdr:sp>
  </cdr:relSizeAnchor>
  <cdr:relSizeAnchor xmlns:cdr="http://schemas.openxmlformats.org/drawingml/2006/chartDrawing">
    <cdr:from>
      <cdr:x>0.13418</cdr:x>
      <cdr:y>0.28983</cdr:y>
    </cdr:from>
    <cdr:to>
      <cdr:x>0.17106</cdr:x>
      <cdr:y>0.32713</cdr:y>
    </cdr:to>
    <cdr:sp macro="" textlink="">
      <cdr:nvSpPr>
        <cdr:cNvPr id="2086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02659" y="926671"/>
          <a:ext cx="345143" cy="188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265</a:t>
          </a:r>
        </a:p>
      </cdr:txBody>
    </cdr:sp>
  </cdr:relSizeAnchor>
  <cdr:relSizeAnchor xmlns:cdr="http://schemas.openxmlformats.org/drawingml/2006/chartDrawing">
    <cdr:from>
      <cdr:x>0.19723</cdr:x>
      <cdr:y>0.28983</cdr:y>
    </cdr:from>
    <cdr:to>
      <cdr:x>0.2341</cdr:x>
      <cdr:y>0.32713</cdr:y>
    </cdr:to>
    <cdr:sp macro="" textlink="">
      <cdr:nvSpPr>
        <cdr:cNvPr id="3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02659" y="926671"/>
          <a:ext cx="345143" cy="188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264</a:t>
          </a:r>
        </a:p>
      </cdr:txBody>
    </cdr:sp>
  </cdr:relSizeAnchor>
  <cdr:relSizeAnchor xmlns:cdr="http://schemas.openxmlformats.org/drawingml/2006/chartDrawing">
    <cdr:from>
      <cdr:x>0.27807</cdr:x>
      <cdr:y>0.28983</cdr:y>
    </cdr:from>
    <cdr:to>
      <cdr:x>0.31569</cdr:x>
      <cdr:y>0.32713</cdr:y>
    </cdr:to>
    <cdr:sp macro="" textlink="">
      <cdr:nvSpPr>
        <cdr:cNvPr id="4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02659" y="926671"/>
          <a:ext cx="345143" cy="188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134</a:t>
          </a:r>
        </a:p>
      </cdr:txBody>
    </cdr:sp>
  </cdr:relSizeAnchor>
  <cdr:relSizeAnchor xmlns:cdr="http://schemas.openxmlformats.org/drawingml/2006/chartDrawing">
    <cdr:from>
      <cdr:x>0.33246</cdr:x>
      <cdr:y>0.28983</cdr:y>
    </cdr:from>
    <cdr:to>
      <cdr:x>0.36934</cdr:x>
      <cdr:y>0.32713</cdr:y>
    </cdr:to>
    <cdr:sp macro="" textlink="">
      <cdr:nvSpPr>
        <cdr:cNvPr id="5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02659" y="926671"/>
          <a:ext cx="345143" cy="188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17</a:t>
          </a:r>
        </a:p>
      </cdr:txBody>
    </cdr:sp>
  </cdr:relSizeAnchor>
  <cdr:relSizeAnchor xmlns:cdr="http://schemas.openxmlformats.org/drawingml/2006/chartDrawing">
    <cdr:from>
      <cdr:x>0.35422</cdr:x>
      <cdr:y>0.28983</cdr:y>
    </cdr:from>
    <cdr:to>
      <cdr:x>0.39208</cdr:x>
      <cdr:y>0.32713</cdr:y>
    </cdr:to>
    <cdr:sp macro="" textlink="">
      <cdr:nvSpPr>
        <cdr:cNvPr id="6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02659" y="926671"/>
          <a:ext cx="345143" cy="188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102</a:t>
          </a:r>
        </a:p>
      </cdr:txBody>
    </cdr:sp>
  </cdr:relSizeAnchor>
  <cdr:relSizeAnchor xmlns:cdr="http://schemas.openxmlformats.org/drawingml/2006/chartDrawing">
    <cdr:from>
      <cdr:x>0.38586</cdr:x>
      <cdr:y>0.28812</cdr:y>
    </cdr:from>
    <cdr:to>
      <cdr:x>0.42348</cdr:x>
      <cdr:y>0.32517</cdr:y>
    </cdr:to>
    <cdr:sp macro="" textlink="">
      <cdr:nvSpPr>
        <cdr:cNvPr id="7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02659" y="926671"/>
          <a:ext cx="345143" cy="188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247</a:t>
          </a:r>
        </a:p>
      </cdr:txBody>
    </cdr:sp>
  </cdr:relSizeAnchor>
  <cdr:relSizeAnchor xmlns:cdr="http://schemas.openxmlformats.org/drawingml/2006/chartDrawing">
    <cdr:from>
      <cdr:x>0.43852</cdr:x>
      <cdr:y>0.28812</cdr:y>
    </cdr:from>
    <cdr:to>
      <cdr:x>0.47614</cdr:x>
      <cdr:y>0.32517</cdr:y>
    </cdr:to>
    <cdr:sp macro="" textlink="">
      <cdr:nvSpPr>
        <cdr:cNvPr id="8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02659" y="926671"/>
          <a:ext cx="345143" cy="188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363</a:t>
          </a:r>
        </a:p>
      </cdr:txBody>
    </cdr:sp>
  </cdr:relSizeAnchor>
  <cdr:relSizeAnchor xmlns:cdr="http://schemas.openxmlformats.org/drawingml/2006/chartDrawing">
    <cdr:from>
      <cdr:x>0.49465</cdr:x>
      <cdr:y>0.28983</cdr:y>
    </cdr:from>
    <cdr:to>
      <cdr:x>0.53226</cdr:x>
      <cdr:y>0.32713</cdr:y>
    </cdr:to>
    <cdr:sp macro="" textlink="">
      <cdr:nvSpPr>
        <cdr:cNvPr id="9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02659" y="926671"/>
          <a:ext cx="345143" cy="188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462</a:t>
          </a:r>
        </a:p>
      </cdr:txBody>
    </cdr:sp>
  </cdr:relSizeAnchor>
  <cdr:relSizeAnchor xmlns:cdr="http://schemas.openxmlformats.org/drawingml/2006/chartDrawing">
    <cdr:from>
      <cdr:x>0.54112</cdr:x>
      <cdr:y>0.28983</cdr:y>
    </cdr:from>
    <cdr:to>
      <cdr:x>0.57874</cdr:x>
      <cdr:y>0.32713</cdr:y>
    </cdr:to>
    <cdr:sp macro="" textlink="">
      <cdr:nvSpPr>
        <cdr:cNvPr id="10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02659" y="926671"/>
          <a:ext cx="345143" cy="188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527</a:t>
          </a:r>
        </a:p>
      </cdr:txBody>
    </cdr:sp>
  </cdr:relSizeAnchor>
  <cdr:relSizeAnchor xmlns:cdr="http://schemas.openxmlformats.org/drawingml/2006/chartDrawing">
    <cdr:from>
      <cdr:x>0.6059</cdr:x>
      <cdr:y>0.28812</cdr:y>
    </cdr:from>
    <cdr:to>
      <cdr:x>0.64277</cdr:x>
      <cdr:y>0.32517</cdr:y>
    </cdr:to>
    <cdr:sp macro="" textlink="">
      <cdr:nvSpPr>
        <cdr:cNvPr id="11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02659" y="926671"/>
          <a:ext cx="345143" cy="188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102</a:t>
          </a:r>
        </a:p>
      </cdr:txBody>
    </cdr:sp>
  </cdr:relSizeAnchor>
  <cdr:relSizeAnchor xmlns:cdr="http://schemas.openxmlformats.org/drawingml/2006/chartDrawing">
    <cdr:from>
      <cdr:x>0.64991</cdr:x>
      <cdr:y>0.28812</cdr:y>
    </cdr:from>
    <cdr:to>
      <cdr:x>0.68752</cdr:x>
      <cdr:y>0.32517</cdr:y>
    </cdr:to>
    <cdr:sp macro="" textlink="">
      <cdr:nvSpPr>
        <cdr:cNvPr id="12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02659" y="926671"/>
          <a:ext cx="345143" cy="188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395</a:t>
          </a:r>
        </a:p>
      </cdr:txBody>
    </cdr:sp>
  </cdr:relSizeAnchor>
  <cdr:relSizeAnchor xmlns:cdr="http://schemas.openxmlformats.org/drawingml/2006/chartDrawing">
    <cdr:from>
      <cdr:x>0.70603</cdr:x>
      <cdr:y>0.28983</cdr:y>
    </cdr:from>
    <cdr:to>
      <cdr:x>0.74364</cdr:x>
      <cdr:y>0.32713</cdr:y>
    </cdr:to>
    <cdr:sp macro="" textlink="">
      <cdr:nvSpPr>
        <cdr:cNvPr id="13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02659" y="926671"/>
          <a:ext cx="345143" cy="188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686</a:t>
          </a:r>
        </a:p>
      </cdr:txBody>
    </cdr:sp>
  </cdr:relSizeAnchor>
  <cdr:relSizeAnchor xmlns:cdr="http://schemas.openxmlformats.org/drawingml/2006/chartDrawing">
    <cdr:from>
      <cdr:x>0.76289</cdr:x>
      <cdr:y>0.28983</cdr:y>
    </cdr:from>
    <cdr:to>
      <cdr:x>0.80075</cdr:x>
      <cdr:y>0.32762</cdr:y>
    </cdr:to>
    <cdr:sp macro="" textlink="">
      <cdr:nvSpPr>
        <cdr:cNvPr id="14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02659" y="926671"/>
          <a:ext cx="345143" cy="188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95</a:t>
          </a:r>
        </a:p>
      </cdr:txBody>
    </cdr:sp>
  </cdr:relSizeAnchor>
  <cdr:relSizeAnchor xmlns:cdr="http://schemas.openxmlformats.org/drawingml/2006/chartDrawing">
    <cdr:from>
      <cdr:x>0.82</cdr:x>
      <cdr:y>0.28812</cdr:y>
    </cdr:from>
    <cdr:to>
      <cdr:x>0.85688</cdr:x>
      <cdr:y>0.32517</cdr:y>
    </cdr:to>
    <cdr:sp macro="" textlink="">
      <cdr:nvSpPr>
        <cdr:cNvPr id="15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02659" y="926671"/>
          <a:ext cx="345143" cy="188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1,916</a:t>
          </a:r>
        </a:p>
      </cdr:txBody>
    </cdr:sp>
  </cdr:relSizeAnchor>
  <cdr:relSizeAnchor xmlns:cdr="http://schemas.openxmlformats.org/drawingml/2006/chartDrawing">
    <cdr:from>
      <cdr:x>0.8875</cdr:x>
      <cdr:y>0.23812</cdr:y>
    </cdr:from>
    <cdr:to>
      <cdr:x>0.92437</cdr:x>
      <cdr:y>0.2764</cdr:y>
    </cdr:to>
    <cdr:sp macro="" textlink="">
      <cdr:nvSpPr>
        <cdr:cNvPr id="16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02659" y="926671"/>
          <a:ext cx="345143" cy="188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1" i="0" u="none" strike="noStrike" baseline="0">
              <a:solidFill>
                <a:srgbClr val="000000"/>
              </a:solidFill>
              <a:latin typeface="Arial"/>
              <a:cs typeface="Arial"/>
            </a:rPr>
            <a:t>2010</a:t>
          </a:r>
        </a:p>
      </cdr:txBody>
    </cdr:sp>
  </cdr:relSizeAnchor>
  <cdr:relSizeAnchor xmlns:cdr="http://schemas.openxmlformats.org/drawingml/2006/chartDrawing">
    <cdr:from>
      <cdr:x>0.93965</cdr:x>
      <cdr:y>0.19424</cdr:y>
    </cdr:from>
    <cdr:to>
      <cdr:x>0.98319</cdr:x>
      <cdr:y>0.23498</cdr:y>
    </cdr:to>
    <cdr:sp macro="" textlink="">
      <cdr:nvSpPr>
        <cdr:cNvPr id="17" name="Text Box 3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728742" y="993318"/>
          <a:ext cx="399821" cy="2090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1" i="0" u="none" strike="noStrike" baseline="0">
              <a:solidFill>
                <a:srgbClr val="000000"/>
              </a:solidFill>
              <a:latin typeface="Arial"/>
              <a:cs typeface="Arial"/>
            </a:rPr>
            <a:t>(648)</a:t>
          </a:r>
        </a:p>
      </cdr:txBody>
    </cdr:sp>
  </cdr:relSizeAnchor>
  <cdr:relSizeAnchor xmlns:cdr="http://schemas.openxmlformats.org/drawingml/2006/chartDrawing">
    <cdr:from>
      <cdr:x>0.91171</cdr:x>
      <cdr:y>0.19424</cdr:y>
    </cdr:from>
    <cdr:to>
      <cdr:x>0.95525</cdr:x>
      <cdr:y>0.23498</cdr:y>
    </cdr:to>
    <cdr:sp macro="" textlink="">
      <cdr:nvSpPr>
        <cdr:cNvPr id="18" name="Text Box 3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728742" y="993318"/>
          <a:ext cx="399821" cy="2090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1" i="0" u="none" strike="noStrike" baseline="0">
              <a:solidFill>
                <a:srgbClr val="000000"/>
              </a:solidFill>
              <a:latin typeface="Arial"/>
              <a:cs typeface="Arial"/>
            </a:rPr>
            <a:t>(698)</a:t>
          </a:r>
        </a:p>
      </cdr:txBody>
    </cdr:sp>
  </cdr:relSizeAnchor>
  <cdr:relSizeAnchor xmlns:cdr="http://schemas.openxmlformats.org/drawingml/2006/chartDrawing">
    <cdr:from>
      <cdr:x>0.86765</cdr:x>
      <cdr:y>0.19915</cdr:y>
    </cdr:from>
    <cdr:to>
      <cdr:x>0.91762</cdr:x>
      <cdr:y>0.23768</cdr:y>
    </cdr:to>
    <cdr:sp macro="" textlink="">
      <cdr:nvSpPr>
        <cdr:cNvPr id="96308" name="Text Box 5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969990" y="1031323"/>
          <a:ext cx="458886" cy="19889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1" i="0" u="none" strike="noStrike" baseline="0">
              <a:solidFill>
                <a:srgbClr val="000000"/>
              </a:solidFill>
              <a:latin typeface="Arial"/>
              <a:cs typeface="Arial"/>
            </a:rPr>
            <a:t>(558)</a:t>
          </a:r>
        </a:p>
      </cdr:txBody>
    </cdr:sp>
  </cdr:relSizeAnchor>
  <cdr:relSizeAnchor xmlns:cdr="http://schemas.openxmlformats.org/drawingml/2006/chartDrawing">
    <cdr:from>
      <cdr:x>0.88793</cdr:x>
      <cdr:y>0.28774</cdr:y>
    </cdr:from>
    <cdr:to>
      <cdr:x>0.93445</cdr:x>
      <cdr:y>0.32479</cdr:y>
    </cdr:to>
    <cdr:sp macro="" textlink="">
      <cdr:nvSpPr>
        <cdr:cNvPr id="96309" name="Text Box 5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156270" y="1488646"/>
          <a:ext cx="427082" cy="19129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2,283</a:t>
          </a:r>
        </a:p>
      </cdr:txBody>
    </cdr:sp>
  </cdr:relSizeAnchor>
  <cdr:relSizeAnchor xmlns:cdr="http://schemas.openxmlformats.org/drawingml/2006/chartDrawing">
    <cdr:from>
      <cdr:x>0.82074</cdr:x>
      <cdr:y>0.23812</cdr:y>
    </cdr:from>
    <cdr:to>
      <cdr:x>0.85762</cdr:x>
      <cdr:y>0.27542</cdr:y>
    </cdr:to>
    <cdr:sp macro="" textlink="">
      <cdr:nvSpPr>
        <cdr:cNvPr id="19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02659" y="926671"/>
          <a:ext cx="345143" cy="188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1" i="0" u="none" strike="noStrike" baseline="0">
              <a:solidFill>
                <a:srgbClr val="000000"/>
              </a:solidFill>
              <a:latin typeface="Arial"/>
              <a:cs typeface="Arial"/>
            </a:rPr>
            <a:t>2009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7C58AB8-5FA5-4F14-93B3-230E718EC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technologies include, Optical Sensing (both </a:t>
            </a:r>
            <a:r>
              <a:rPr lang="en-US" i="1" dirty="0" smtClean="0"/>
              <a:t>in situ </a:t>
            </a:r>
            <a:r>
              <a:rPr lang="en-US" dirty="0" smtClean="0"/>
              <a:t>and remote); Radio Sensing, </a:t>
            </a:r>
            <a:r>
              <a:rPr lang="en-US" i="1" dirty="0" smtClean="0"/>
              <a:t>in situ</a:t>
            </a:r>
            <a:r>
              <a:rPr lang="en-US" dirty="0" smtClean="0"/>
              <a:t> Sensing and Profiling (airborne and ground-based), Flight Level Sensing, and Advances in Data Acquisition and Processing.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C58AB8-5FA5-4F14-93B3-230E718ECF1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4ACC34-BD2E-4DCC-94DF-3BF563039A04}" type="slidenum">
              <a:rPr lang="en-US"/>
              <a:pPr/>
              <a:t>5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Commercial aircraft typically fly between 30-45K feet (5.5-8.5 miles) above surface.</a:t>
            </a:r>
          </a:p>
          <a:p>
            <a:pPr eaLnBrk="1" hangingPunct="1"/>
            <a:r>
              <a:rPr lang="en-US" dirty="0" smtClean="0"/>
              <a:t>Earth atmosphere is estimated to be about 1000 km thick (620 miles)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Temperature increase in the stratosphere because</a:t>
            </a:r>
            <a:r>
              <a:rPr lang="en-US" baseline="0" dirty="0" smtClean="0"/>
              <a:t> of the concentration of </a:t>
            </a:r>
            <a:r>
              <a:rPr lang="en-US" dirty="0" smtClean="0"/>
              <a:t>ozone in this</a:t>
            </a:r>
            <a:r>
              <a:rPr lang="en-US" baseline="0" dirty="0" smtClean="0"/>
              <a:t> layer which </a:t>
            </a:r>
            <a:r>
              <a:rPr lang="en-US" dirty="0" smtClean="0"/>
              <a:t>absorbs UV radiation</a:t>
            </a:r>
            <a:r>
              <a:rPr lang="en-US" baseline="0" dirty="0" smtClean="0"/>
              <a:t> from the sun.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27921F-0EF9-4A1C-B28C-94228CC49C59}" type="slidenum">
              <a:rPr lang="en-US"/>
              <a:pPr/>
              <a:t>6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When launched from CO, or in the mid west where there is a jet stream, </a:t>
            </a:r>
            <a:r>
              <a:rPr lang="en-US" dirty="0" err="1" smtClean="0"/>
              <a:t>sondes</a:t>
            </a:r>
            <a:r>
              <a:rPr lang="en-US" dirty="0" smtClean="0"/>
              <a:t> can travel approximately 60-80 miles away.  Around the poles or equator they do not travel as far (~20 miles)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Transmit</a:t>
            </a:r>
            <a:r>
              <a:rPr lang="en-US" baseline="0" dirty="0" smtClean="0"/>
              <a:t> data at a one second resolution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FDE4EB-24D3-405D-9B93-41669C2A9518}" type="slidenum">
              <a:rPr lang="en-US"/>
              <a:pPr/>
              <a:t>13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dirty="0"/>
              <a:t>2. </a:t>
            </a:r>
          </a:p>
          <a:p>
            <a:pPr marL="228600" indent="-228600"/>
            <a:r>
              <a:rPr lang="en-US" dirty="0"/>
              <a:t>3. Surface met is used a reference to ensure radiosonde measurements are accurate</a:t>
            </a:r>
          </a:p>
          <a:p>
            <a:pPr marL="228600" indent="-228600"/>
            <a:r>
              <a:rPr lang="en-US" dirty="0"/>
              <a:t>   Time series </a:t>
            </a:r>
            <a:r>
              <a:rPr lang="en-US" dirty="0" err="1"/>
              <a:t>plos</a:t>
            </a:r>
            <a:r>
              <a:rPr lang="en-US" dirty="0"/>
              <a:t> allow us to see </a:t>
            </a:r>
            <a:r>
              <a:rPr lang="en-US" dirty="0" err="1"/>
              <a:t>sondes</a:t>
            </a:r>
            <a:r>
              <a:rPr lang="en-US" dirty="0"/>
              <a:t> that do not transmit to the surface, and allow us to examine the consistency of sounding during individual flight and to look at variation between multiple flights</a:t>
            </a:r>
          </a:p>
          <a:p>
            <a:pPr marL="228600" indent="-228600"/>
            <a:r>
              <a:rPr lang="en-US" dirty="0"/>
              <a:t>5. Creating histograms lets us see the range and distribution of each of the parameters</a:t>
            </a:r>
          </a:p>
          <a:p>
            <a:pPr marL="228600" indent="-228600"/>
            <a:endParaRPr lang="en-US" dirty="0"/>
          </a:p>
          <a:p>
            <a:pPr marL="228600" indent="-228600"/>
            <a:r>
              <a:rPr lang="en-US" dirty="0"/>
              <a:t> </a:t>
            </a:r>
          </a:p>
          <a:p>
            <a:pPr marL="228600" indent="-228600"/>
            <a:endParaRPr lang="en-US" dirty="0"/>
          </a:p>
          <a:p>
            <a:pPr marL="228600" indent="-228600"/>
            <a:endParaRPr lang="en-US" dirty="0"/>
          </a:p>
          <a:p>
            <a:pPr marL="228600" indent="-228600"/>
            <a:r>
              <a:rPr lang="en-US" dirty="0"/>
              <a:t>Late launch detect, or file split.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31C17-37CF-4160-AFC8-B51533222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9D4C3-A429-4E47-B818-2D1997D72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730FF-11B5-43AB-AA65-EF8EB9476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00C77-B169-4E7C-AD01-8851B62B5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52E80-25D2-45C5-B1FE-12735BB3C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14AB4-2B81-417C-BA3B-FF7E1748D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608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95C47-721E-43A8-8D7A-B446200F1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428DE-BD56-48D3-9CB0-F88F47F19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7953F-0DEC-4A21-B2C4-F11637761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59463-4F33-4B30-9F21-636E78AD8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FADA4-867B-480B-BE56-E8BAF617A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F1923-7B69-4623-8FBB-101A75584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89E79-6EB3-41EF-8265-C68142F81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73BF3-9940-4D6C-AEC5-C637E3D88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3E2FA-5A33-41D6-B321-7A98808DB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86070-4FD1-4A3F-B785-76D79EA2E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B2275-8515-4963-87BC-F9D607427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CF58F-68C2-4BA7-A10E-1396C2997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531C17-37CF-4160-AFC8-B515332229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7F1923-7B69-4623-8FBB-101A755846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85464A-7728-4331-AFC8-8E099F86F2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662689-9D1B-4DCC-B944-2361499258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5464A-7728-4331-AFC8-8E099F86F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AEBC2-C6E8-4401-90D4-1448D8BACB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C6ACA9-8C26-45E2-8AC8-943F521827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279AB0-570A-4548-95C7-CC4D61735D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585A1-AF64-4435-83B0-AA506DB482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7749C-0200-49EB-AE78-AA4FB2737A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89D4C3-A429-4E47-B818-2D1997D724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730FF-11B5-43AB-AA65-EF8EB94766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00C77-B169-4E7C-AD01-8851B62B5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62689-9D1B-4DCC-B944-236149925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AEBC2-C6E8-4401-90D4-1448D8BAC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6ACA9-8C26-45E2-8AC8-943F52182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79AB0-570A-4548-95C7-CC4D61735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585A1-AF64-4435-83B0-AA506DB48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7749C-0200-49EB-AE78-AA4FB2737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0000FF"/>
            </a:gs>
            <a:gs pos="50000">
              <a:srgbClr val="A9A9FF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5AF4036-5F24-458F-AB81-87AB14655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A603389-0E18-4CDC-9428-94BFDE443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5AF4036-5F24-458F-AB81-87AB146555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2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3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3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152401"/>
            <a:ext cx="7772400" cy="12954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Comic Sans MS" charset="0"/>
              </a:rPr>
              <a:t>Atmospheric Soundings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:</a:t>
            </a:r>
            <a:b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2400" i="1" dirty="0" smtClean="0">
                <a:solidFill>
                  <a:schemeClr val="tx1"/>
                </a:solidFill>
                <a:latin typeface="Comic Sans MS" pitchFamily="66" charset="0"/>
              </a:rPr>
              <a:t>Radiosondes, Dropsondes and </a:t>
            </a:r>
            <a:r>
              <a:rPr lang="en-US" sz="2400" i="1" dirty="0" err="1" smtClean="0">
                <a:solidFill>
                  <a:schemeClr val="tx1"/>
                </a:solidFill>
                <a:latin typeface="Comic Sans MS" pitchFamily="66" charset="0"/>
              </a:rPr>
              <a:t>Driftsondes</a:t>
            </a:r>
            <a:endParaRPr lang="en-US" sz="24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2276825" y="5486400"/>
            <a:ext cx="5177018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Comic Sans MS" charset="0"/>
              </a:rPr>
              <a:t>Kate Young </a:t>
            </a:r>
            <a:r>
              <a:rPr lang="en-US" sz="2400" dirty="0" smtClean="0">
                <a:latin typeface="Comic Sans MS" charset="0"/>
              </a:rPr>
              <a:t>&amp; </a:t>
            </a:r>
            <a:r>
              <a:rPr lang="en-US" sz="2400" dirty="0" err="1" smtClean="0">
                <a:latin typeface="Comic Sans MS" charset="0"/>
              </a:rPr>
              <a:t>Junhong</a:t>
            </a:r>
            <a:r>
              <a:rPr lang="en-US" sz="2400" dirty="0" smtClean="0">
                <a:latin typeface="Comic Sans MS" charset="0"/>
              </a:rPr>
              <a:t> </a:t>
            </a:r>
            <a:r>
              <a:rPr lang="en-US" sz="2400" dirty="0" smtClean="0">
                <a:latin typeface="Comic Sans MS" charset="0"/>
              </a:rPr>
              <a:t>Wang</a:t>
            </a:r>
          </a:p>
          <a:p>
            <a:pPr algn="ctr"/>
            <a:r>
              <a:rPr lang="en-US" sz="2400" dirty="0" err="1" smtClean="0">
                <a:latin typeface="Comic Sans MS" charset="0"/>
              </a:rPr>
              <a:t>kbeierle</a:t>
            </a:r>
            <a:r>
              <a:rPr lang="en-US" sz="2400" dirty="0" err="1" smtClean="0">
                <a:latin typeface="Comic Sans MS" charset="0"/>
              </a:rPr>
              <a:t>@</a:t>
            </a:r>
            <a:r>
              <a:rPr lang="en-US" sz="2400" dirty="0" err="1" smtClean="0">
                <a:latin typeface="Comic Sans MS" charset="0"/>
              </a:rPr>
              <a:t>ucar.edu</a:t>
            </a:r>
            <a:endParaRPr lang="en-US" sz="2400" dirty="0" smtClean="0">
              <a:latin typeface="Comic Sans MS" charset="0"/>
            </a:endParaRPr>
          </a:p>
          <a:p>
            <a:r>
              <a:rPr lang="en-US" sz="2400" dirty="0" smtClean="0">
                <a:latin typeface="Comic Sans MS" charset="0"/>
              </a:rPr>
              <a:t>NCAR Earth Observing Laboratory</a:t>
            </a:r>
            <a:endParaRPr lang="en-US" sz="2000" dirty="0" smtClean="0"/>
          </a:p>
        </p:txBody>
      </p:sp>
      <p:grpSp>
        <p:nvGrpSpPr>
          <p:cNvPr id="5126" name="Group 12"/>
          <p:cNvGrpSpPr>
            <a:grpSpLocks/>
          </p:cNvGrpSpPr>
          <p:nvPr/>
        </p:nvGrpSpPr>
        <p:grpSpPr bwMode="auto">
          <a:xfrm>
            <a:off x="1219200" y="1524000"/>
            <a:ext cx="6577013" cy="3852863"/>
            <a:chOff x="720" y="1008"/>
            <a:chExt cx="4143" cy="2427"/>
          </a:xfrm>
        </p:grpSpPr>
        <p:pic>
          <p:nvPicPr>
            <p:cNvPr id="5127" name="Picture 5" descr="eart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0" y="1008"/>
              <a:ext cx="1985" cy="2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11" descr="CIMG028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0" y="1008"/>
              <a:ext cx="1983" cy="2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Hurricane Research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762000" y="6324600"/>
            <a:ext cx="4365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Courtesy </a:t>
            </a:r>
            <a:r>
              <a:rPr lang="en-US" dirty="0">
                <a:solidFill>
                  <a:schemeClr val="bg1"/>
                </a:solidFill>
              </a:rPr>
              <a:t>of Dr. Chris Davis (NCAR/ASP)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038"/>
            <a:ext cx="8229600" cy="868362"/>
          </a:xfrm>
          <a:ln>
            <a:solidFill>
              <a:srgbClr val="FFFF00"/>
            </a:solidFill>
          </a:ln>
        </p:spPr>
        <p:txBody>
          <a:bodyPr/>
          <a:lstStyle/>
          <a:p>
            <a:r>
              <a:rPr lang="en-US" sz="3600" smtClean="0">
                <a:solidFill>
                  <a:schemeClr val="tx1"/>
                </a:solidFill>
              </a:rPr>
              <a:t>T-PARC (airborne) Sounding Systems</a:t>
            </a:r>
            <a:r>
              <a:rPr lang="en-US" sz="4000" smtClean="0">
                <a:solidFill>
                  <a:schemeClr val="tx1"/>
                </a:solidFill>
              </a:rPr>
              <a:t/>
            </a:r>
            <a:br>
              <a:rPr lang="en-US" sz="4000" smtClean="0">
                <a:solidFill>
                  <a:schemeClr val="tx1"/>
                </a:solidFill>
              </a:rPr>
            </a:br>
            <a:r>
              <a:rPr lang="en-US" sz="2000" smtClean="0">
                <a:solidFill>
                  <a:schemeClr val="tx1"/>
                </a:solidFill>
              </a:rPr>
              <a:t>Driftsonde Temperature versus Altitude (4 drops) from 30km!</a:t>
            </a:r>
          </a:p>
        </p:txBody>
      </p:sp>
      <p:pic>
        <p:nvPicPr>
          <p:cNvPr id="46083" name="Picture 4" descr="Temp vs A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66800"/>
            <a:ext cx="7391400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Line 5"/>
          <p:cNvSpPr>
            <a:spLocks noChangeShapeType="1"/>
          </p:cNvSpPr>
          <p:nvPr/>
        </p:nvSpPr>
        <p:spPr bwMode="auto">
          <a:xfrm>
            <a:off x="5181600" y="5257800"/>
            <a:ext cx="990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85" name="Text Box 7"/>
          <p:cNvSpPr txBox="1">
            <a:spLocks noChangeArrowheads="1"/>
          </p:cNvSpPr>
          <p:nvPr/>
        </p:nvSpPr>
        <p:spPr bwMode="auto">
          <a:xfrm>
            <a:off x="5715000" y="4114800"/>
            <a:ext cx="2073275" cy="711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Nominal C-130 </a:t>
            </a:r>
          </a:p>
          <a:p>
            <a:r>
              <a:rPr lang="en-US" sz="2000">
                <a:solidFill>
                  <a:schemeClr val="bg1"/>
                </a:solidFill>
              </a:rPr>
              <a:t>Drop altitude</a:t>
            </a:r>
          </a:p>
        </p:txBody>
      </p:sp>
      <p:sp>
        <p:nvSpPr>
          <p:cNvPr id="46086" name="Text Box 8"/>
          <p:cNvSpPr txBox="1">
            <a:spLocks noChangeArrowheads="1"/>
          </p:cNvSpPr>
          <p:nvPr/>
        </p:nvSpPr>
        <p:spPr bwMode="auto">
          <a:xfrm>
            <a:off x="3505200" y="4876800"/>
            <a:ext cx="1633538" cy="711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Nominal P-3</a:t>
            </a:r>
          </a:p>
          <a:p>
            <a:r>
              <a:rPr lang="en-US" sz="2000">
                <a:solidFill>
                  <a:schemeClr val="bg1"/>
                </a:solidFill>
              </a:rPr>
              <a:t>Drop altitude</a:t>
            </a:r>
          </a:p>
        </p:txBody>
      </p:sp>
      <p:sp>
        <p:nvSpPr>
          <p:cNvPr id="46087" name="Text Box 9"/>
          <p:cNvSpPr txBox="1">
            <a:spLocks noChangeArrowheads="1"/>
          </p:cNvSpPr>
          <p:nvPr/>
        </p:nvSpPr>
        <p:spPr bwMode="auto">
          <a:xfrm>
            <a:off x="5943600" y="1295400"/>
            <a:ext cx="2354263" cy="711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Nominal Driftsonde</a:t>
            </a:r>
          </a:p>
          <a:p>
            <a:r>
              <a:rPr lang="en-US" sz="2000">
                <a:solidFill>
                  <a:schemeClr val="bg1"/>
                </a:solidFill>
              </a:rPr>
              <a:t>Drop altitude</a:t>
            </a:r>
          </a:p>
        </p:txBody>
      </p:sp>
      <p:sp>
        <p:nvSpPr>
          <p:cNvPr id="46088" name="Line 10"/>
          <p:cNvSpPr>
            <a:spLocks noChangeShapeType="1"/>
          </p:cNvSpPr>
          <p:nvPr/>
        </p:nvSpPr>
        <p:spPr bwMode="auto">
          <a:xfrm flipH="1">
            <a:off x="5257800" y="1524000"/>
            <a:ext cx="609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89" name="Line 11"/>
          <p:cNvSpPr>
            <a:spLocks noChangeShapeType="1"/>
          </p:cNvSpPr>
          <p:nvPr/>
        </p:nvSpPr>
        <p:spPr bwMode="auto">
          <a:xfrm flipH="1">
            <a:off x="3581400" y="3810000"/>
            <a:ext cx="68580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90" name="Text Box 12"/>
          <p:cNvSpPr txBox="1">
            <a:spLocks noChangeArrowheads="1"/>
          </p:cNvSpPr>
          <p:nvPr/>
        </p:nvSpPr>
        <p:spPr bwMode="auto">
          <a:xfrm>
            <a:off x="4267200" y="3200400"/>
            <a:ext cx="3003550" cy="7080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Nominal Falcon and</a:t>
            </a:r>
          </a:p>
          <a:p>
            <a:r>
              <a:rPr lang="en-US" sz="2000">
                <a:solidFill>
                  <a:schemeClr val="bg1"/>
                </a:solidFill>
              </a:rPr>
              <a:t>DOTSTAR drop altitudes</a:t>
            </a:r>
          </a:p>
        </p:txBody>
      </p:sp>
      <p:sp>
        <p:nvSpPr>
          <p:cNvPr id="46091" name="TextBox 13"/>
          <p:cNvSpPr txBox="1">
            <a:spLocks noChangeArrowheads="1"/>
          </p:cNvSpPr>
          <p:nvPr/>
        </p:nvSpPr>
        <p:spPr bwMode="auto">
          <a:xfrm>
            <a:off x="0" y="6457950"/>
            <a:ext cx="37973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Courtesy of Terry Hock and Steve Cohn</a:t>
            </a:r>
          </a:p>
        </p:txBody>
      </p:sp>
      <p:sp>
        <p:nvSpPr>
          <p:cNvPr id="46092" name="Line 10"/>
          <p:cNvSpPr>
            <a:spLocks noChangeShapeType="1"/>
          </p:cNvSpPr>
          <p:nvPr/>
        </p:nvSpPr>
        <p:spPr bwMode="auto">
          <a:xfrm flipH="1">
            <a:off x="5029200" y="4419600"/>
            <a:ext cx="609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ctr"/>
            <a:r>
              <a:rPr lang="en-US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EOL projects with Dropsondes</a:t>
            </a:r>
            <a:endParaRPr lang="en-US" sz="36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52400" y="852487"/>
          <a:ext cx="8763000" cy="5153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3886200" y="990600"/>
            <a:ext cx="5105400" cy="5426358"/>
            <a:chOff x="1533074" y="-742712"/>
            <a:chExt cx="5713415" cy="6394272"/>
          </a:xfrm>
        </p:grpSpPr>
        <p:pic>
          <p:nvPicPr>
            <p:cNvPr id="51" name="Picture 4" descr="mgaus"/>
            <p:cNvPicPr>
              <a:picLocks noGrp="1" noChangeAspect="1" noChangeArrowheads="1"/>
            </p:cNvPicPr>
            <p:nvPr>
              <p:ph idx="1"/>
            </p:nvPr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1533074" y="1053128"/>
              <a:ext cx="5713415" cy="4598432"/>
            </a:xfrm>
            <a:noFill/>
            <a:ln/>
          </p:spPr>
        </p:pic>
        <p:sp>
          <p:nvSpPr>
            <p:cNvPr id="52" name="Oval 7"/>
            <p:cNvSpPr>
              <a:spLocks noChangeArrowheads="1"/>
            </p:cNvSpPr>
            <p:nvPr/>
          </p:nvSpPr>
          <p:spPr bwMode="auto">
            <a:xfrm>
              <a:off x="1788899" y="1861256"/>
              <a:ext cx="2286000" cy="304800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8"/>
            <p:cNvSpPr>
              <a:spLocks noChangeArrowheads="1"/>
            </p:cNvSpPr>
            <p:nvPr/>
          </p:nvSpPr>
          <p:spPr bwMode="auto">
            <a:xfrm>
              <a:off x="4688244" y="2130632"/>
              <a:ext cx="2286000" cy="533400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9"/>
            <p:cNvSpPr>
              <a:spLocks noChangeShapeType="1"/>
            </p:cNvSpPr>
            <p:nvPr/>
          </p:nvSpPr>
          <p:spPr bwMode="auto">
            <a:xfrm flipV="1">
              <a:off x="3323847" y="245001"/>
              <a:ext cx="596924" cy="16162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0"/>
            <p:cNvSpPr>
              <a:spLocks noChangeShapeType="1"/>
            </p:cNvSpPr>
            <p:nvPr/>
          </p:nvSpPr>
          <p:spPr bwMode="auto">
            <a:xfrm flipH="1" flipV="1">
              <a:off x="4517695" y="334793"/>
              <a:ext cx="682199" cy="1837095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Text Box 11"/>
            <p:cNvSpPr txBox="1">
              <a:spLocks noChangeArrowheads="1"/>
            </p:cNvSpPr>
            <p:nvPr/>
          </p:nvSpPr>
          <p:spPr bwMode="auto">
            <a:xfrm>
              <a:off x="1533075" y="-742712"/>
              <a:ext cx="5628140" cy="942956"/>
            </a:xfrm>
            <a:prstGeom prst="rect">
              <a:avLst/>
            </a:prstGeom>
            <a:solidFill>
              <a:schemeClr val="bg1"/>
            </a:solidFill>
            <a:ln w="53975">
              <a:solidFill>
                <a:srgbClr val="99CC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warmer </a:t>
              </a:r>
              <a:r>
                <a:rPr lang="en-US" sz="1600" dirty="0"/>
                <a:t>and drier </a:t>
              </a:r>
              <a:r>
                <a:rPr lang="en-US" sz="1600" dirty="0" err="1"/>
                <a:t>sondes</a:t>
              </a:r>
              <a:r>
                <a:rPr lang="en-US" sz="1600" dirty="0"/>
                <a:t> (</a:t>
              </a:r>
              <a:r>
                <a:rPr lang="en-US" sz="1600" dirty="0" err="1"/>
                <a:t>sondes</a:t>
              </a:r>
              <a:r>
                <a:rPr lang="en-US" sz="1600" dirty="0"/>
                <a:t> were launched in a parking lot, </a:t>
              </a:r>
              <a:r>
                <a:rPr lang="en-US" sz="1600" dirty="0" err="1"/>
                <a:t>sfc</a:t>
              </a:r>
              <a:r>
                <a:rPr lang="en-US" sz="1600" dirty="0"/>
                <a:t> met was set up in vegetation</a:t>
              </a:r>
              <a:r>
                <a:rPr lang="en-US" sz="1600" dirty="0" smtClean="0"/>
                <a:t>)</a:t>
              </a:r>
            </a:p>
            <a:p>
              <a:endParaRPr lang="en-US" sz="1400" dirty="0"/>
            </a:p>
          </p:txBody>
        </p:sp>
      </p:grpSp>
      <p:grpSp>
        <p:nvGrpSpPr>
          <p:cNvPr id="42" name="Group 15"/>
          <p:cNvGrpSpPr>
            <a:grpSpLocks/>
          </p:cNvGrpSpPr>
          <p:nvPr/>
        </p:nvGrpSpPr>
        <p:grpSpPr bwMode="auto">
          <a:xfrm>
            <a:off x="4191000" y="1524000"/>
            <a:ext cx="4724400" cy="5029200"/>
            <a:chOff x="2976" y="144"/>
            <a:chExt cx="2678" cy="3851"/>
          </a:xfrm>
        </p:grpSpPr>
        <p:pic>
          <p:nvPicPr>
            <p:cNvPr id="43" name="Picture 16" descr="his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6" y="144"/>
              <a:ext cx="2678" cy="3851"/>
            </a:xfrm>
            <a:prstGeom prst="rect">
              <a:avLst/>
            </a:prstGeom>
            <a:noFill/>
          </p:spPr>
        </p:pic>
        <p:sp>
          <p:nvSpPr>
            <p:cNvPr id="44" name="Text Box 17"/>
            <p:cNvSpPr txBox="1">
              <a:spLocks noChangeArrowheads="1"/>
            </p:cNvSpPr>
            <p:nvPr/>
          </p:nvSpPr>
          <p:spPr bwMode="auto">
            <a:xfrm>
              <a:off x="3216" y="288"/>
              <a:ext cx="192" cy="2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45" name="Text Box 18"/>
            <p:cNvSpPr txBox="1">
              <a:spLocks noChangeArrowheads="1"/>
            </p:cNvSpPr>
            <p:nvPr/>
          </p:nvSpPr>
          <p:spPr bwMode="auto">
            <a:xfrm>
              <a:off x="4224" y="1056"/>
              <a:ext cx="432" cy="2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</a:rPr>
                <a:t>RH</a:t>
              </a:r>
            </a:p>
          </p:txBody>
        </p:sp>
        <p:sp>
          <p:nvSpPr>
            <p:cNvPr id="46" name="Text Box 19"/>
            <p:cNvSpPr txBox="1">
              <a:spLocks noChangeArrowheads="1"/>
            </p:cNvSpPr>
            <p:nvPr/>
          </p:nvSpPr>
          <p:spPr bwMode="auto">
            <a:xfrm>
              <a:off x="3360" y="1824"/>
              <a:ext cx="192" cy="2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47" name="Text Box 20"/>
            <p:cNvSpPr txBox="1">
              <a:spLocks noChangeArrowheads="1"/>
            </p:cNvSpPr>
            <p:nvPr/>
          </p:nvSpPr>
          <p:spPr bwMode="auto">
            <a:xfrm>
              <a:off x="4416" y="2592"/>
              <a:ext cx="576" cy="2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en-US" sz="2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8" name="Text Box 21"/>
            <p:cNvSpPr txBox="1">
              <a:spLocks noChangeArrowheads="1"/>
            </p:cNvSpPr>
            <p:nvPr/>
          </p:nvSpPr>
          <p:spPr bwMode="auto">
            <a:xfrm>
              <a:off x="3600" y="3407"/>
              <a:ext cx="1104" cy="2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</a:rPr>
                <a:t>Wind direction</a:t>
              </a:r>
            </a:p>
          </p:txBody>
        </p:sp>
        <p:sp>
          <p:nvSpPr>
            <p:cNvPr id="49" name="Text Box 22"/>
            <p:cNvSpPr txBox="1">
              <a:spLocks noChangeArrowheads="1"/>
            </p:cNvSpPr>
            <p:nvPr/>
          </p:nvSpPr>
          <p:spPr bwMode="auto">
            <a:xfrm>
              <a:off x="4608" y="2592"/>
              <a:ext cx="864" cy="2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</a:rPr>
                <a:t>wind speed</a:t>
              </a:r>
            </a:p>
          </p:txBody>
        </p:sp>
      </p:grpSp>
      <p:pic>
        <p:nvPicPr>
          <p:cNvPr id="58" name="Picture 57" descr="tparc.C130.1-100.temp.timeserie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7600" y="1905000"/>
            <a:ext cx="5600700" cy="4327814"/>
          </a:xfrm>
          <a:prstGeom prst="rect">
            <a:avLst/>
          </a:prstGeom>
        </p:spPr>
      </p:pic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-304800"/>
            <a:ext cx="8229600" cy="1143000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Quality Control of </a:t>
            </a:r>
            <a:r>
              <a:rPr lang="en-US" sz="2800" dirty="0" smtClean="0">
                <a:solidFill>
                  <a:srgbClr val="00B050"/>
                </a:solidFill>
              </a:rPr>
              <a:t>Radio</a:t>
            </a:r>
            <a:r>
              <a:rPr lang="en-US" sz="2800" dirty="0" smtClean="0">
                <a:solidFill>
                  <a:schemeClr val="tx1"/>
                </a:solidFill>
              </a:rPr>
              <a:t>/</a:t>
            </a:r>
            <a:r>
              <a:rPr lang="en-US" sz="2800" dirty="0" smtClean="0">
                <a:solidFill>
                  <a:srgbClr val="FF00FF"/>
                </a:solidFill>
              </a:rPr>
              <a:t>Dropsonde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914400" y="2127422"/>
            <a:ext cx="2315057" cy="307777"/>
          </a:xfrm>
          <a:prstGeom prst="rect">
            <a:avLst/>
          </a:prstGeom>
          <a:solidFill>
            <a:srgbClr val="FFFF00">
              <a:alpha val="37000"/>
            </a:srgbClr>
          </a:solidFill>
          <a:ln w="381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dirty="0" smtClean="0">
                <a:solidFill>
                  <a:srgbClr val="00B050"/>
                </a:solidFill>
              </a:rPr>
              <a:t>Apply </a:t>
            </a:r>
            <a:r>
              <a:rPr lang="en-US" sz="1400" dirty="0">
                <a:solidFill>
                  <a:srgbClr val="00B050"/>
                </a:solidFill>
              </a:rPr>
              <a:t>Radiation Correction</a:t>
            </a: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1983260" y="2467232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464276" y="2916195"/>
            <a:ext cx="1023938" cy="307777"/>
          </a:xfrm>
          <a:prstGeom prst="rect">
            <a:avLst/>
          </a:prstGeom>
          <a:solidFill>
            <a:srgbClr val="FFFF00">
              <a:alpha val="37000"/>
            </a:srgbClr>
          </a:solidFill>
          <a:ln w="381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1400" dirty="0" smtClean="0">
                <a:solidFill>
                  <a:srgbClr val="000000"/>
                </a:solidFill>
              </a:rPr>
              <a:t>ASPEN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504303" y="2461054"/>
            <a:ext cx="5973763" cy="1527894"/>
            <a:chOff x="2564027" y="2516659"/>
            <a:chExt cx="5973763" cy="1527894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564027" y="2516659"/>
              <a:ext cx="5973763" cy="1212851"/>
              <a:chOff x="1632" y="1304"/>
              <a:chExt cx="3763" cy="764"/>
            </a:xfrm>
          </p:grpSpPr>
          <p:sp>
            <p:nvSpPr>
              <p:cNvPr id="6162" name="Text Box 18"/>
              <p:cNvSpPr txBox="1">
                <a:spLocks noChangeArrowheads="1"/>
              </p:cNvSpPr>
              <p:nvPr/>
            </p:nvSpPr>
            <p:spPr bwMode="auto">
              <a:xfrm>
                <a:off x="1991" y="1680"/>
                <a:ext cx="1920" cy="3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lvl="1" algn="ctr" eaLnBrk="0" hangingPunct="0">
                  <a:buFont typeface="Wingdings" pitchFamily="2" charset="2"/>
                  <a:buNone/>
                </a:pPr>
                <a:r>
                  <a:rPr lang="en-US" sz="1600" dirty="0">
                    <a:solidFill>
                      <a:srgbClr val="0000FF"/>
                    </a:solidFill>
                  </a:rPr>
                  <a:t>Performs smoothing</a:t>
                </a:r>
              </a:p>
              <a:p>
                <a:pPr algn="ctr" eaLnBrk="0" hangingPunct="0"/>
                <a:endParaRPr lang="en-US" dirty="0"/>
              </a:p>
            </p:txBody>
          </p:sp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1632" y="1304"/>
                <a:ext cx="3763" cy="664"/>
                <a:chOff x="1632" y="1304"/>
                <a:chExt cx="3763" cy="664"/>
              </a:xfrm>
            </p:grpSpPr>
            <p:sp>
              <p:nvSpPr>
                <p:cNvPr id="6161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448" y="1488"/>
                  <a:ext cx="1812" cy="21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1600" dirty="0" smtClean="0">
                      <a:solidFill>
                        <a:srgbClr val="0000FF"/>
                      </a:solidFill>
                    </a:rPr>
                    <a:t>Removes suspect data points</a:t>
                  </a:r>
                  <a:endParaRPr lang="en-US" sz="1600" dirty="0">
                    <a:solidFill>
                      <a:srgbClr val="0000FF"/>
                    </a:solidFill>
                  </a:endParaRPr>
                </a:p>
              </p:txBody>
            </p:sp>
            <p:grpSp>
              <p:nvGrpSpPr>
                <p:cNvPr id="5" name="Group 10"/>
                <p:cNvGrpSpPr>
                  <a:grpSpLocks/>
                </p:cNvGrpSpPr>
                <p:nvPr/>
              </p:nvGrpSpPr>
              <p:grpSpPr bwMode="auto">
                <a:xfrm>
                  <a:off x="1632" y="1304"/>
                  <a:ext cx="3763" cy="664"/>
                  <a:chOff x="1632" y="1304"/>
                  <a:chExt cx="3763" cy="664"/>
                </a:xfrm>
              </p:grpSpPr>
              <p:sp>
                <p:nvSpPr>
                  <p:cNvPr id="6160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57" y="1304"/>
                    <a:ext cx="3238" cy="368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lvl="1" eaLnBrk="0" hangingPunct="0">
                      <a:buFont typeface="Wingdings" pitchFamily="2" charset="2"/>
                      <a:buNone/>
                    </a:pPr>
                    <a:r>
                      <a:rPr lang="en-US" sz="1600" dirty="0" smtClean="0">
                        <a:solidFill>
                          <a:srgbClr val="0000FF"/>
                        </a:solidFill>
                      </a:rPr>
                      <a:t>Provides analysis tools (skew-t diagrams, </a:t>
                    </a:r>
                    <a:r>
                      <a:rPr lang="en-US" sz="1600" dirty="0" err="1" smtClean="0">
                        <a:solidFill>
                          <a:srgbClr val="0000FF"/>
                        </a:solidFill>
                      </a:rPr>
                      <a:t>xy</a:t>
                    </a:r>
                    <a:r>
                      <a:rPr lang="en-US" sz="1600" dirty="0" smtClean="0">
                        <a:solidFill>
                          <a:srgbClr val="0000FF"/>
                        </a:solidFill>
                      </a:rPr>
                      <a:t>-plot)</a:t>
                    </a:r>
                  </a:p>
                  <a:p>
                    <a:pPr lvl="1" eaLnBrk="0" hangingPunct="0">
                      <a:buFont typeface="Wingdings" pitchFamily="2" charset="2"/>
                      <a:buNone/>
                    </a:pPr>
                    <a:endParaRPr lang="en-US" sz="1600" dirty="0"/>
                  </a:p>
                </p:txBody>
              </p:sp>
              <p:grpSp>
                <p:nvGrpSpPr>
                  <p:cNvPr id="6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1632" y="1440"/>
                    <a:ext cx="768" cy="528"/>
                    <a:chOff x="1632" y="1440"/>
                    <a:chExt cx="768" cy="528"/>
                  </a:xfrm>
                </p:grpSpPr>
                <p:sp>
                  <p:nvSpPr>
                    <p:cNvPr id="6156" name="Line 1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32" y="1440"/>
                      <a:ext cx="768" cy="19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57" name="Line 1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32" y="1632"/>
                      <a:ext cx="768" cy="4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58" name="Line 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32" y="1728"/>
                      <a:ext cx="768" cy="4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59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32" y="1776"/>
                      <a:ext cx="768" cy="19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6163" name="Text Box 19"/>
            <p:cNvSpPr txBox="1">
              <a:spLocks noChangeArrowheads="1"/>
            </p:cNvSpPr>
            <p:nvPr/>
          </p:nvSpPr>
          <p:spPr bwMode="auto">
            <a:xfrm>
              <a:off x="3048000" y="3429000"/>
              <a:ext cx="5181600" cy="6155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vl="1" algn="ctr" eaLnBrk="0" hangingPunct="0">
                <a:buFont typeface="Wingdings" pitchFamily="2" charset="2"/>
                <a:buNone/>
              </a:pPr>
              <a:r>
                <a:rPr lang="en-US" sz="1600" dirty="0">
                  <a:solidFill>
                    <a:srgbClr val="0000FF"/>
                  </a:solidFill>
                </a:rPr>
                <a:t>Batch mode for processing large datasets</a:t>
              </a:r>
            </a:p>
            <a:p>
              <a:pPr algn="ctr" eaLnBrk="0" hangingPunct="0"/>
              <a:endParaRPr lang="en-US" dirty="0"/>
            </a:p>
          </p:txBody>
        </p:sp>
      </p:grp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932936" y="3731741"/>
            <a:ext cx="2323072" cy="523220"/>
          </a:xfrm>
          <a:prstGeom prst="rect">
            <a:avLst/>
          </a:prstGeom>
          <a:solidFill>
            <a:srgbClr val="FFFF00">
              <a:alpha val="37000"/>
            </a:srgbClr>
          </a:solidFill>
          <a:ln w="381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dirty="0" smtClean="0">
                <a:solidFill>
                  <a:srgbClr val="00B050"/>
                </a:solidFill>
              </a:rPr>
              <a:t>Comparisons </a:t>
            </a:r>
            <a:r>
              <a:rPr lang="en-US" sz="1400" dirty="0">
                <a:solidFill>
                  <a:srgbClr val="00B050"/>
                </a:solidFill>
              </a:rPr>
              <a:t>of prelaunch </a:t>
            </a:r>
          </a:p>
          <a:p>
            <a:pPr algn="ctr" eaLnBrk="0" hangingPunct="0"/>
            <a:r>
              <a:rPr lang="en-US" sz="1400" dirty="0">
                <a:solidFill>
                  <a:srgbClr val="00B050"/>
                </a:solidFill>
              </a:rPr>
              <a:t>and surface data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296562" y="6349314"/>
            <a:ext cx="3857368" cy="307777"/>
          </a:xfrm>
          <a:prstGeom prst="rect">
            <a:avLst/>
          </a:prstGeom>
          <a:solidFill>
            <a:srgbClr val="FFFF00">
              <a:alpha val="37000"/>
            </a:srgbClr>
          </a:solidFill>
          <a:ln w="381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400" dirty="0" smtClean="0">
                <a:solidFill>
                  <a:srgbClr val="000000"/>
                </a:solidFill>
              </a:rPr>
              <a:t>Visually </a:t>
            </a:r>
            <a:r>
              <a:rPr lang="en-US" sz="1400" dirty="0">
                <a:solidFill>
                  <a:srgbClr val="000000"/>
                </a:solidFill>
              </a:rPr>
              <a:t>examine </a:t>
            </a:r>
            <a:r>
              <a:rPr lang="en-US" sz="1400" dirty="0" smtClean="0">
                <a:solidFill>
                  <a:srgbClr val="000000"/>
                </a:solidFill>
              </a:rPr>
              <a:t>QC sounding </a:t>
            </a:r>
            <a:r>
              <a:rPr lang="en-US" sz="1400" dirty="0">
                <a:solidFill>
                  <a:srgbClr val="000000"/>
                </a:solidFill>
              </a:rPr>
              <a:t>profiles</a:t>
            </a:r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>
            <a:off x="1981200" y="51054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228600" y="1371600"/>
            <a:ext cx="3318537" cy="307777"/>
          </a:xfrm>
          <a:prstGeom prst="rect">
            <a:avLst/>
          </a:prstGeom>
          <a:solidFill>
            <a:srgbClr val="FFFF00">
              <a:alpha val="37000"/>
            </a:srgbClr>
          </a:solidFill>
          <a:ln w="381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dirty="0" smtClean="0">
                <a:solidFill>
                  <a:srgbClr val="000000"/>
                </a:solidFill>
              </a:rPr>
              <a:t>Individual </a:t>
            </a:r>
            <a:r>
              <a:rPr lang="en-US" sz="1400" dirty="0">
                <a:solidFill>
                  <a:srgbClr val="000000"/>
                </a:solidFill>
              </a:rPr>
              <a:t>examination </a:t>
            </a:r>
            <a:r>
              <a:rPr lang="en-US" sz="1400" dirty="0" smtClean="0">
                <a:solidFill>
                  <a:srgbClr val="000000"/>
                </a:solidFill>
              </a:rPr>
              <a:t>raw data </a:t>
            </a:r>
            <a:r>
              <a:rPr lang="en-US" sz="1400" dirty="0">
                <a:solidFill>
                  <a:srgbClr val="000000"/>
                </a:solidFill>
              </a:rPr>
              <a:t>profiles</a:t>
            </a: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713592" y="609600"/>
            <a:ext cx="2919389" cy="307777"/>
          </a:xfrm>
          <a:prstGeom prst="rect">
            <a:avLst/>
          </a:prstGeom>
          <a:solidFill>
            <a:srgbClr val="FFFF00">
              <a:alpha val="37000"/>
            </a:srgbClr>
          </a:solidFill>
          <a:ln w="381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dirty="0" smtClean="0">
                <a:solidFill>
                  <a:srgbClr val="000000"/>
                </a:solidFill>
              </a:rPr>
              <a:t>In </a:t>
            </a:r>
            <a:r>
              <a:rPr lang="en-US" sz="1400" dirty="0">
                <a:solidFill>
                  <a:srgbClr val="000000"/>
                </a:solidFill>
              </a:rPr>
              <a:t>field data inspection by operator</a:t>
            </a:r>
          </a:p>
        </p:txBody>
      </p:sp>
      <p:sp>
        <p:nvSpPr>
          <p:cNvPr id="6173" name="Line 29"/>
          <p:cNvSpPr>
            <a:spLocks noChangeShapeType="1"/>
          </p:cNvSpPr>
          <p:nvPr/>
        </p:nvSpPr>
        <p:spPr bwMode="auto">
          <a:xfrm>
            <a:off x="1981200" y="9144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74" name="Line 30"/>
          <p:cNvSpPr>
            <a:spLocks noChangeShapeType="1"/>
          </p:cNvSpPr>
          <p:nvPr/>
        </p:nvSpPr>
        <p:spPr bwMode="auto">
          <a:xfrm>
            <a:off x="3229232" y="2240692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4267200" y="1905000"/>
            <a:ext cx="44878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Takes into account solar angle at time of launch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and </a:t>
            </a:r>
            <a:r>
              <a:rPr lang="en-US" sz="1600" dirty="0">
                <a:solidFill>
                  <a:srgbClr val="FF0000"/>
                </a:solidFill>
              </a:rPr>
              <a:t>removes solar heating that could skew T.</a:t>
            </a: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838200" y="4800600"/>
            <a:ext cx="2504212" cy="307777"/>
          </a:xfrm>
          <a:prstGeom prst="rect">
            <a:avLst/>
          </a:prstGeom>
          <a:solidFill>
            <a:srgbClr val="FFFF00">
              <a:alpha val="37000"/>
            </a:srgbClr>
          </a:solidFill>
          <a:ln w="381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dirty="0" smtClean="0">
                <a:solidFill>
                  <a:srgbClr val="000000"/>
                </a:solidFill>
              </a:rPr>
              <a:t>Histograms </a:t>
            </a:r>
            <a:r>
              <a:rPr lang="en-US" sz="1400" dirty="0">
                <a:solidFill>
                  <a:srgbClr val="000000"/>
                </a:solidFill>
              </a:rPr>
              <a:t>of PTU and Wind</a:t>
            </a:r>
          </a:p>
        </p:txBody>
      </p:sp>
      <p:sp>
        <p:nvSpPr>
          <p:cNvPr id="36" name="Line 5"/>
          <p:cNvSpPr>
            <a:spLocks noChangeShapeType="1"/>
          </p:cNvSpPr>
          <p:nvPr/>
        </p:nvSpPr>
        <p:spPr bwMode="auto">
          <a:xfrm>
            <a:off x="1985319" y="1678459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Line 5"/>
          <p:cNvSpPr>
            <a:spLocks noChangeShapeType="1"/>
          </p:cNvSpPr>
          <p:nvPr/>
        </p:nvSpPr>
        <p:spPr bwMode="auto">
          <a:xfrm>
            <a:off x="1981200" y="3239529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Line 5"/>
          <p:cNvSpPr>
            <a:spLocks noChangeShapeType="1"/>
          </p:cNvSpPr>
          <p:nvPr/>
        </p:nvSpPr>
        <p:spPr bwMode="auto">
          <a:xfrm>
            <a:off x="1981200" y="4267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Line 5"/>
          <p:cNvSpPr>
            <a:spLocks noChangeShapeType="1"/>
          </p:cNvSpPr>
          <p:nvPr/>
        </p:nvSpPr>
        <p:spPr bwMode="auto">
          <a:xfrm>
            <a:off x="1989438" y="5902411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720811" y="5577016"/>
            <a:ext cx="2895088" cy="307777"/>
          </a:xfrm>
          <a:prstGeom prst="rect">
            <a:avLst/>
          </a:prstGeom>
          <a:solidFill>
            <a:srgbClr val="FFFF00">
              <a:alpha val="37000"/>
            </a:srgbClr>
          </a:solidFill>
          <a:ln w="381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dirty="0" err="1" smtClean="0">
                <a:solidFill>
                  <a:srgbClr val="FF00FF"/>
                </a:solidFill>
              </a:rPr>
              <a:t>Timeseries</a:t>
            </a:r>
            <a:r>
              <a:rPr lang="en-US" sz="1400" dirty="0" smtClean="0">
                <a:solidFill>
                  <a:srgbClr val="FF00FF"/>
                </a:solidFill>
              </a:rPr>
              <a:t> plots of </a:t>
            </a:r>
            <a:r>
              <a:rPr lang="en-US" sz="1400" dirty="0">
                <a:solidFill>
                  <a:srgbClr val="FF00FF"/>
                </a:solidFill>
              </a:rPr>
              <a:t>PTU and Wind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9" grpId="0" animBg="1"/>
      <p:bldP spid="6148" grpId="0" animBg="1"/>
      <p:bldP spid="6165" grpId="0" animBg="1"/>
      <p:bldP spid="6167" grpId="0" animBg="1"/>
      <p:bldP spid="6168" grpId="0" animBg="1"/>
      <p:bldP spid="6171" grpId="0" animBg="1"/>
      <p:bldP spid="6172" grpId="0" animBg="1"/>
      <p:bldP spid="6173" grpId="0" animBg="1"/>
      <p:bldP spid="6174" grpId="0" animBg="1"/>
      <p:bldP spid="6174" grpId="1" animBg="1"/>
      <p:bldP spid="6175" grpId="0"/>
      <p:bldP spid="6175" grpId="1"/>
      <p:bldP spid="33" grpId="0" animBg="1"/>
      <p:bldP spid="36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dirty="0" smtClean="0">
                <a:latin typeface="Comic Sans MS" charset="0"/>
              </a:rPr>
              <a:t>How is this data useful?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610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 smtClean="0">
                <a:latin typeface="Comic Sans MS" charset="0"/>
              </a:rPr>
              <a:t>It allows us to:</a:t>
            </a:r>
          </a:p>
          <a:p>
            <a:pPr eaLnBrk="1" hangingPunct="1"/>
            <a:r>
              <a:rPr lang="en-US" sz="2400" dirty="0" smtClean="0">
                <a:latin typeface="Comic Sans MS" charset="0"/>
              </a:rPr>
              <a:t>Examine changes in weather patterns</a:t>
            </a:r>
          </a:p>
          <a:p>
            <a:pPr eaLnBrk="1" hangingPunct="1"/>
            <a:r>
              <a:rPr lang="en-US" sz="2400" dirty="0" smtClean="0">
                <a:latin typeface="Comic Sans MS" charset="0"/>
              </a:rPr>
              <a:t>Create long term records for climate change research</a:t>
            </a:r>
          </a:p>
          <a:p>
            <a:pPr eaLnBrk="1" hangingPunct="1"/>
            <a:r>
              <a:rPr lang="en-US" sz="2400" dirty="0" smtClean="0">
                <a:latin typeface="Comic Sans MS" pitchFamily="66" charset="0"/>
              </a:rPr>
              <a:t>Develop local severe storm, aviation, and marine forecasts</a:t>
            </a:r>
          </a:p>
          <a:p>
            <a:pPr eaLnBrk="1" hangingPunct="1"/>
            <a:r>
              <a:rPr lang="en-US" sz="2400" dirty="0" smtClean="0">
                <a:latin typeface="Comic Sans MS" charset="0"/>
              </a:rPr>
              <a:t>Improve weather prediction models using near real-time data assimilation </a:t>
            </a:r>
          </a:p>
          <a:p>
            <a:pPr eaLnBrk="1" hangingPunct="1"/>
            <a:r>
              <a:rPr lang="en-US" sz="2400" dirty="0" smtClean="0">
                <a:latin typeface="Comic Sans MS" pitchFamily="66" charset="0"/>
              </a:rPr>
              <a:t>Validate satellite data </a:t>
            </a:r>
            <a:endParaRPr lang="en-US" sz="2400" dirty="0" smtClean="0">
              <a:latin typeface="Comic Sans MS" charset="0"/>
            </a:endParaRPr>
          </a:p>
          <a:p>
            <a:pPr eaLnBrk="1" hangingPunct="1"/>
            <a:r>
              <a:rPr lang="en-US" sz="2400" dirty="0" smtClean="0">
                <a:latin typeface="Comic Sans MS" charset="0"/>
              </a:rPr>
              <a:t>Provide feedback to EOL engineers on instrument performance</a:t>
            </a:r>
          </a:p>
          <a:p>
            <a:pPr eaLnBrk="1" hangingPunct="1"/>
            <a:endParaRPr lang="en-US" sz="2400" dirty="0" smtClean="0"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chemeClr val="tx1"/>
                </a:solidFill>
                <a:effectLst>
                  <a:outerShdw blurRad="38100" dist="38100" dir="2700000" algn="tl">
                    <a:srgbClr val="4D4D4D"/>
                  </a:outerShdw>
                </a:effectLst>
                <a:latin typeface="Comic Sans MS" charset="0"/>
              </a:rPr>
              <a:t>National Center for </a:t>
            </a:r>
            <a:br>
              <a:rPr lang="en-US" sz="4000" smtClean="0">
                <a:solidFill>
                  <a:schemeClr val="tx1"/>
                </a:solidFill>
                <a:effectLst>
                  <a:outerShdw blurRad="38100" dist="38100" dir="2700000" algn="tl">
                    <a:srgbClr val="4D4D4D"/>
                  </a:outerShdw>
                </a:effectLst>
                <a:latin typeface="Comic Sans MS" charset="0"/>
              </a:rPr>
            </a:br>
            <a:r>
              <a:rPr lang="en-US" sz="4000" smtClean="0">
                <a:solidFill>
                  <a:schemeClr val="tx1"/>
                </a:solidFill>
                <a:effectLst>
                  <a:outerShdw blurRad="38100" dist="38100" dir="2700000" algn="tl">
                    <a:srgbClr val="4D4D4D"/>
                  </a:outerShdw>
                </a:effectLst>
                <a:latin typeface="Comic Sans MS" charset="0"/>
              </a:rPr>
              <a:t>Atmospheric Research</a:t>
            </a:r>
          </a:p>
        </p:txBody>
      </p:sp>
      <p:pic>
        <p:nvPicPr>
          <p:cNvPr id="614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2286000"/>
            <a:ext cx="4581525" cy="3419475"/>
          </a:xfrm>
          <a:noFill/>
        </p:spPr>
      </p:pic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5181600" y="2362200"/>
            <a:ext cx="3795713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charset="2"/>
              <a:buChar char="v"/>
            </a:pPr>
            <a:r>
              <a:rPr lang="en-US" sz="2400">
                <a:latin typeface="Comic Sans MS" charset="0"/>
              </a:rPr>
              <a:t>Weather/Climate</a:t>
            </a:r>
          </a:p>
          <a:p>
            <a:pPr>
              <a:buFont typeface="Wingdings" charset="2"/>
              <a:buNone/>
            </a:pPr>
            <a:endParaRPr lang="en-US" sz="2400">
              <a:latin typeface="Comic Sans MS" charset="0"/>
            </a:endParaRPr>
          </a:p>
          <a:p>
            <a:pPr>
              <a:buFont typeface="Wingdings" charset="2"/>
              <a:buChar char="v"/>
            </a:pPr>
            <a:r>
              <a:rPr lang="en-US" sz="2400">
                <a:latin typeface="Comic Sans MS" charset="0"/>
              </a:rPr>
              <a:t>Societal Impacts</a:t>
            </a:r>
          </a:p>
          <a:p>
            <a:pPr>
              <a:buFont typeface="Wingdings" charset="2"/>
              <a:buNone/>
            </a:pPr>
            <a:endParaRPr lang="en-US" sz="2400">
              <a:latin typeface="Comic Sans MS" charset="0"/>
            </a:endParaRPr>
          </a:p>
          <a:p>
            <a:pPr>
              <a:buFont typeface="Wingdings" charset="2"/>
              <a:buChar char="v"/>
            </a:pPr>
            <a:r>
              <a:rPr lang="en-US" sz="2400">
                <a:latin typeface="Comic Sans MS" charset="0"/>
              </a:rPr>
              <a:t>Pollution/Air Chemistry</a:t>
            </a:r>
          </a:p>
          <a:p>
            <a:pPr>
              <a:buFont typeface="Wingdings" charset="2"/>
              <a:buNone/>
            </a:pPr>
            <a:endParaRPr lang="en-US" sz="2400">
              <a:latin typeface="Comic Sans MS" charset="0"/>
            </a:endParaRPr>
          </a:p>
          <a:p>
            <a:pPr>
              <a:buFont typeface="Wingdings" charset="2"/>
              <a:buChar char="v"/>
            </a:pPr>
            <a:r>
              <a:rPr lang="en-US" sz="2400">
                <a:latin typeface="Comic Sans MS" charset="0"/>
              </a:rPr>
              <a:t>Ocean/Atmosphere</a:t>
            </a:r>
          </a:p>
          <a:p>
            <a:pPr>
              <a:buFont typeface="Wingdings" charset="2"/>
              <a:buNone/>
            </a:pPr>
            <a:r>
              <a:rPr lang="en-US" sz="2400">
                <a:latin typeface="Comic Sans MS" charset="0"/>
              </a:rPr>
              <a:t> </a:t>
            </a:r>
          </a:p>
          <a:p>
            <a:pPr>
              <a:buFont typeface="Wingdings" charset="2"/>
              <a:buChar char="v"/>
            </a:pPr>
            <a:r>
              <a:rPr lang="en-US" sz="2400">
                <a:latin typeface="Comic Sans MS" charset="0"/>
              </a:rPr>
              <a:t>Space weather/Sun</a:t>
            </a:r>
          </a:p>
          <a:p>
            <a:endParaRPr lang="en-US" sz="2400">
              <a:latin typeface="Comic Sans MS" charset="0"/>
            </a:endParaRPr>
          </a:p>
          <a:p>
            <a:endParaRPr lang="en-US" sz="2400">
              <a:latin typeface="Comic Sans MS" charset="0"/>
            </a:endParaRPr>
          </a:p>
          <a:p>
            <a:endParaRPr lang="en-US" sz="2400">
              <a:latin typeface="Comic Sans MS" charset="0"/>
            </a:endParaRPr>
          </a:p>
          <a:p>
            <a:endParaRPr lang="en-US" sz="2400"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latin typeface="Comic Sans MS" charset="0"/>
              </a:rPr>
              <a:t>Earth Observing Laboratory</a:t>
            </a:r>
            <a:br>
              <a:rPr lang="en-US" sz="4000" dirty="0" smtClean="0">
                <a:latin typeface="Comic Sans MS" charset="0"/>
              </a:rPr>
            </a:br>
            <a:endParaRPr lang="en-US" sz="4000" dirty="0" smtClean="0">
              <a:latin typeface="Comic Sans M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219200"/>
            <a:ext cx="8534400" cy="4116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Mission:</a:t>
            </a:r>
          </a:p>
          <a:p>
            <a:endParaRPr lang="en-US" sz="1050" dirty="0" smtClean="0">
              <a:latin typeface="Comic Sans MS" pitchFamily="66" charset="0"/>
            </a:endParaRPr>
          </a:p>
          <a:p>
            <a:r>
              <a:rPr lang="en-US" sz="2400" b="1" i="1" dirty="0" smtClean="0">
                <a:latin typeface="Comic Sans MS" pitchFamily="66" charset="0"/>
              </a:rPr>
              <a:t>Develop</a:t>
            </a:r>
            <a:r>
              <a:rPr lang="en-US" sz="2400" i="1" dirty="0" smtClean="0">
                <a:latin typeface="Comic Sans MS" pitchFamily="66" charset="0"/>
              </a:rPr>
              <a:t> of state-of-the-art technologies  for  atmospheric research</a:t>
            </a:r>
          </a:p>
          <a:p>
            <a:endParaRPr lang="en-US" sz="900" i="1" dirty="0">
              <a:latin typeface="Comic Sans MS" pitchFamily="66" charset="0"/>
            </a:endParaRPr>
          </a:p>
          <a:p>
            <a:r>
              <a:rPr lang="en-US" sz="24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itchFamily="66" charset="0"/>
              </a:rPr>
              <a:t>Deploy</a:t>
            </a:r>
            <a:r>
              <a:rPr lang="en-US" sz="2400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instruments for scientific research projects</a:t>
            </a:r>
          </a:p>
          <a:p>
            <a:endParaRPr lang="en-US" sz="900" i="1" dirty="0">
              <a:solidFill>
                <a:schemeClr val="bg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r>
              <a:rPr lang="en-US" sz="24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itchFamily="66" charset="0"/>
              </a:rPr>
              <a:t>Data Services </a:t>
            </a:r>
            <a:r>
              <a:rPr lang="en-US" sz="2400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itchFamily="66" charset="0"/>
              </a:rPr>
              <a:t>-  providing high-quality project data for scientific advancement and discovery </a:t>
            </a:r>
          </a:p>
          <a:p>
            <a:endParaRPr lang="en-US" sz="900" i="1" dirty="0">
              <a:solidFill>
                <a:schemeClr val="bg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r>
              <a:rPr lang="en-US" sz="24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itchFamily="66" charset="0"/>
              </a:rPr>
              <a:t>Discovery – </a:t>
            </a:r>
            <a:r>
              <a:rPr lang="en-US" sz="2400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itchFamily="66" charset="0"/>
              </a:rPr>
              <a:t>promote curiosity about earth science and educate others on atmospheric research </a:t>
            </a:r>
            <a:endParaRPr lang="en-US" sz="2400" b="1" i="1" dirty="0" smtClean="0">
              <a:solidFill>
                <a:schemeClr val="bg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r>
              <a:rPr lang="en-US" sz="2800" dirty="0">
                <a:latin typeface="Comic Sans MS" pitchFamily="66" charset="0"/>
              </a:rPr>
              <a:t>	</a:t>
            </a:r>
            <a:r>
              <a:rPr lang="en-US" sz="2800" dirty="0" smtClean="0">
                <a:latin typeface="Comic Sans MS" pitchFamily="66" charset="0"/>
              </a:rPr>
              <a:t>     </a:t>
            </a:r>
            <a:endParaRPr lang="en-US" sz="2800" dirty="0">
              <a:latin typeface="Comic Sans MS" pitchFamily="66" charset="0"/>
            </a:endParaRPr>
          </a:p>
        </p:txBody>
      </p:sp>
      <p:pic>
        <p:nvPicPr>
          <p:cNvPr id="11" name="Picture 10" descr="NSF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48400"/>
            <a:ext cx="314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nc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6055431"/>
            <a:ext cx="1066800" cy="80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D20060416_225245_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685800"/>
            <a:ext cx="6465888" cy="6172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2895600" y="1676400"/>
            <a:ext cx="1958975" cy="7556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Space between lines</a:t>
            </a:r>
          </a:p>
          <a:p>
            <a:r>
              <a:rPr lang="en-US" sz="1400"/>
              <a:t>represents the </a:t>
            </a:r>
          </a:p>
          <a:p>
            <a:r>
              <a:rPr lang="en-US" sz="1400"/>
              <a:t>relative humidity</a:t>
            </a:r>
          </a:p>
        </p:txBody>
      </p:sp>
      <p:sp>
        <p:nvSpPr>
          <p:cNvPr id="54279" name="AutoShape 7"/>
          <p:cNvSpPr>
            <a:spLocks/>
          </p:cNvSpPr>
          <p:nvPr/>
        </p:nvSpPr>
        <p:spPr bwMode="auto">
          <a:xfrm rot="-5400000">
            <a:off x="3535680" y="1684020"/>
            <a:ext cx="304800" cy="1905000"/>
          </a:xfrm>
          <a:prstGeom prst="rightBrace">
            <a:avLst>
              <a:gd name="adj1" fmla="val 5208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 flipH="1">
            <a:off x="4267199" y="3419474"/>
            <a:ext cx="568325" cy="314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>
            <a:off x="2341563" y="3444875"/>
            <a:ext cx="914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 flipH="1">
            <a:off x="4953000" y="4756150"/>
            <a:ext cx="598488" cy="273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4856163" y="3221038"/>
            <a:ext cx="1958975" cy="330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Temperature (degC)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1066800" y="3109913"/>
            <a:ext cx="1273175" cy="7556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Dew-point Temperature (degC)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7391400" y="1295400"/>
            <a:ext cx="1600200" cy="7556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Wind barbs show strength and direction of wind</a:t>
            </a:r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 flipH="1">
            <a:off x="7620000" y="2057400"/>
            <a:ext cx="228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152400" y="4648200"/>
            <a:ext cx="1273175" cy="18192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Atmospheric pressure </a:t>
            </a:r>
          </a:p>
          <a:p>
            <a:r>
              <a:rPr lang="en-US" sz="1400" dirty="0"/>
              <a:t>at sea level is ~1000 </a:t>
            </a:r>
          </a:p>
          <a:p>
            <a:r>
              <a:rPr lang="en-US" sz="1400" dirty="0" err="1"/>
              <a:t>millibars</a:t>
            </a:r>
            <a:r>
              <a:rPr lang="en-US" sz="1400" dirty="0"/>
              <a:t> and decreases </a:t>
            </a:r>
          </a:p>
          <a:p>
            <a:r>
              <a:rPr lang="en-US" sz="1400" dirty="0"/>
              <a:t>with height</a:t>
            </a:r>
          </a:p>
          <a:p>
            <a:endParaRPr lang="en-US" sz="1400" dirty="0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486400" y="4267200"/>
            <a:ext cx="2209800" cy="914400"/>
            <a:chOff x="4224" y="2736"/>
            <a:chExt cx="1392" cy="576"/>
          </a:xfrm>
        </p:grpSpPr>
        <p:sp>
          <p:nvSpPr>
            <p:cNvPr id="13328" name="AutoShape 17"/>
            <p:cNvSpPr>
              <a:spLocks noChangeArrowheads="1"/>
            </p:cNvSpPr>
            <p:nvPr/>
          </p:nvSpPr>
          <p:spPr bwMode="auto">
            <a:xfrm>
              <a:off x="4224" y="2736"/>
              <a:ext cx="1392" cy="576"/>
            </a:xfrm>
            <a:prstGeom prst="cloudCallout">
              <a:avLst>
                <a:gd name="adj1" fmla="val -43750"/>
                <a:gd name="adj2" fmla="val 70000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3329" name="Text Box 18"/>
            <p:cNvSpPr txBox="1">
              <a:spLocks noChangeArrowheads="1"/>
            </p:cNvSpPr>
            <p:nvPr/>
          </p:nvSpPr>
          <p:spPr bwMode="auto">
            <a:xfrm>
              <a:off x="4320" y="2832"/>
              <a:ext cx="1234" cy="32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Moist Layer with high relative humidity</a:t>
              </a:r>
            </a:p>
          </p:txBody>
        </p:sp>
      </p:grpSp>
      <p:sp>
        <p:nvSpPr>
          <p:cNvPr id="54291" name="Line 19"/>
          <p:cNvSpPr>
            <a:spLocks noChangeShapeType="1"/>
          </p:cNvSpPr>
          <p:nvPr/>
        </p:nvSpPr>
        <p:spPr bwMode="auto">
          <a:xfrm flipV="1">
            <a:off x="1440180" y="6046470"/>
            <a:ext cx="400050" cy="9144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7" name="Rectangle 4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u="sng" dirty="0" smtClean="0">
                <a:solidFill>
                  <a:schemeClr val="tx2"/>
                </a:solidFill>
                <a:latin typeface="Comic Sans MS" charset="0"/>
              </a:rPr>
              <a:t>Atmospheric </a:t>
            </a:r>
            <a:r>
              <a:rPr lang="en-US" sz="4400" u="sng" dirty="0">
                <a:solidFill>
                  <a:schemeClr val="tx2"/>
                </a:solidFill>
                <a:latin typeface="Comic Sans MS" charset="0"/>
              </a:rPr>
              <a:t>Profile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 animBg="1"/>
      <p:bldP spid="54278" grpId="1" animBg="1"/>
      <p:bldP spid="54278" grpId="2" animBg="1"/>
      <p:bldP spid="54279" grpId="0" animBg="1"/>
      <p:bldP spid="54279" grpId="1" animBg="1"/>
      <p:bldP spid="54279" grpId="2" animBg="1"/>
      <p:bldP spid="54280" grpId="0" animBg="1"/>
      <p:bldP spid="54280" grpId="1" animBg="1"/>
      <p:bldP spid="54281" grpId="0" animBg="1"/>
      <p:bldP spid="54282" grpId="0" animBg="1"/>
      <p:bldP spid="54282" grpId="1" animBg="1"/>
      <p:bldP spid="54283" grpId="0" animBg="1"/>
      <p:bldP spid="54283" grpId="1" animBg="1"/>
      <p:bldP spid="54284" grpId="0" animBg="1"/>
      <p:bldP spid="54285" grpId="0" animBg="1"/>
      <p:bldP spid="54286" grpId="0" animBg="1"/>
      <p:bldP spid="54287" grpId="0" animBg="1"/>
      <p:bldP spid="5429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 flipH="1">
            <a:off x="717550" y="674688"/>
            <a:ext cx="660400" cy="365125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717550" y="1039813"/>
            <a:ext cx="0" cy="34290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717550" y="1350963"/>
            <a:ext cx="2857500" cy="182880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3586163" y="3221038"/>
            <a:ext cx="0" cy="22860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H="1">
            <a:off x="2330450" y="3429000"/>
            <a:ext cx="1239838" cy="1558925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2330450" y="4987925"/>
            <a:ext cx="0" cy="481013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2330450" y="5484813"/>
            <a:ext cx="3497263" cy="957262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H="1">
            <a:off x="1344613" y="207963"/>
            <a:ext cx="4124325" cy="466725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285750" y="-727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285750" y="5411788"/>
            <a:ext cx="41275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3" tIns="45712" rIns="91423" bIns="45712"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altLang="zh-CN" sz="1600" b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	</a:t>
            </a:r>
            <a:endParaRPr lang="en-US" altLang="zh-CN" sz="1000">
              <a:ea typeface="SimSun" pitchFamily="2" charset="-122"/>
              <a:cs typeface="Times New Roman" pitchFamily="18" charset="0"/>
            </a:endParaRPr>
          </a:p>
          <a:p>
            <a:pPr eaLnBrk="0" hangingPunct="0">
              <a:tabLst>
                <a:tab pos="228600" algn="l"/>
              </a:tabLst>
            </a:pPr>
            <a:endParaRPr lang="en-US" altLang="zh-CN"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6273800"/>
            <a:ext cx="87423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ctr">
            <a:spAutoFit/>
          </a:bodyPr>
          <a:lstStyle/>
          <a:p>
            <a:pPr>
              <a:tabLst>
                <a:tab pos="0" algn="l"/>
              </a:tabLst>
            </a:pPr>
            <a:r>
              <a:rPr lang="en-US" altLang="zh-CN" sz="1600" b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0</a:t>
            </a:r>
            <a:endParaRPr lang="en-US" altLang="zh-CN" sz="1000">
              <a:ea typeface="SimSun" pitchFamily="2" charset="-122"/>
              <a:cs typeface="Times New Roman" pitchFamily="18" charset="0"/>
            </a:endParaRPr>
          </a:p>
          <a:p>
            <a:pPr eaLnBrk="0" hangingPunct="0">
              <a:tabLst>
                <a:tab pos="0" algn="l"/>
              </a:tabLst>
            </a:pPr>
            <a:r>
              <a:rPr lang="en-US" altLang="zh-CN" sz="12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-120                    -80                     -40                     0                     40                     80                    120</a:t>
            </a:r>
            <a:endParaRPr lang="en-US" altLang="zh-CN"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3405188" y="6627813"/>
            <a:ext cx="187801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47" tIns="41023" rIns="82047" bIns="41023">
            <a:spAutoFit/>
          </a:bodyPr>
          <a:lstStyle/>
          <a:p>
            <a:r>
              <a:rPr lang="en-US" sz="1400" b="1"/>
              <a:t>Temperature (deg F)</a:t>
            </a: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0"/>
            <a:ext cx="9144000" cy="1455738"/>
          </a:xfrm>
          <a:prstGeom prst="rect">
            <a:avLst/>
          </a:prstGeom>
          <a:solidFill>
            <a:srgbClr val="FF0000">
              <a:alpha val="34117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0" y="3124200"/>
            <a:ext cx="9144000" cy="2332038"/>
          </a:xfrm>
          <a:prstGeom prst="rect">
            <a:avLst/>
          </a:prstGeom>
          <a:solidFill>
            <a:srgbClr val="339966">
              <a:alpha val="4196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82047" tIns="41023" rIns="82047" bIns="41023" anchor="ctr"/>
          <a:lstStyle/>
          <a:p>
            <a:pPr algn="ctr"/>
            <a:endParaRPr lang="en-US" sz="1400" b="1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1066800"/>
            <a:ext cx="9144000" cy="2362200"/>
          </a:xfrm>
          <a:prstGeom prst="rect">
            <a:avLst/>
          </a:prstGeom>
          <a:solidFill>
            <a:srgbClr val="FFFF00">
              <a:alpha val="29019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82047" tIns="41023" rIns="82047" bIns="41023" anchor="ctr"/>
          <a:lstStyle/>
          <a:p>
            <a:pPr algn="ctr"/>
            <a:r>
              <a:rPr lang="en-US" altLang="zh-CN" sz="1400">
                <a:ea typeface="SimSun" pitchFamily="2" charset="-122"/>
              </a:rPr>
              <a:t>	</a:t>
            </a:r>
            <a:endParaRPr lang="en-US" sz="1400" b="1"/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0" y="5029200"/>
            <a:ext cx="9144000" cy="1360488"/>
          </a:xfrm>
          <a:prstGeom prst="rect">
            <a:avLst/>
          </a:prstGeom>
          <a:solidFill>
            <a:srgbClr val="0000FF">
              <a:alpha val="41176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82047" tIns="41023" rIns="82047" bIns="41023" anchor="ctr"/>
          <a:lstStyle/>
          <a:p>
            <a:pPr algn="ctr"/>
            <a:r>
              <a:rPr lang="en-US" sz="1400" b="1"/>
              <a:t>TROPOSPHERE</a:t>
            </a:r>
          </a:p>
        </p:txBody>
      </p:sp>
      <p:sp>
        <p:nvSpPr>
          <p:cNvPr id="8210" name="AutoShape 18"/>
          <p:cNvSpPr>
            <a:spLocks noChangeArrowheads="1"/>
          </p:cNvSpPr>
          <p:nvPr/>
        </p:nvSpPr>
        <p:spPr bwMode="auto">
          <a:xfrm>
            <a:off x="736600" y="5715000"/>
            <a:ext cx="717550" cy="415925"/>
          </a:xfrm>
          <a:prstGeom prst="lightningBol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1" name="AutoShape 19"/>
          <p:cNvSpPr>
            <a:spLocks noChangeArrowheads="1"/>
          </p:cNvSpPr>
          <p:nvPr/>
        </p:nvSpPr>
        <p:spPr bwMode="auto">
          <a:xfrm>
            <a:off x="0" y="5486400"/>
            <a:ext cx="1344613" cy="311150"/>
          </a:xfrm>
          <a:prstGeom prst="cloudCallout">
            <a:avLst>
              <a:gd name="adj1" fmla="val -5019"/>
              <a:gd name="adj2" fmla="val 66838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82047" tIns="41023" rIns="82047" bIns="41023"/>
          <a:lstStyle/>
          <a:p>
            <a:pPr algn="ctr"/>
            <a:endParaRPr lang="en-US" sz="1400" b="1"/>
          </a:p>
        </p:txBody>
      </p:sp>
      <p:pic>
        <p:nvPicPr>
          <p:cNvPr id="8212" name="Picture 20" descr="mozbwx2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7350" y="5372100"/>
            <a:ext cx="21050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Picture 21" descr="d2saxvua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5713" y="5803900"/>
            <a:ext cx="25273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Picture 22" descr="d2saxvua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6700" y="5818188"/>
            <a:ext cx="25273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0" y="3170238"/>
            <a:ext cx="1878013" cy="295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047" tIns="41023" rIns="82047" bIns="41023">
            <a:spAutoFit/>
          </a:bodyPr>
          <a:lstStyle/>
          <a:p>
            <a:r>
              <a:rPr lang="en-US" sz="1400" b="1"/>
              <a:t>30          Stratopause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3478213" y="4041775"/>
            <a:ext cx="1628775" cy="295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047" tIns="41023" rIns="82047" bIns="41023">
            <a:spAutoFit/>
          </a:bodyPr>
          <a:lstStyle/>
          <a:p>
            <a:r>
              <a:rPr lang="en-US" sz="1400" b="1"/>
              <a:t>STRATOSPHERE</a:t>
            </a: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125413" y="1870075"/>
            <a:ext cx="377825" cy="1116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none" lIns="82047" tIns="41023" rIns="82047" bIns="41023">
            <a:spAutoFit/>
          </a:bodyPr>
          <a:lstStyle/>
          <a:p>
            <a:r>
              <a:rPr lang="en-US" sz="1400" b="1"/>
              <a:t>Altitude (mi)</a:t>
            </a:r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0" y="1143000"/>
            <a:ext cx="1670050" cy="295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047" tIns="41023" rIns="82047" bIns="41023">
            <a:spAutoFit/>
          </a:bodyPr>
          <a:lstStyle/>
          <a:p>
            <a:r>
              <a:rPr lang="en-US" sz="1400" b="1"/>
              <a:t>54       Mesopause</a:t>
            </a:r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3200400" y="5334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ctr">
            <a:spAutoFit/>
          </a:bodyPr>
          <a:lstStyle/>
          <a:p>
            <a:r>
              <a:rPr lang="en-US" altLang="zh-CN" sz="1400" b="1">
                <a:ea typeface="SimSun" pitchFamily="2" charset="-122"/>
                <a:cs typeface="Times New Roman" pitchFamily="18" charset="0"/>
              </a:rPr>
              <a:t>THERMOSPHERE</a:t>
            </a:r>
            <a:endParaRPr lang="en-US" altLang="zh-CN" sz="1400"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3208338" y="1808163"/>
            <a:ext cx="1422400" cy="295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047" tIns="41023" rIns="82047" bIns="41023">
            <a:spAutoFit/>
          </a:bodyPr>
          <a:lstStyle/>
          <a:p>
            <a:r>
              <a:rPr lang="en-US" sz="1400" b="1"/>
              <a:t>MESOSPHERE</a:t>
            </a:r>
          </a:p>
        </p:txBody>
      </p:sp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5357813" y="5600700"/>
            <a:ext cx="165100" cy="295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047" tIns="41023" rIns="82047" bIns="41023">
            <a:spAutoFit/>
          </a:bodyPr>
          <a:lstStyle/>
          <a:p>
            <a:endParaRPr lang="en-US" sz="1400" b="1"/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0" y="5105400"/>
            <a:ext cx="269081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47" tIns="41023" rIns="82047" bIns="41023">
            <a:spAutoFit/>
          </a:bodyPr>
          <a:lstStyle/>
          <a:p>
            <a:r>
              <a:rPr lang="en-US" sz="1400" b="1"/>
              <a:t>8        Tropopause   </a:t>
            </a:r>
          </a:p>
        </p:txBody>
      </p:sp>
      <p:sp>
        <p:nvSpPr>
          <p:cNvPr id="8224" name="Line 33"/>
          <p:cNvSpPr>
            <a:spLocks noChangeShapeType="1"/>
          </p:cNvSpPr>
          <p:nvPr/>
        </p:nvSpPr>
        <p:spPr bwMode="auto">
          <a:xfrm flipH="1">
            <a:off x="8534400" y="48768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5" name="Text Box 36"/>
          <p:cNvSpPr txBox="1">
            <a:spLocks noChangeArrowheads="1"/>
          </p:cNvSpPr>
          <p:nvPr/>
        </p:nvSpPr>
        <p:spPr bwMode="auto">
          <a:xfrm>
            <a:off x="7543800" y="4495800"/>
            <a:ext cx="102076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Average </a:t>
            </a:r>
          </a:p>
          <a:p>
            <a:r>
              <a:rPr lang="en-US" sz="1400"/>
              <a:t>dropsonde</a:t>
            </a:r>
          </a:p>
          <a:p>
            <a:r>
              <a:rPr lang="en-US" sz="1400"/>
              <a:t>height</a:t>
            </a:r>
          </a:p>
        </p:txBody>
      </p:sp>
      <p:grpSp>
        <p:nvGrpSpPr>
          <p:cNvPr id="8226" name="Group 42"/>
          <p:cNvGrpSpPr>
            <a:grpSpLocks/>
          </p:cNvGrpSpPr>
          <p:nvPr/>
        </p:nvGrpSpPr>
        <p:grpSpPr bwMode="auto">
          <a:xfrm>
            <a:off x="7010400" y="3886200"/>
            <a:ext cx="2133600" cy="730250"/>
            <a:chOff x="4416" y="2400"/>
            <a:chExt cx="1344" cy="460"/>
          </a:xfrm>
        </p:grpSpPr>
        <p:sp>
          <p:nvSpPr>
            <p:cNvPr id="8228" name="Line 35"/>
            <p:cNvSpPr>
              <a:spLocks noChangeShapeType="1"/>
            </p:cNvSpPr>
            <p:nvPr/>
          </p:nvSpPr>
          <p:spPr bwMode="auto">
            <a:xfrm flipH="1">
              <a:off x="5088" y="2640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9" name="Text Box 39"/>
            <p:cNvSpPr txBox="1">
              <a:spLocks noChangeArrowheads="1"/>
            </p:cNvSpPr>
            <p:nvPr/>
          </p:nvSpPr>
          <p:spPr bwMode="auto">
            <a:xfrm>
              <a:off x="4416" y="2400"/>
              <a:ext cx="668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Maximum </a:t>
              </a:r>
            </a:p>
            <a:p>
              <a:r>
                <a:rPr lang="en-US" sz="1400"/>
                <a:t>radiosonde</a:t>
              </a:r>
            </a:p>
            <a:p>
              <a:r>
                <a:rPr lang="en-US" sz="1400"/>
                <a:t>height</a:t>
              </a:r>
            </a:p>
          </p:txBody>
        </p:sp>
        <p:sp>
          <p:nvSpPr>
            <p:cNvPr id="8230" name="Text Box 40"/>
            <p:cNvSpPr txBox="1">
              <a:spLocks noChangeArrowheads="1"/>
            </p:cNvSpPr>
            <p:nvPr/>
          </p:nvSpPr>
          <p:spPr bwMode="auto">
            <a:xfrm>
              <a:off x="5184" y="2448"/>
              <a:ext cx="45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~19 mi</a:t>
              </a:r>
            </a:p>
          </p:txBody>
        </p:sp>
      </p:grpSp>
      <p:sp>
        <p:nvSpPr>
          <p:cNvPr id="8227" name="Text Box 41"/>
          <p:cNvSpPr txBox="1">
            <a:spLocks noChangeArrowheads="1"/>
          </p:cNvSpPr>
          <p:nvPr/>
        </p:nvSpPr>
        <p:spPr bwMode="auto">
          <a:xfrm>
            <a:off x="8423275" y="4495800"/>
            <a:ext cx="720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~10 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pPr eaLnBrk="1" hangingPunct="1"/>
            <a:r>
              <a:rPr lang="en-US" u="sng" smtClean="0">
                <a:latin typeface="Comic Sans MS" charset="0"/>
              </a:rPr>
              <a:t>Radiosondes</a:t>
            </a:r>
          </a:p>
        </p:txBody>
      </p:sp>
      <p:grpSp>
        <p:nvGrpSpPr>
          <p:cNvPr id="1029" name="Group 24"/>
          <p:cNvGrpSpPr>
            <a:grpSpLocks/>
          </p:cNvGrpSpPr>
          <p:nvPr/>
        </p:nvGrpSpPr>
        <p:grpSpPr bwMode="auto">
          <a:xfrm>
            <a:off x="228600" y="762000"/>
            <a:ext cx="4413250" cy="3805238"/>
            <a:chOff x="0" y="576"/>
            <a:chExt cx="3024" cy="2815"/>
          </a:xfrm>
        </p:grpSpPr>
        <p:pic>
          <p:nvPicPr>
            <p:cNvPr id="1035" name="Picture 4" descr="RS9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584"/>
              <a:ext cx="1417" cy="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6" name="Line 10"/>
            <p:cNvSpPr>
              <a:spLocks noChangeShapeType="1"/>
            </p:cNvSpPr>
            <p:nvPr/>
          </p:nvSpPr>
          <p:spPr bwMode="auto">
            <a:xfrm flipH="1">
              <a:off x="288" y="816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Text Box 11"/>
            <p:cNvSpPr txBox="1">
              <a:spLocks noChangeArrowheads="1"/>
            </p:cNvSpPr>
            <p:nvPr/>
          </p:nvSpPr>
          <p:spPr bwMode="auto">
            <a:xfrm>
              <a:off x="0" y="576"/>
              <a:ext cx="3024" cy="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  GPS – 	1. allows us to track radiosondes</a:t>
              </a:r>
            </a:p>
            <a:p>
              <a:r>
                <a:rPr lang="en-US"/>
                <a:t>	2. provide wind measurements </a:t>
              </a:r>
            </a:p>
          </p:txBody>
        </p:sp>
        <p:sp>
          <p:nvSpPr>
            <p:cNvPr id="1038" name="Line 12"/>
            <p:cNvSpPr>
              <a:spLocks noChangeShapeType="1"/>
            </p:cNvSpPr>
            <p:nvPr/>
          </p:nvSpPr>
          <p:spPr bwMode="auto">
            <a:xfrm flipH="1">
              <a:off x="720" y="1344"/>
              <a:ext cx="288" cy="19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Text Box 13"/>
            <p:cNvSpPr txBox="1">
              <a:spLocks noChangeArrowheads="1"/>
            </p:cNvSpPr>
            <p:nvPr/>
          </p:nvSpPr>
          <p:spPr bwMode="auto">
            <a:xfrm>
              <a:off x="1009" y="1056"/>
              <a:ext cx="1318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Temperature &amp;</a:t>
              </a:r>
            </a:p>
            <a:p>
              <a:r>
                <a:rPr lang="en-US"/>
                <a:t>Relative humidity</a:t>
              </a:r>
            </a:p>
          </p:txBody>
        </p:sp>
        <p:sp>
          <p:nvSpPr>
            <p:cNvPr id="1040" name="Line 14"/>
            <p:cNvSpPr>
              <a:spLocks noChangeShapeType="1"/>
            </p:cNvSpPr>
            <p:nvPr/>
          </p:nvSpPr>
          <p:spPr bwMode="auto">
            <a:xfrm flipH="1">
              <a:off x="912" y="1968"/>
              <a:ext cx="33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Text Box 15"/>
            <p:cNvSpPr txBox="1">
              <a:spLocks noChangeArrowheads="1"/>
            </p:cNvSpPr>
            <p:nvPr/>
          </p:nvSpPr>
          <p:spPr bwMode="auto">
            <a:xfrm>
              <a:off x="1152" y="1729"/>
              <a:ext cx="75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Pressure</a:t>
              </a:r>
            </a:p>
          </p:txBody>
        </p:sp>
        <p:sp>
          <p:nvSpPr>
            <p:cNvPr id="1042" name="Text Box 16"/>
            <p:cNvSpPr txBox="1">
              <a:spLocks noChangeArrowheads="1"/>
            </p:cNvSpPr>
            <p:nvPr/>
          </p:nvSpPr>
          <p:spPr bwMode="auto">
            <a:xfrm>
              <a:off x="1341" y="3120"/>
              <a:ext cx="709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Antenna</a:t>
              </a:r>
            </a:p>
          </p:txBody>
        </p:sp>
        <p:sp>
          <p:nvSpPr>
            <p:cNvPr id="1043" name="Line 17"/>
            <p:cNvSpPr>
              <a:spLocks noChangeShapeType="1"/>
            </p:cNvSpPr>
            <p:nvPr/>
          </p:nvSpPr>
          <p:spPr bwMode="auto">
            <a:xfrm flipH="1">
              <a:off x="1008" y="3264"/>
              <a:ext cx="33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0" name="Group 25"/>
          <p:cNvGrpSpPr>
            <a:grpSpLocks/>
          </p:cNvGrpSpPr>
          <p:nvPr/>
        </p:nvGrpSpPr>
        <p:grpSpPr bwMode="auto">
          <a:xfrm>
            <a:off x="3124200" y="1746250"/>
            <a:ext cx="5715000" cy="4197350"/>
            <a:chOff x="1728" y="1488"/>
            <a:chExt cx="3936" cy="2770"/>
          </a:xfrm>
        </p:grpSpPr>
        <p:graphicFrame>
          <p:nvGraphicFramePr>
            <p:cNvPr id="1026" name="Object 8"/>
            <p:cNvGraphicFramePr>
              <a:graphicFrameLocks noChangeAspect="1"/>
            </p:cNvGraphicFramePr>
            <p:nvPr/>
          </p:nvGraphicFramePr>
          <p:xfrm>
            <a:off x="2256" y="1488"/>
            <a:ext cx="3408" cy="2770"/>
          </p:xfrm>
          <a:graphic>
            <a:graphicData uri="http://schemas.openxmlformats.org/presentationml/2006/ole">
              <p:oleObj spid="_x0000_s1026" name="Photo Editor Photo" r:id="rId5" imgW="13336862" imgH="10723810" progId="">
                <p:embed/>
              </p:oleObj>
            </a:graphicData>
          </a:graphic>
        </p:graphicFrame>
        <p:sp>
          <p:nvSpPr>
            <p:cNvPr id="1033" name="AutoShape 19"/>
            <p:cNvSpPr>
              <a:spLocks noChangeArrowheads="1"/>
            </p:cNvSpPr>
            <p:nvPr/>
          </p:nvSpPr>
          <p:spPr bwMode="auto">
            <a:xfrm>
              <a:off x="1728" y="1968"/>
              <a:ext cx="1536" cy="519"/>
            </a:xfrm>
            <a:custGeom>
              <a:avLst/>
              <a:gdLst>
                <a:gd name="T0" fmla="*/ 768 w 21600"/>
                <a:gd name="T1" fmla="*/ 0 h 21600"/>
                <a:gd name="T2" fmla="*/ 192 w 21600"/>
                <a:gd name="T3" fmla="*/ 260 h 21600"/>
                <a:gd name="T4" fmla="*/ 768 w 21600"/>
                <a:gd name="T5" fmla="*/ 130 h 21600"/>
                <a:gd name="T6" fmla="*/ 1728 w 21600"/>
                <a:gd name="T7" fmla="*/ 260 h 21600"/>
                <a:gd name="T8" fmla="*/ 1344 w 21600"/>
                <a:gd name="T9" fmla="*/ 389 h 21600"/>
                <a:gd name="T10" fmla="*/ 960 w 21600"/>
                <a:gd name="T11" fmla="*/ 26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4 w 21600"/>
                <a:gd name="T19" fmla="*/ 3163 h 21600"/>
                <a:gd name="T20" fmla="*/ 18436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Text Box 20"/>
            <p:cNvSpPr txBox="1">
              <a:spLocks noChangeArrowheads="1"/>
            </p:cNvSpPr>
            <p:nvPr/>
          </p:nvSpPr>
          <p:spPr bwMode="auto">
            <a:xfrm>
              <a:off x="1969" y="1920"/>
              <a:ext cx="1298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Windy downdraft</a:t>
              </a:r>
            </a:p>
          </p:txBody>
        </p:sp>
      </p:grpSp>
      <p:pic>
        <p:nvPicPr>
          <p:cNvPr id="1031" name="Picture 26" descr="MPj0433050000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1905000" y="5105400"/>
            <a:ext cx="1752600" cy="1752600"/>
          </a:xfrm>
          <a:noFill/>
        </p:spPr>
      </p:pic>
      <p:sp>
        <p:nvSpPr>
          <p:cNvPr id="1032" name="Line 21"/>
          <p:cNvSpPr>
            <a:spLocks noChangeShapeType="1"/>
          </p:cNvSpPr>
          <p:nvPr/>
        </p:nvSpPr>
        <p:spPr bwMode="auto">
          <a:xfrm>
            <a:off x="1708150" y="4495800"/>
            <a:ext cx="577850" cy="76200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ctr"/>
            <a:r>
              <a:rPr lang="en-US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EOL projects with </a:t>
            </a:r>
            <a:r>
              <a:rPr lang="en-US" sz="360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radiosondes</a:t>
            </a:r>
            <a:endParaRPr lang="en-US" sz="36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8839200" cy="594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 eaLnBrk="1" hangingPunct="1"/>
            <a:r>
              <a:rPr lang="en-US" sz="3200" u="sng" dirty="0" smtClean="0">
                <a:latin typeface="Comic Sans MS" charset="0"/>
              </a:rPr>
              <a:t>NCAR GPS Dropsondes</a:t>
            </a:r>
          </a:p>
        </p:txBody>
      </p:sp>
      <p:pic>
        <p:nvPicPr>
          <p:cNvPr id="10245" name="Picture 13" descr="D20080828_211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0" y="3276600"/>
            <a:ext cx="5181600" cy="3463925"/>
          </a:xfrm>
          <a:noFill/>
        </p:spPr>
      </p:pic>
      <p:pic>
        <p:nvPicPr>
          <p:cNvPr id="7" name="Picture 3" descr="dropsonde"/>
          <p:cNvPicPr>
            <a:picLocks noChangeAspect="1" noChangeArrowheads="1"/>
          </p:cNvPicPr>
          <p:nvPr/>
        </p:nvPicPr>
        <p:blipFill>
          <a:blip r:embed="rId3" cstate="print"/>
          <a:srcRect l="16127" t="4286"/>
          <a:stretch>
            <a:fillRect/>
          </a:stretch>
        </p:blipFill>
        <p:spPr bwMode="auto">
          <a:xfrm>
            <a:off x="152400" y="1676400"/>
            <a:ext cx="3124200" cy="5029200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</p:spPr>
      </p:pic>
      <p:pic>
        <p:nvPicPr>
          <p:cNvPr id="8" name="Picture 9" descr="er2drop"/>
          <p:cNvPicPr>
            <a:picLocks noChangeAspect="1" noChangeArrowheads="1"/>
          </p:cNvPicPr>
          <p:nvPr/>
        </p:nvPicPr>
        <p:blipFill>
          <a:blip r:embed="rId4" cstate="print"/>
          <a:srcRect l="15469" t="4468" b="21094"/>
          <a:stretch>
            <a:fillRect/>
          </a:stretch>
        </p:blipFill>
        <p:spPr bwMode="auto">
          <a:xfrm>
            <a:off x="3352800" y="914400"/>
            <a:ext cx="3026980" cy="2133600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</p:spPr>
      </p:pic>
      <p:pic>
        <p:nvPicPr>
          <p:cNvPr id="10243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715000" y="609600"/>
            <a:ext cx="3287173" cy="1752600"/>
          </a:xfrm>
          <a:noFill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105400" y="2895600"/>
            <a:ext cx="2971800" cy="369332"/>
          </a:xfrm>
          <a:prstGeom prst="rect">
            <a:avLst/>
          </a:prstGeom>
          <a:solidFill>
            <a:srgbClr val="EAEAEA"/>
          </a:solidFill>
          <a:ln w="25400">
            <a:solidFill>
              <a:srgbClr val="800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i="1" dirty="0">
                <a:solidFill>
                  <a:srgbClr val="000000"/>
                </a:solidFill>
                <a:latin typeface="Arial Narrow" pitchFamily="34" charset="0"/>
              </a:rPr>
              <a:t>Currently on 21 research aircraft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52400" y="1066800"/>
            <a:ext cx="3810000" cy="369332"/>
          </a:xfrm>
          <a:prstGeom prst="rect">
            <a:avLst/>
          </a:prstGeom>
          <a:solidFill>
            <a:srgbClr val="EAEAEA"/>
          </a:solidFill>
          <a:ln w="25400">
            <a:solidFill>
              <a:srgbClr val="800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i="1" dirty="0">
                <a:solidFill>
                  <a:srgbClr val="000000"/>
                </a:solidFill>
                <a:latin typeface="Arial Narrow" pitchFamily="34" charset="0"/>
              </a:rPr>
              <a:t>Licensee (Vaisala) makes ~ 5,000 per year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/>
          <a:lstStyle/>
          <a:p>
            <a:pPr eaLnBrk="1" hangingPunct="1"/>
            <a:r>
              <a:rPr lang="en-US" u="sng" dirty="0" err="1" smtClean="0">
                <a:latin typeface="Comic Sans MS" charset="0"/>
              </a:rPr>
              <a:t>Driftsondes</a:t>
            </a:r>
            <a:endParaRPr lang="en-US" u="sng" dirty="0" smtClean="0">
              <a:latin typeface="Comic Sans MS" charset="0"/>
            </a:endParaRPr>
          </a:p>
        </p:txBody>
      </p:sp>
      <p:pic>
        <p:nvPicPr>
          <p:cNvPr id="12291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2011363"/>
            <a:ext cx="4373563" cy="3683000"/>
          </a:xfrm>
          <a:noFill/>
        </p:spPr>
      </p:pic>
      <p:pic>
        <p:nvPicPr>
          <p:cNvPr id="12292" name="Picture 9" descr="AMMA map - gri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22800" y="2006600"/>
            <a:ext cx="4449763" cy="3686175"/>
          </a:xfrm>
          <a:noFill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00400" y="914400"/>
            <a:ext cx="2563812" cy="701675"/>
          </a:xfrm>
          <a:prstGeom prst="rect">
            <a:avLst/>
          </a:prstGeom>
          <a:solidFill>
            <a:schemeClr val="accent1"/>
          </a:solidFill>
          <a:ln w="412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Iridium LEO Satellite</a:t>
            </a:r>
          </a:p>
          <a:p>
            <a:pPr>
              <a:defRPr/>
            </a:pP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Communications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819400" y="5334000"/>
            <a:ext cx="1752600" cy="1006475"/>
          </a:xfrm>
          <a:prstGeom prst="rect">
            <a:avLst/>
          </a:prstGeom>
          <a:solidFill>
            <a:schemeClr val="accent1"/>
          </a:solidFill>
          <a:ln w="412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Gondola</a:t>
            </a:r>
          </a:p>
          <a:p>
            <a:pPr>
              <a:defRPr/>
            </a:pP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20-50 </a:t>
            </a:r>
            <a:r>
              <a:rPr lang="en-US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Sonde</a:t>
            </a:r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Capacity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52400" y="1447800"/>
            <a:ext cx="240322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Flight Altitude</a:t>
            </a:r>
          </a:p>
          <a:p>
            <a:pPr>
              <a:defRPr/>
            </a:pPr>
            <a:r>
              <a:rPr lang="en-US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125mb to 50mb (~58,000</a:t>
            </a: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’)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2286000" y="5181600"/>
            <a:ext cx="533400" cy="152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514600" y="1600200"/>
            <a:ext cx="609600" cy="457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764427" y="1600200"/>
            <a:ext cx="457200" cy="381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3085</TotalTime>
  <Words>786</Words>
  <Application>Microsoft Macintosh PowerPoint</Application>
  <PresentationFormat>On-screen Show (4:3)</PresentationFormat>
  <Paragraphs>185</Paragraphs>
  <Slides>14</Slides>
  <Notes>4</Notes>
  <HiddenSlides>0</HiddenSlides>
  <MMClips>0</MMClips>
  <ScaleCrop>false</ScaleCrop>
  <HeadingPairs>
    <vt:vector size="6" baseType="variant">
      <vt:variant>
        <vt:lpstr>Design Template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Default Design</vt:lpstr>
      <vt:lpstr>Clouds</vt:lpstr>
      <vt:lpstr>Aspect</vt:lpstr>
      <vt:lpstr>Photo Editor Photo</vt:lpstr>
      <vt:lpstr>Atmospheric Soundings: Radiosondes, Dropsondes and Driftsondes</vt:lpstr>
      <vt:lpstr>National Center for  Atmospheric Research</vt:lpstr>
      <vt:lpstr>Earth Observing Laboratory </vt:lpstr>
      <vt:lpstr>Slide 4</vt:lpstr>
      <vt:lpstr>Slide 5</vt:lpstr>
      <vt:lpstr>Radiosondes</vt:lpstr>
      <vt:lpstr>EOL projects with radiosondes</vt:lpstr>
      <vt:lpstr>NCAR GPS Dropsondes</vt:lpstr>
      <vt:lpstr>Driftsondes</vt:lpstr>
      <vt:lpstr>Hurricane Research</vt:lpstr>
      <vt:lpstr>T-PARC (airborne) Sounding Systems Driftsonde Temperature versus Altitude (4 drops) from 30km!</vt:lpstr>
      <vt:lpstr>EOL projects with Dropsondes</vt:lpstr>
      <vt:lpstr>Quality Control of Radio/Dropsonde Data</vt:lpstr>
      <vt:lpstr>How is this data useful?</vt:lpstr>
    </vt:vector>
  </TitlesOfParts>
  <Company>NCAR/UCAR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about Earth’s Atmosphere</dc:title>
  <dc:creator>kbeierle</dc:creator>
  <cp:lastModifiedBy>dave randall</cp:lastModifiedBy>
  <cp:revision>107</cp:revision>
  <dcterms:created xsi:type="dcterms:W3CDTF">2011-07-14T13:54:31Z</dcterms:created>
  <dcterms:modified xsi:type="dcterms:W3CDTF">2011-07-14T13:55:13Z</dcterms:modified>
</cp:coreProperties>
</file>