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0" r:id="rId2"/>
    <p:sldId id="282" r:id="rId3"/>
    <p:sldId id="284" r:id="rId4"/>
    <p:sldId id="285" r:id="rId5"/>
    <p:sldId id="292" r:id="rId6"/>
    <p:sldId id="296" r:id="rId7"/>
    <p:sldId id="297" r:id="rId8"/>
    <p:sldId id="357" r:id="rId9"/>
    <p:sldId id="323" r:id="rId10"/>
    <p:sldId id="324" r:id="rId11"/>
    <p:sldId id="325" r:id="rId12"/>
    <p:sldId id="326" r:id="rId13"/>
    <p:sldId id="322" r:id="rId14"/>
    <p:sldId id="328" r:id="rId15"/>
    <p:sldId id="319" r:id="rId16"/>
    <p:sldId id="320" r:id="rId17"/>
    <p:sldId id="321" r:id="rId18"/>
    <p:sldId id="327" r:id="rId19"/>
    <p:sldId id="358" r:id="rId20"/>
    <p:sldId id="359" r:id="rId21"/>
    <p:sldId id="329" r:id="rId22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8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/>
            </a:lvl1pPr>
          </a:lstStyle>
          <a:p>
            <a:r>
              <a:rPr lang="en-US" dirty="0" smtClean="0"/>
              <a:t>Teaching Weather and Climate</a:t>
            </a:r>
            <a:endParaRPr lang="en-US" i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 smtClean="0"/>
              <a:t>Thursday PM Climate Sensitivity</a:t>
            </a:r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Scott Denning        CSU                 </a:t>
            </a:r>
            <a:r>
              <a:rPr lang="en-US" dirty="0" smtClean="0"/>
              <a:t>CMMAP</a:t>
            </a: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fld id="{9DAA4980-2F19-9F4A-8626-3BCBA7F7D1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74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005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00675" y="0"/>
            <a:ext cx="42005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A7ABF3C-CE6B-2D43-A1F3-F13195597348}" type="datetime1">
              <a:rPr lang="en-US"/>
              <a:pPr/>
              <a:t>7/16/12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43225" y="522288"/>
            <a:ext cx="3716338" cy="2787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0163" y="3482975"/>
            <a:ext cx="7000875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7538"/>
            <a:ext cx="42005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00675" y="6967538"/>
            <a:ext cx="42005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6801175-84D7-CE4A-B804-D3556C092F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105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C726C0B-66E4-7F45-8ECB-C904042FCEBC}" type="datetime1">
              <a:rPr lang="en-US" sz="1200"/>
              <a:pPr/>
              <a:t>7/16/12</a:t>
            </a:fld>
            <a:endParaRPr lang="en-US" sz="1200"/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163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D7A5DA-AE3F-6F45-BA57-351B72C22AC7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4ABAA2-0908-E641-8477-C81D14ED4BAA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BB135-3F3C-5E45-9821-5B242C272198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A34C1A-E6E2-FB4F-9596-862F4BC29923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55406B-10F5-E749-9036-B3882381407E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4E99C9D-4A35-CF46-9EB1-182E077BE89A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C0D9031-842F-3A4D-A93F-5FE26A6D6784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F37C92-2B13-5F4F-A005-6ECFEEF31FA0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652D12-305A-AF4F-8441-A74A31FE9292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249B89-97F7-4840-8ACA-C65559CC13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8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CA8C8F-4BBD-4D44-A437-0F8DC24523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6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0AAC7-45CF-3E47-9D7D-838164970F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3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A3AF3-3239-6244-B662-416136794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D708A-B943-6B4E-B24C-26911570CB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9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FF3C0-CD98-DC43-AFA4-A407767E87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2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A922C-8DFC-F848-9410-DFD120D126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8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A2610-AD66-0945-86CA-53FBD7C5FF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B4EB2-B73A-A241-9469-0CBEEF4E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7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DF38F-8013-C54F-A14B-4FA3E5E1F3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7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8070A-3445-B641-A7B6-517B3DC3E7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9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BEFA4552-7236-D442-AEEE-773E08C19FF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5638800"/>
          </a:xfrm>
        </p:spPr>
        <p:txBody>
          <a:bodyPr/>
          <a:lstStyle/>
          <a:p>
            <a:r>
              <a:rPr lang="en-US" sz="6600" dirty="0">
                <a:latin typeface="Comic Sans MS" charset="0"/>
                <a:ea typeface="ＭＳ Ｐゴシック" charset="0"/>
                <a:cs typeface="ＭＳ Ｐゴシック" charset="0"/>
              </a:rPr>
              <a:t>Climate Forcing, Sensitivity </a:t>
            </a:r>
            <a:br>
              <a:rPr lang="en-US" sz="6600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6600" dirty="0">
                <a:latin typeface="Comic Sans MS" charset="0"/>
                <a:ea typeface="ＭＳ Ｐゴシック" charset="0"/>
                <a:cs typeface="ＭＳ Ｐゴシック" charset="0"/>
              </a:rPr>
              <a:t>and Feedback Processes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nspots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0"/>
            <a:ext cx="8128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534400" cy="7620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Cycle of Solar Variability</a:t>
            </a:r>
          </a:p>
        </p:txBody>
      </p:sp>
      <p:sp>
        <p:nvSpPr>
          <p:cNvPr id="40964" name="Content Placeholder 4"/>
          <p:cNvSpPr>
            <a:spLocks noGrp="1"/>
          </p:cNvSpPr>
          <p:nvPr>
            <p:ph idx="1"/>
          </p:nvPr>
        </p:nvSpPr>
        <p:spPr>
          <a:xfrm>
            <a:off x="457200" y="5791200"/>
            <a:ext cx="8305800" cy="12954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11 Year Cycle of Magnetic Disturbances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Active sun is ~ 0.1 % brighter than quiet sun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76200"/>
            <a:ext cx="4572000" cy="762000"/>
          </a:xfrm>
        </p:spPr>
        <p:txBody>
          <a:bodyPr/>
          <a:lstStyle/>
          <a:p>
            <a:r>
              <a:rPr lang="en-US" sz="4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BOOM!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6800" y="1066800"/>
            <a:ext cx="4114800" cy="56388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Volcanos release huge amounts of SO2 gas and heat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SO2 oxidizes to SO4 aerosol and penetrates to stratosphere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SO4 aerosol  interacts with solar radiation</a:t>
            </a:r>
          </a:p>
        </p:txBody>
      </p:sp>
      <p:pic>
        <p:nvPicPr>
          <p:cNvPr id="41988" name="Picture 4" descr="pinatu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5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692775" y="6248400"/>
            <a:ext cx="2538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Mt. Pinatubo, 1991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4572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Stratospheric Aerosol Forcing</a:t>
            </a:r>
          </a:p>
        </p:txBody>
      </p:sp>
      <p:pic>
        <p:nvPicPr>
          <p:cNvPr id="44035" name="Picture 4" descr="aeros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154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3276600" cy="7620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Aerosol</a:t>
            </a:r>
          </a:p>
        </p:txBody>
      </p:sp>
      <p:pic>
        <p:nvPicPr>
          <p:cNvPr id="36867" name="Picture 4" descr="AR4WG1_Print_TS_Page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7" t="29541" r="8842" b="17438"/>
          <a:stretch>
            <a:fillRect/>
          </a:stretch>
        </p:blipFill>
        <p:spPr bwMode="auto">
          <a:xfrm>
            <a:off x="3657600" y="152400"/>
            <a:ext cx="53641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6" t="45360" r="20178" b="25409"/>
          <a:stretch>
            <a:fillRect/>
          </a:stretch>
        </p:blipFill>
        <p:spPr bwMode="auto">
          <a:xfrm>
            <a:off x="152400" y="4267200"/>
            <a:ext cx="3276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Aerosol-Cloud Albedo Feedback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1219200"/>
            <a:ext cx="2971800" cy="48768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Ship tracks off west coast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Aerosol serves as CCN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Makes more/smaller cloud drops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Higher albedo </a:t>
            </a:r>
          </a:p>
        </p:txBody>
      </p:sp>
      <p:pic>
        <p:nvPicPr>
          <p:cNvPr id="48132" name="Picture 4" descr="in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55514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Learning from the Past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7620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Estimating Total Climate Sensitivity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29718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At the </a:t>
            </a:r>
            <a:r>
              <a:rPr lang="en-US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Last Glacial Maximum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(~ 18k years ago) surface temp ~ 5 K colder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CO</a:t>
            </a:r>
            <a:r>
              <a:rPr lang="en-US" baseline="-25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was ~ 180 ppm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(weaker greenhouse, 3.7 W m</a:t>
            </a:r>
            <a:r>
              <a:rPr lang="en-US" baseline="30000">
                <a:latin typeface="Comic Sans MS" charset="0"/>
                <a:ea typeface="ＭＳ Ｐゴシック" charset="0"/>
                <a:cs typeface="ＭＳ Ｐゴシック" charset="0"/>
              </a:rPr>
              <a:t>-2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more OLR)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Brighter surface due to snow and ice, estimate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3.4 W m</a:t>
            </a:r>
            <a:r>
              <a:rPr lang="en-US" baseline="30000">
                <a:latin typeface="Comic Sans MS" charset="0"/>
                <a:ea typeface="ＭＳ Ｐゴシック" charset="0"/>
                <a:cs typeface="ＭＳ Ｐゴシック" charset="0"/>
              </a:rPr>
              <a:t>-2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more reflected solar </a:t>
            </a:r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6096000" y="4724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228600" y="6019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FF0000"/>
                </a:solidFill>
              </a:rPr>
              <a:t>Almost 3</a:t>
            </a:r>
            <a:r>
              <a:rPr lang="en-US" i="1">
                <a:solidFill>
                  <a:srgbClr val="FF0000"/>
                </a:solidFill>
                <a:latin typeface="Comic Sans MS" charset="0"/>
                <a:cs typeface="Symbol Proportional BT" charset="0"/>
              </a:rPr>
              <a:t>x</a:t>
            </a:r>
            <a:r>
              <a:rPr lang="en-US" b="1" i="1">
                <a:solidFill>
                  <a:srgbClr val="FF0000"/>
                </a:solidFill>
              </a:rPr>
              <a:t> as sensitive as suggested by Stefan-Boltzmann alone …</a:t>
            </a:r>
          </a:p>
          <a:p>
            <a:pPr eaLnBrk="1" hangingPunct="1"/>
            <a:r>
              <a:rPr lang="en-US" b="1" i="1">
                <a:solidFill>
                  <a:srgbClr val="FF0000"/>
                </a:solidFill>
              </a:rPr>
              <a:t>Other feedbacks must be going on as well</a:t>
            </a: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981200" y="3962400"/>
          <a:ext cx="4632325" cy="200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0" name="Equation" r:id="rId3" imgW="1993900" imgH="863600" progId="Equation.DSMT4">
                  <p:embed/>
                </p:oleObj>
              </mc:Choice>
              <mc:Fallback>
                <p:oleObj name="Equation" r:id="rId3" imgW="1993900" imgH="863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962400"/>
                        <a:ext cx="4632325" cy="200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05600" y="1676400"/>
            <a:ext cx="2438400" cy="48768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Note different scales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Modern changes comparable to postglacial, but much faster!</a:t>
            </a:r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Greehouse Radiative Forcing</a:t>
            </a:r>
          </a:p>
        </p:txBody>
      </p:sp>
      <p:pic>
        <p:nvPicPr>
          <p:cNvPr id="34820" name="Picture 4" descr="AR4WG1_Print_TS_Page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6818" r="16667" b="50764"/>
          <a:stretch>
            <a:fillRect/>
          </a:stretch>
        </p:blipFill>
        <p:spPr bwMode="auto">
          <a:xfrm>
            <a:off x="152400" y="1066800"/>
            <a:ext cx="67056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Reconstructed Radiative Forcings</a:t>
            </a: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14"/>
          <a:stretch>
            <a:fillRect/>
          </a:stretch>
        </p:blipFill>
        <p:spPr bwMode="auto">
          <a:xfrm>
            <a:off x="228600" y="1066800"/>
            <a:ext cx="86868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52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4700"/>
            <a:ext cx="7620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228600" y="6411913"/>
            <a:ext cx="876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http://commons.wikimedia.org/wiki/File:2000_Year_Temperature_Comparison.png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6000">
                <a:latin typeface="Comic Sans MS" charset="0"/>
                <a:ea typeface="ＭＳ Ｐゴシック" charset="0"/>
                <a:cs typeface="ＭＳ Ｐゴシック" charset="0"/>
              </a:rPr>
              <a:t>The Past 2000 Years</a:t>
            </a:r>
          </a:p>
        </p:txBody>
      </p:sp>
    </p:spTree>
    <p:extLst>
      <p:ext uri="{BB962C8B-B14F-4D97-AF65-F5344CB8AC3E}">
        <p14:creationId xmlns:p14="http://schemas.microsoft.com/office/powerpoint/2010/main" val="69077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Earth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 Climate System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4343400" cy="3886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Earth is a planet</a:t>
            </a:r>
            <a:endParaRPr lang="en-US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Planetary temperature is determined by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Comic Sans MS" charset="0"/>
                <a:ea typeface="ＭＳ Ｐゴシック" charset="0"/>
              </a:rPr>
              <a:t>Brightness of our star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Comic Sans MS" charset="0"/>
                <a:ea typeface="ＭＳ Ｐゴシック" charset="0"/>
              </a:rPr>
              <a:t>Earth-sun distance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Comic Sans MS" charset="0"/>
                <a:ea typeface="ＭＳ Ｐゴシック" charset="0"/>
              </a:rPr>
              <a:t>Albedo of the planet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Comic Sans MS" charset="0"/>
                <a:ea typeface="ＭＳ Ｐゴシック" charset="0"/>
              </a:rPr>
              <a:t>Composition of Earth</a:t>
            </a:r>
            <a:r>
              <a:rPr lang="ja-JP" altLang="en-US" dirty="0">
                <a:latin typeface="Comic Sans MS" charset="0"/>
                <a:ea typeface="ＭＳ Ｐゴシック" charset="0"/>
              </a:rPr>
              <a:t>’</a:t>
            </a:r>
            <a:r>
              <a:rPr lang="en-US" dirty="0">
                <a:latin typeface="Comic Sans MS" charset="0"/>
                <a:ea typeface="ＭＳ Ｐゴシック" charset="0"/>
              </a:rPr>
              <a:t>s atmosphere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5638800"/>
            <a:ext cx="8853488" cy="830263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800" b="1" i="1" dirty="0">
                <a:solidFill>
                  <a:srgbClr val="FF0000"/>
                </a:solidFill>
                <a:ea typeface="+mn-ea"/>
                <a:cs typeface="+mn-cs"/>
              </a:rPr>
              <a:t>So how can climate ever change?</a:t>
            </a:r>
          </a:p>
        </p:txBody>
      </p:sp>
      <p:grpSp>
        <p:nvGrpSpPr>
          <p:cNvPr id="17414" name="Group 18"/>
          <p:cNvGrpSpPr>
            <a:grpSpLocks/>
          </p:cNvGrpSpPr>
          <p:nvPr/>
        </p:nvGrpSpPr>
        <p:grpSpPr bwMode="auto">
          <a:xfrm>
            <a:off x="4267200" y="1585913"/>
            <a:ext cx="4876800" cy="3214687"/>
            <a:chOff x="4267200" y="762000"/>
            <a:chExt cx="4876800" cy="3214688"/>
          </a:xfrm>
        </p:grpSpPr>
        <p:pic>
          <p:nvPicPr>
            <p:cNvPr id="17415" name="Picture 4" descr="eb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762000"/>
              <a:ext cx="4876800" cy="249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22885" name="Object 2"/>
            <p:cNvGraphicFramePr>
              <a:graphicFrameLocks noChangeAspect="1"/>
            </p:cNvGraphicFramePr>
            <p:nvPr/>
          </p:nvGraphicFramePr>
          <p:xfrm>
            <a:off x="4695825" y="3433763"/>
            <a:ext cx="34861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9" name="Equation" r:id="rId4" imgW="1549400" imgH="241300" progId="">
                    <p:embed/>
                  </p:oleObj>
                </mc:Choice>
                <mc:Fallback>
                  <p:oleObj name="Equation" r:id="rId4" imgW="1549400" imgH="24130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5825" y="3433763"/>
                          <a:ext cx="3486150" cy="542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3"/>
            <p:cNvSpPr txBox="1">
              <a:spLocks noChangeArrowheads="1"/>
            </p:cNvSpPr>
            <p:nvPr/>
          </p:nvSpPr>
          <p:spPr bwMode="auto">
            <a:xfrm>
              <a:off x="4495800" y="2994026"/>
              <a:ext cx="4495800" cy="54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30000"/>
                </a:spcBef>
                <a:defRPr/>
              </a:pPr>
              <a:r>
                <a:rPr lang="en-US" sz="2800" b="1" kern="0" dirty="0">
                  <a:solidFill>
                    <a:srgbClr val="8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Energy In = Energy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93725"/>
            <a:ext cx="77470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Historical Thermometer Record</a:t>
            </a: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457200" y="64119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http://commons.wikimedia.org/wiki/File:Instrumental_Temperature_Record.png</a:t>
            </a:r>
          </a:p>
        </p:txBody>
      </p:sp>
    </p:spTree>
    <p:extLst>
      <p:ext uri="{BB962C8B-B14F-4D97-AF65-F5344CB8AC3E}">
        <p14:creationId xmlns:p14="http://schemas.microsoft.com/office/powerpoint/2010/main" val="1253146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Comparison of Radiative Forcings</a:t>
            </a:r>
          </a:p>
        </p:txBody>
      </p:sp>
      <p:pic>
        <p:nvPicPr>
          <p:cNvPr id="50179" name="Picture 4" descr="AR4WG1_Print_TS_Page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7574" r="11765" b="47736"/>
          <a:stretch>
            <a:fillRect/>
          </a:stretch>
        </p:blipFill>
        <p:spPr bwMode="auto">
          <a:xfrm>
            <a:off x="990600" y="1066800"/>
            <a:ext cx="7543800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Earth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 Climate System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876800" cy="5638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Earth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 overall temperature is determined by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sunshine and albedo (-18 C)</a:t>
            </a:r>
          </a:p>
          <a:p>
            <a:pPr>
              <a:spcAft>
                <a:spcPts val="600"/>
              </a:spcAft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Temperature varies dramatically with height because of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greenhouse effect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Surface temperature is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much warmer (+15 C)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than planetary radiation temp </a:t>
            </a:r>
          </a:p>
        </p:txBody>
      </p:sp>
      <p:sp>
        <p:nvSpPr>
          <p:cNvPr id="19460" name="TextBox 14"/>
          <p:cNvSpPr txBox="1">
            <a:spLocks noChangeArrowheads="1"/>
          </p:cNvSpPr>
          <p:nvPr/>
        </p:nvSpPr>
        <p:spPr bwMode="auto">
          <a:xfrm>
            <a:off x="5334000" y="5526088"/>
            <a:ext cx="3810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0000FF"/>
                </a:solidFill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</a:rPr>
              <a:t>“</a:t>
            </a:r>
            <a:r>
              <a:rPr lang="en-US" b="1" i="1">
                <a:solidFill>
                  <a:srgbClr val="FF0000"/>
                </a:solidFill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</a:rPr>
              <a:t>”</a:t>
            </a:r>
            <a:r>
              <a:rPr lang="en-US" b="1" i="1">
                <a:solidFill>
                  <a:srgbClr val="FF0000"/>
                </a:solidFill>
              </a:rPr>
              <a:t> molecules</a:t>
            </a:r>
          </a:p>
        </p:txBody>
      </p:sp>
      <p:sp>
        <p:nvSpPr>
          <p:cNvPr id="19461" name="Oval 8"/>
          <p:cNvSpPr>
            <a:spLocks noChangeArrowheads="1"/>
          </p:cNvSpPr>
          <p:nvPr/>
        </p:nvSpPr>
        <p:spPr bwMode="auto">
          <a:xfrm>
            <a:off x="5740400" y="1304925"/>
            <a:ext cx="712788" cy="7127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3200" b="1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9462" name="Oval 8"/>
          <p:cNvSpPr>
            <a:spLocks noChangeArrowheads="1"/>
          </p:cNvSpPr>
          <p:nvPr/>
        </p:nvSpPr>
        <p:spPr bwMode="auto">
          <a:xfrm>
            <a:off x="8108950" y="1304925"/>
            <a:ext cx="712788" cy="7127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3200" b="1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9463" name="Oval 8"/>
          <p:cNvSpPr>
            <a:spLocks noChangeArrowheads="1"/>
          </p:cNvSpPr>
          <p:nvPr/>
        </p:nvSpPr>
        <p:spPr bwMode="auto">
          <a:xfrm>
            <a:off x="6919913" y="1304925"/>
            <a:ext cx="712787" cy="7127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6061075" y="3881438"/>
            <a:ext cx="712788" cy="7127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3200" b="1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7872413" y="3838575"/>
            <a:ext cx="712787" cy="7127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3200" b="1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9466" name="Oval 8"/>
          <p:cNvSpPr>
            <a:spLocks noChangeArrowheads="1"/>
          </p:cNvSpPr>
          <p:nvPr/>
        </p:nvSpPr>
        <p:spPr bwMode="auto">
          <a:xfrm>
            <a:off x="6913563" y="2944813"/>
            <a:ext cx="712787" cy="7127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3200" b="1">
                <a:solidFill>
                  <a:schemeClr val="bg1"/>
                </a:solidFill>
              </a:rPr>
              <a:t>O</a:t>
            </a:r>
          </a:p>
        </p:txBody>
      </p:sp>
      <p:cxnSp>
        <p:nvCxnSpPr>
          <p:cNvPr id="19467" name="Straight Connector 11"/>
          <p:cNvCxnSpPr>
            <a:cxnSpLocks noChangeShapeType="1"/>
          </p:cNvCxnSpPr>
          <p:nvPr/>
        </p:nvCxnSpPr>
        <p:spPr bwMode="auto">
          <a:xfrm>
            <a:off x="7632700" y="1660525"/>
            <a:ext cx="47625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Straight Connector 15"/>
          <p:cNvCxnSpPr>
            <a:cxnSpLocks noChangeShapeType="1"/>
          </p:cNvCxnSpPr>
          <p:nvPr/>
        </p:nvCxnSpPr>
        <p:spPr bwMode="auto">
          <a:xfrm>
            <a:off x="6437313" y="1657350"/>
            <a:ext cx="47625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9" name="Straight Connector 16"/>
          <p:cNvCxnSpPr>
            <a:cxnSpLocks noChangeShapeType="1"/>
          </p:cNvCxnSpPr>
          <p:nvPr/>
        </p:nvCxnSpPr>
        <p:spPr bwMode="auto">
          <a:xfrm flipV="1">
            <a:off x="6554788" y="3562350"/>
            <a:ext cx="423862" cy="3635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0" name="Straight Connector 17"/>
          <p:cNvCxnSpPr>
            <a:cxnSpLocks noChangeShapeType="1"/>
            <a:stCxn id="19466" idx="5"/>
            <a:endCxn id="19465" idx="1"/>
          </p:cNvCxnSpPr>
          <p:nvPr/>
        </p:nvCxnSpPr>
        <p:spPr bwMode="auto">
          <a:xfrm rot="16200000" flipH="1">
            <a:off x="7554119" y="3520281"/>
            <a:ext cx="390525" cy="455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1" name="Straight Connector 23"/>
          <p:cNvCxnSpPr>
            <a:cxnSpLocks noChangeShapeType="1"/>
          </p:cNvCxnSpPr>
          <p:nvPr/>
        </p:nvCxnSpPr>
        <p:spPr bwMode="auto">
          <a:xfrm>
            <a:off x="7072313" y="4456113"/>
            <a:ext cx="476250" cy="1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Connector 24"/>
          <p:cNvCxnSpPr>
            <a:cxnSpLocks noChangeShapeType="1"/>
          </p:cNvCxnSpPr>
          <p:nvPr/>
        </p:nvCxnSpPr>
        <p:spPr bwMode="auto">
          <a:xfrm rot="5400000" flipH="1" flipV="1">
            <a:off x="5364163" y="1657350"/>
            <a:ext cx="463550" cy="317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Connector 26"/>
          <p:cNvCxnSpPr>
            <a:cxnSpLocks noChangeShapeType="1"/>
          </p:cNvCxnSpPr>
          <p:nvPr/>
        </p:nvCxnSpPr>
        <p:spPr bwMode="auto">
          <a:xfrm rot="5400000" flipH="1" flipV="1">
            <a:off x="8704263" y="1654175"/>
            <a:ext cx="463550" cy="317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Connector 27"/>
          <p:cNvCxnSpPr>
            <a:cxnSpLocks noChangeShapeType="1"/>
          </p:cNvCxnSpPr>
          <p:nvPr/>
        </p:nvCxnSpPr>
        <p:spPr bwMode="auto">
          <a:xfrm rot="5400000" flipH="1" flipV="1">
            <a:off x="7032626" y="2301875"/>
            <a:ext cx="463550" cy="317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Straight Connector 28"/>
          <p:cNvCxnSpPr>
            <a:cxnSpLocks noChangeShapeType="1"/>
          </p:cNvCxnSpPr>
          <p:nvPr/>
        </p:nvCxnSpPr>
        <p:spPr bwMode="auto">
          <a:xfrm rot="5400000" flipH="1" flipV="1">
            <a:off x="6446044" y="3396457"/>
            <a:ext cx="357187" cy="35560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Connector 30"/>
          <p:cNvCxnSpPr>
            <a:cxnSpLocks noChangeShapeType="1"/>
          </p:cNvCxnSpPr>
          <p:nvPr/>
        </p:nvCxnSpPr>
        <p:spPr bwMode="auto">
          <a:xfrm>
            <a:off x="7700963" y="3529013"/>
            <a:ext cx="331787" cy="25400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7" name="Straight Connector 15"/>
          <p:cNvCxnSpPr>
            <a:cxnSpLocks noChangeShapeType="1"/>
          </p:cNvCxnSpPr>
          <p:nvPr/>
        </p:nvCxnSpPr>
        <p:spPr bwMode="auto">
          <a:xfrm>
            <a:off x="6432550" y="1735138"/>
            <a:ext cx="4762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8" name="Straight Connector 15"/>
          <p:cNvCxnSpPr>
            <a:cxnSpLocks noChangeShapeType="1"/>
          </p:cNvCxnSpPr>
          <p:nvPr/>
        </p:nvCxnSpPr>
        <p:spPr bwMode="auto">
          <a:xfrm>
            <a:off x="7629525" y="1727200"/>
            <a:ext cx="47625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971800" cy="3352800"/>
          </a:xfrm>
        </p:spPr>
        <p:txBody>
          <a:bodyPr/>
          <a:lstStyle/>
          <a:p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Earth</a:t>
            </a:r>
            <a:r>
              <a:rPr lang="ja-JP" altLang="en-US" dirty="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s </a:t>
            </a: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Energy Budget</a:t>
            </a:r>
            <a:b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Comic Sans MS" charset="0"/>
                <a:ea typeface="ＭＳ Ｐゴシック" charset="0"/>
                <a:cs typeface="ＭＳ Ｐゴシック" charset="0"/>
              </a:rPr>
              <a:t>What </a:t>
            </a: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have </a:t>
            </a:r>
            <a:b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Comic Sans MS" charset="0"/>
                <a:ea typeface="ＭＳ Ｐゴシック" charset="0"/>
                <a:cs typeface="ＭＳ Ｐゴシック" charset="0"/>
              </a:rPr>
              <a:t>we learned?</a:t>
            </a:r>
          </a:p>
        </p:txBody>
      </p:sp>
      <p:pic>
        <p:nvPicPr>
          <p:cNvPr id="20483" name="Picture 4" descr="G:\clones\Meterology\custom lectures\jpegs\chapter 02\16.jpg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0"/>
            <a:ext cx="607218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ontent Placeholder 10"/>
          <p:cNvSpPr>
            <a:spLocks noGrp="1"/>
          </p:cNvSpPr>
          <p:nvPr>
            <p:ph idx="1"/>
          </p:nvPr>
        </p:nvSpPr>
        <p:spPr>
          <a:xfrm>
            <a:off x="381000" y="3657600"/>
            <a:ext cx="8382000" cy="289560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Surface climate depends </a:t>
            </a:r>
            <a:r>
              <a:rPr lang="en-US" b="1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on heating </a:t>
            </a:r>
          </a:p>
          <a:p>
            <a:pPr lvl="1"/>
            <a:r>
              <a:rPr lang="en-US" dirty="0" smtClean="0">
                <a:latin typeface="Comic Sans MS" charset="0"/>
                <a:ea typeface="ＭＳ Ｐゴシック" charset="0"/>
              </a:rPr>
              <a:t>51 units of absorbed </a:t>
            </a:r>
            <a:r>
              <a:rPr lang="en-US" dirty="0" smtClean="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solar</a:t>
            </a:r>
            <a:endParaRPr lang="en-US" dirty="0">
              <a:solidFill>
                <a:srgbClr val="FF0000"/>
              </a:solidFill>
              <a:latin typeface="Comic Sans MS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Comic Sans MS" charset="0"/>
                <a:ea typeface="ＭＳ Ｐゴシック" charset="0"/>
              </a:rPr>
              <a:t>96 units of downward </a:t>
            </a:r>
            <a:r>
              <a:rPr lang="en-US" dirty="0" smtClean="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infrared</a:t>
            </a:r>
            <a:r>
              <a:rPr lang="en-US" dirty="0" smtClean="0">
                <a:latin typeface="Comic Sans MS" charset="0"/>
                <a:ea typeface="ＭＳ Ｐゴシック" charset="0"/>
              </a:rPr>
              <a:t> (almost 2x sunshine)!</a:t>
            </a:r>
            <a:endParaRPr lang="en-US" dirty="0">
              <a:latin typeface="Comic Sans MS" charset="0"/>
              <a:ea typeface="ＭＳ Ｐゴシック" charset="0"/>
            </a:endParaRPr>
          </a:p>
          <a:p>
            <a:pPr>
              <a:buFontTx/>
              <a:buNone/>
            </a:pPr>
            <a:r>
              <a:rPr lang="en-US" b="1" dirty="0" smtClean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Surface climate depends on cooling</a:t>
            </a:r>
          </a:p>
          <a:p>
            <a:pPr lvl="1"/>
            <a:r>
              <a:rPr lang="en-US" dirty="0" smtClean="0">
                <a:latin typeface="Comic Sans MS" charset="0"/>
                <a:ea typeface="ＭＳ Ｐゴシック" charset="0"/>
              </a:rPr>
              <a:t>117 units of upward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ea typeface="ＭＳ Ｐゴシック" charset="0"/>
              </a:rPr>
              <a:t>infrared </a:t>
            </a:r>
            <a:endParaRPr lang="en-US" dirty="0">
              <a:solidFill>
                <a:srgbClr val="0000FF"/>
              </a:solidFill>
              <a:latin typeface="Comic Sans MS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Comic Sans MS" charset="0"/>
                <a:ea typeface="ＭＳ Ｐゴシック" charset="0"/>
              </a:rPr>
              <a:t>23 units of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ea typeface="ＭＳ Ｐゴシック" charset="0"/>
              </a:rPr>
              <a:t>evaporation</a:t>
            </a:r>
            <a:r>
              <a:rPr lang="en-US" dirty="0" smtClean="0">
                <a:latin typeface="Comic Sans MS" charset="0"/>
                <a:ea typeface="ＭＳ Ｐゴシック" charset="0"/>
              </a:rPr>
              <a:t>, 7 units of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ea typeface="ＭＳ Ｐゴシック" charset="0"/>
              </a:rPr>
              <a:t>rising thermals</a:t>
            </a:r>
            <a:endParaRPr lang="en-US" dirty="0">
              <a:solidFill>
                <a:srgbClr val="0000FF"/>
              </a:solidFill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4000" dirty="0">
                <a:latin typeface="Comic Sans MS" charset="0"/>
                <a:ea typeface="ＭＳ Ｐゴシック" charset="0"/>
                <a:cs typeface="ＭＳ Ｐゴシック" charset="0"/>
              </a:rPr>
              <a:t>Earth</a:t>
            </a:r>
            <a:r>
              <a:rPr lang="ja-JP" altLang="en-US" sz="4000" dirty="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4000" dirty="0">
                <a:latin typeface="Comic Sans MS" charset="0"/>
                <a:ea typeface="ＭＳ Ｐゴシック" charset="0"/>
                <a:cs typeface="ＭＳ Ｐゴシック" charset="0"/>
              </a:rPr>
              <a:t>s Climate as a </a:t>
            </a:r>
            <a:r>
              <a:rPr lang="ja-JP" altLang="en-US" sz="4000" dirty="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000" dirty="0">
                <a:latin typeface="Comic Sans MS" charset="0"/>
                <a:ea typeface="ＭＳ Ｐゴシック" charset="0"/>
                <a:cs typeface="ＭＳ Ｐゴシック" charset="0"/>
              </a:rPr>
              <a:t>Black Box</a:t>
            </a:r>
            <a:r>
              <a:rPr lang="ja-JP" altLang="en-US" sz="4000" dirty="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endParaRPr lang="en-US" sz="40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822825"/>
            <a:ext cx="2747963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Sunshine</a:t>
            </a:r>
          </a:p>
          <a:p>
            <a:pPr algn="ctr" eaLnBrk="0" hangingPunct="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8263" y="4267200"/>
            <a:ext cx="3995737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Surface </a:t>
            </a:r>
            <a:br>
              <a:rPr lang="en-US" sz="4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</a:br>
            <a:r>
              <a:rPr lang="en-US" sz="4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Temperature </a:t>
            </a:r>
            <a:br>
              <a:rPr lang="en-US" sz="4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</a:br>
            <a:r>
              <a:rPr lang="en-US" sz="4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Out</a:t>
            </a:r>
          </a:p>
        </p:txBody>
      </p:sp>
      <p:grpSp>
        <p:nvGrpSpPr>
          <p:cNvPr id="27653" name="Group 13"/>
          <p:cNvGrpSpPr>
            <a:grpSpLocks/>
          </p:cNvGrpSpPr>
          <p:nvPr/>
        </p:nvGrpSpPr>
        <p:grpSpPr bwMode="auto">
          <a:xfrm>
            <a:off x="-28575" y="1524000"/>
            <a:ext cx="8693150" cy="2540000"/>
            <a:chOff x="-28520" y="1524000"/>
            <a:chExt cx="8692770" cy="2540000"/>
          </a:xfrm>
        </p:grpSpPr>
        <p:grpSp>
          <p:nvGrpSpPr>
            <p:cNvPr id="27654" name="Group 17"/>
            <p:cNvGrpSpPr>
              <a:grpSpLocks/>
            </p:cNvGrpSpPr>
            <p:nvPr/>
          </p:nvGrpSpPr>
          <p:grpSpPr bwMode="auto">
            <a:xfrm>
              <a:off x="-28520" y="1981200"/>
              <a:ext cx="8692770" cy="2082800"/>
              <a:chOff x="276281" y="1981200"/>
              <a:chExt cx="8692376" cy="2082800"/>
            </a:xfrm>
          </p:grpSpPr>
          <p:sp>
            <p:nvSpPr>
              <p:cNvPr id="27657" name="Rounded Rectangle 3"/>
              <p:cNvSpPr>
                <a:spLocks noChangeArrowheads="1"/>
              </p:cNvSpPr>
              <p:nvPr/>
            </p:nvSpPr>
            <p:spPr bwMode="auto">
              <a:xfrm>
                <a:off x="3200400" y="1981200"/>
                <a:ext cx="3124200" cy="2082800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5000">
                    <a:solidFill>
                      <a:srgbClr val="FFFF00"/>
                    </a:solidFill>
                  </a:rPr>
                  <a:t>Climate System</a:t>
                </a:r>
              </a:p>
            </p:txBody>
          </p:sp>
          <p:sp>
            <p:nvSpPr>
              <p:cNvPr id="27658" name="TextBox 4"/>
              <p:cNvSpPr txBox="1">
                <a:spLocks noChangeArrowheads="1"/>
              </p:cNvSpPr>
              <p:nvPr/>
            </p:nvSpPr>
            <p:spPr bwMode="auto">
              <a:xfrm>
                <a:off x="276281" y="2438400"/>
                <a:ext cx="1528698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4000" b="1"/>
                  <a:t>1367</a:t>
                </a:r>
                <a:br>
                  <a:rPr lang="en-US" sz="4000" b="1"/>
                </a:br>
                <a:r>
                  <a:rPr lang="en-US" sz="4000" b="1"/>
                  <a:t>W m</a:t>
                </a:r>
                <a:r>
                  <a:rPr lang="en-US" sz="4000" b="1" baseline="30000"/>
                  <a:t>-2</a:t>
                </a:r>
              </a:p>
            </p:txBody>
          </p:sp>
          <p:sp>
            <p:nvSpPr>
              <p:cNvPr id="27659" name="TextBox 5"/>
              <p:cNvSpPr txBox="1">
                <a:spLocks noChangeArrowheads="1"/>
              </p:cNvSpPr>
              <p:nvPr/>
            </p:nvSpPr>
            <p:spPr bwMode="auto">
              <a:xfrm>
                <a:off x="7772400" y="2644914"/>
                <a:ext cx="1196257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4000" b="1"/>
                  <a:t>15 C</a:t>
                </a:r>
                <a:endParaRPr lang="en-US" sz="4000" b="1" baseline="30000"/>
              </a:p>
            </p:txBody>
          </p:sp>
          <p:cxnSp>
            <p:nvCxnSpPr>
              <p:cNvPr id="27660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1752600" y="3048000"/>
                <a:ext cx="1295400" cy="158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661" name="Straight Connector 10"/>
              <p:cNvCxnSpPr>
                <a:cxnSpLocks noChangeShapeType="1"/>
                <a:endCxn id="27659" idx="1"/>
              </p:cNvCxnSpPr>
              <p:nvPr/>
            </p:nvCxnSpPr>
            <p:spPr bwMode="auto">
              <a:xfrm flipV="1">
                <a:off x="6477000" y="2998857"/>
                <a:ext cx="1295400" cy="2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" name="TextBox 11"/>
            <p:cNvSpPr txBox="1"/>
            <p:nvPr/>
          </p:nvSpPr>
          <p:spPr>
            <a:xfrm>
              <a:off x="346114" y="1524000"/>
              <a:ext cx="860387" cy="830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4800" b="1">
                  <a:solidFill>
                    <a:srgbClr val="FF0000"/>
                  </a:solidFill>
                  <a:latin typeface="Comic Sans MS" charset="0"/>
                </a:rPr>
                <a:t>S</a:t>
              </a:r>
              <a:r>
                <a:rPr lang="en-US" sz="4800" b="1" baseline="-25000">
                  <a:solidFill>
                    <a:srgbClr val="FF0000"/>
                  </a:solidFill>
                  <a:latin typeface="Comic Sans MS" charset="0"/>
                </a:rPr>
                <a:t>0</a:t>
              </a:r>
              <a:endParaRPr lang="en-US" sz="4800" b="1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43533" y="1524000"/>
              <a:ext cx="895311" cy="830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4800" b="1">
                  <a:solidFill>
                    <a:srgbClr val="FF0000"/>
                  </a:solidFill>
                  <a:latin typeface="Comic Sans MS" charset="0"/>
                </a:rPr>
                <a:t>T</a:t>
              </a:r>
              <a:r>
                <a:rPr lang="en-US" sz="4800" b="1" baseline="-25000">
                  <a:solidFill>
                    <a:srgbClr val="FF0000"/>
                  </a:solidFill>
                  <a:latin typeface="Comic Sans MS" charset="0"/>
                </a:rPr>
                <a:t>S</a:t>
              </a:r>
              <a:endParaRPr lang="en-US" sz="4800" b="1">
                <a:solidFill>
                  <a:srgbClr val="FF0000"/>
                </a:solidFill>
                <a:latin typeface="Comic Sans MS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6200" y="4800600"/>
            <a:ext cx="3638550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Forcing</a:t>
            </a:r>
          </a:p>
          <a:p>
            <a:pPr algn="ctr" eaLnBrk="0" hangingPunct="0">
              <a:defRPr/>
            </a:pPr>
            <a:r>
              <a:rPr lang="en-US" sz="2800" b="1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(change in sunshine)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0200" y="4572000"/>
            <a:ext cx="3500438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Response:</a:t>
            </a:r>
          </a:p>
          <a:p>
            <a:pPr algn="ctr" eaLnBrk="0" hangingPunct="0">
              <a:defRPr/>
            </a:pPr>
            <a:r>
              <a:rPr lang="en-US" sz="2800" b="1" dirty="0">
                <a:solidFill>
                  <a:srgbClr val="3333CC"/>
                </a:solidFill>
                <a:latin typeface="+mj-lt"/>
                <a:ea typeface="+mn-ea"/>
                <a:cs typeface="+mn-cs"/>
              </a:rPr>
              <a:t>(Change in Surface </a:t>
            </a:r>
            <a:br>
              <a:rPr lang="en-US" sz="2800" b="1" dirty="0">
                <a:solidFill>
                  <a:srgbClr val="3333CC"/>
                </a:solidFill>
                <a:latin typeface="+mj-lt"/>
                <a:ea typeface="+mn-ea"/>
                <a:cs typeface="+mn-cs"/>
              </a:rPr>
            </a:br>
            <a:r>
              <a:rPr lang="en-US" sz="2800" b="1" dirty="0">
                <a:solidFill>
                  <a:srgbClr val="3333CC"/>
                </a:solidFill>
                <a:latin typeface="+mj-lt"/>
                <a:ea typeface="+mn-ea"/>
                <a:cs typeface="+mn-cs"/>
              </a:rPr>
              <a:t>Temperature)</a:t>
            </a:r>
          </a:p>
        </p:txBody>
      </p:sp>
      <p:grpSp>
        <p:nvGrpSpPr>
          <p:cNvPr id="28676" name="Group 13"/>
          <p:cNvGrpSpPr>
            <a:grpSpLocks/>
          </p:cNvGrpSpPr>
          <p:nvPr/>
        </p:nvGrpSpPr>
        <p:grpSpPr bwMode="auto">
          <a:xfrm>
            <a:off x="-28575" y="1524000"/>
            <a:ext cx="8783638" cy="2540000"/>
            <a:chOff x="-28520" y="1524000"/>
            <a:chExt cx="8783988" cy="2540000"/>
          </a:xfrm>
        </p:grpSpPr>
        <p:grpSp>
          <p:nvGrpSpPr>
            <p:cNvPr id="28678" name="Group 17"/>
            <p:cNvGrpSpPr>
              <a:grpSpLocks/>
            </p:cNvGrpSpPr>
            <p:nvPr/>
          </p:nvGrpSpPr>
          <p:grpSpPr bwMode="auto">
            <a:xfrm>
              <a:off x="-28520" y="1981200"/>
              <a:ext cx="8641085" cy="2082800"/>
              <a:chOff x="276281" y="1981200"/>
              <a:chExt cx="8640690" cy="2082800"/>
            </a:xfrm>
          </p:grpSpPr>
          <p:sp>
            <p:nvSpPr>
              <p:cNvPr id="28681" name="Rounded Rectangle 3"/>
              <p:cNvSpPr>
                <a:spLocks noChangeArrowheads="1"/>
              </p:cNvSpPr>
              <p:nvPr/>
            </p:nvSpPr>
            <p:spPr bwMode="auto">
              <a:xfrm>
                <a:off x="3200400" y="1981200"/>
                <a:ext cx="3124200" cy="2082800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5000">
                    <a:solidFill>
                      <a:srgbClr val="FFFF00"/>
                    </a:solidFill>
                  </a:rPr>
                  <a:t>Climate System</a:t>
                </a:r>
              </a:p>
            </p:txBody>
          </p:sp>
          <p:sp>
            <p:nvSpPr>
              <p:cNvPr id="28682" name="TextBox 4"/>
              <p:cNvSpPr txBox="1">
                <a:spLocks noChangeArrowheads="1"/>
              </p:cNvSpPr>
              <p:nvPr/>
            </p:nvSpPr>
            <p:spPr bwMode="auto">
              <a:xfrm>
                <a:off x="276281" y="2438400"/>
                <a:ext cx="1528698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4000" b="1"/>
                  <a:t>+ 1</a:t>
                </a:r>
                <a:br>
                  <a:rPr lang="en-US" sz="4000" b="1"/>
                </a:br>
                <a:r>
                  <a:rPr lang="en-US" sz="4000" b="1"/>
                  <a:t>W m</a:t>
                </a:r>
                <a:r>
                  <a:rPr lang="en-US" sz="4000" b="1" baseline="30000"/>
                  <a:t>-2</a:t>
                </a:r>
              </a:p>
            </p:txBody>
          </p:sp>
          <p:sp>
            <p:nvSpPr>
              <p:cNvPr id="28683" name="TextBox 5"/>
              <p:cNvSpPr txBox="1">
                <a:spLocks noChangeArrowheads="1"/>
              </p:cNvSpPr>
              <p:nvPr/>
            </p:nvSpPr>
            <p:spPr bwMode="auto">
              <a:xfrm>
                <a:off x="7772058" y="2667000"/>
                <a:ext cx="1144913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4000" b="1"/>
                  <a:t>? °C</a:t>
                </a:r>
                <a:endParaRPr lang="en-US" sz="4000" b="1" baseline="30000"/>
              </a:p>
            </p:txBody>
          </p:sp>
          <p:cxnSp>
            <p:nvCxnSpPr>
              <p:cNvPr id="28684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1752600" y="3048000"/>
                <a:ext cx="1295400" cy="158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68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6476999" y="2998859"/>
                <a:ext cx="990275" cy="158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" name="TextBox 11"/>
            <p:cNvSpPr txBox="1"/>
            <p:nvPr/>
          </p:nvSpPr>
          <p:spPr>
            <a:xfrm>
              <a:off x="123886" y="1524000"/>
              <a:ext cx="1304977" cy="830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4800" b="1">
                  <a:solidFill>
                    <a:srgbClr val="FF0000"/>
                  </a:solidFill>
                  <a:latin typeface="Symbol Proportional BT" charset="0"/>
                  <a:cs typeface="Symbol Proportional BT" charset="0"/>
                </a:rPr>
                <a:t>D</a:t>
              </a:r>
              <a:r>
                <a:rPr lang="en-US" sz="4800" b="1">
                  <a:solidFill>
                    <a:srgbClr val="FF0000"/>
                  </a:solidFill>
                  <a:latin typeface="Comic Sans MS" charset="0"/>
                </a:rPr>
                <a:t>S</a:t>
              </a:r>
              <a:r>
                <a:rPr lang="en-US" sz="4800" b="1" baseline="-25000">
                  <a:solidFill>
                    <a:srgbClr val="FF0000"/>
                  </a:solidFill>
                  <a:latin typeface="Comic Sans MS" charset="0"/>
                </a:rPr>
                <a:t>0</a:t>
              </a:r>
              <a:endParaRPr lang="en-US" sz="4800" b="1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28265" y="1524000"/>
              <a:ext cx="1327203" cy="830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4800" b="1">
                  <a:solidFill>
                    <a:srgbClr val="FF0000"/>
                  </a:solidFill>
                  <a:latin typeface="Symbol Proportional BT" charset="0"/>
                  <a:cs typeface="Symbol Proportional BT" charset="0"/>
                </a:rPr>
                <a:t>D</a:t>
              </a:r>
              <a:r>
                <a:rPr lang="en-US" sz="4800" b="1">
                  <a:solidFill>
                    <a:srgbClr val="FF0000"/>
                  </a:solidFill>
                  <a:latin typeface="Comic Sans MS" charset="0"/>
                </a:rPr>
                <a:t>T</a:t>
              </a:r>
              <a:r>
                <a:rPr lang="en-US" sz="4800" b="1" baseline="-25000">
                  <a:solidFill>
                    <a:srgbClr val="FF0000"/>
                  </a:solidFill>
                  <a:latin typeface="Comic Sans MS" charset="0"/>
                </a:rPr>
                <a:t>S</a:t>
              </a:r>
              <a:endParaRPr lang="en-US" sz="4800" b="1">
                <a:solidFill>
                  <a:srgbClr val="FF0000"/>
                </a:solidFill>
                <a:latin typeface="Comic Sans MS" charset="0"/>
              </a:endParaRP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33400" y="0"/>
            <a:ext cx="807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Climate Forcing, </a:t>
            </a:r>
            <a:b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</a:br>
            <a: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Response, and Sensitivity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16200000">
            <a:off x="-650875" y="2022475"/>
            <a:ext cx="24050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Forcing</a:t>
            </a:r>
          </a:p>
          <a:p>
            <a:pPr algn="ctr" eaLnBrk="0" hangingPunct="0">
              <a:defRPr/>
            </a:pPr>
            <a:r>
              <a:rPr lang="en-US" sz="1800" b="1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(change in sunshine)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7228682" y="2113756"/>
            <a:ext cx="23161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Response:</a:t>
            </a:r>
          </a:p>
          <a:p>
            <a:pPr algn="ctr" eaLnBrk="0" hangingPunct="0">
              <a:defRPr/>
            </a:pPr>
            <a:r>
              <a:rPr lang="en-US" sz="1800" b="1" dirty="0">
                <a:solidFill>
                  <a:srgbClr val="3333CC"/>
                </a:solidFill>
                <a:latin typeface="+mj-lt"/>
                <a:ea typeface="+mn-ea"/>
                <a:cs typeface="+mn-cs"/>
              </a:rPr>
              <a:t>(Change in Surface </a:t>
            </a:r>
            <a:br>
              <a:rPr lang="en-US" sz="1800" b="1" dirty="0">
                <a:solidFill>
                  <a:srgbClr val="3333CC"/>
                </a:solidFill>
                <a:latin typeface="+mj-lt"/>
                <a:ea typeface="+mn-ea"/>
                <a:cs typeface="+mn-cs"/>
              </a:rPr>
            </a:br>
            <a:r>
              <a:rPr lang="en-US" sz="1800" b="1" dirty="0">
                <a:solidFill>
                  <a:srgbClr val="3333CC"/>
                </a:solidFill>
                <a:latin typeface="+mj-lt"/>
                <a:ea typeface="+mn-ea"/>
                <a:cs typeface="+mn-cs"/>
              </a:rPr>
              <a:t>Temperature)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33400" y="0"/>
            <a:ext cx="807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Climate Forcing, </a:t>
            </a:r>
            <a:b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</a:br>
            <a: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Response, and Sensitivity</a:t>
            </a:r>
          </a:p>
        </p:txBody>
      </p:sp>
      <p:pic>
        <p:nvPicPr>
          <p:cNvPr id="2970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2387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106613" y="3276600"/>
            <a:ext cx="4700587" cy="2341563"/>
            <a:chOff x="2106613" y="3276600"/>
            <a:chExt cx="4700587" cy="2341563"/>
          </a:xfrm>
        </p:grpSpPr>
        <p:sp>
          <p:nvSpPr>
            <p:cNvPr id="29705" name="TextBox 15"/>
            <p:cNvSpPr txBox="1">
              <a:spLocks noChangeArrowheads="1"/>
            </p:cNvSpPr>
            <p:nvPr/>
          </p:nvSpPr>
          <p:spPr bwMode="auto">
            <a:xfrm>
              <a:off x="2895600" y="3276600"/>
              <a:ext cx="30846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ja-JP" altLang="en-US" i="1">
                  <a:solidFill>
                    <a:schemeClr val="accent2"/>
                  </a:solidFill>
                </a:rPr>
                <a:t>“</a:t>
              </a:r>
              <a:r>
                <a:rPr lang="en-US" i="1">
                  <a:solidFill>
                    <a:schemeClr val="accent2"/>
                  </a:solidFill>
                </a:rPr>
                <a:t>Let</a:t>
              </a:r>
              <a:r>
                <a:rPr lang="ja-JP" altLang="en-US" i="1">
                  <a:solidFill>
                    <a:schemeClr val="accent2"/>
                  </a:solidFill>
                </a:rPr>
                <a:t>’</a:t>
              </a:r>
              <a:r>
                <a:rPr lang="en-US" i="1">
                  <a:solidFill>
                    <a:schemeClr val="accent2"/>
                  </a:solidFill>
                </a:rPr>
                <a:t>s do the math …</a:t>
              </a:r>
              <a:r>
                <a:rPr lang="ja-JP" altLang="en-US" i="1">
                  <a:solidFill>
                    <a:schemeClr val="accent2"/>
                  </a:solidFill>
                </a:rPr>
                <a:t>”</a:t>
              </a:r>
              <a:endParaRPr lang="en-US" i="1">
                <a:solidFill>
                  <a:schemeClr val="accent2"/>
                </a:solidFill>
              </a:endParaRPr>
            </a:p>
          </p:txBody>
        </p:sp>
        <p:graphicFrame>
          <p:nvGraphicFramePr>
            <p:cNvPr id="29698" name="Object 2"/>
            <p:cNvGraphicFramePr>
              <a:graphicFrameLocks noChangeAspect="1"/>
            </p:cNvGraphicFramePr>
            <p:nvPr/>
          </p:nvGraphicFramePr>
          <p:xfrm>
            <a:off x="2106613" y="3684588"/>
            <a:ext cx="4700587" cy="1933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17" name="Equation" r:id="rId4" imgW="1790700" imgH="736600" progId="Equation.DSMT4">
                    <p:embed/>
                  </p:oleObj>
                </mc:Choice>
                <mc:Fallback>
                  <p:oleObj name="Equation" r:id="rId4" imgW="1790700" imgH="73660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06613" y="3684588"/>
                          <a:ext cx="4700587" cy="1933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81000" y="5715000"/>
            <a:ext cx="8610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charset="0"/>
              </a:rPr>
              <a:t>A 1 W m</a:t>
            </a:r>
            <a:r>
              <a:rPr lang="en-US" sz="2800" b="1" baseline="30000" dirty="0">
                <a:solidFill>
                  <a:srgbClr val="FF0000"/>
                </a:solidFill>
                <a:latin typeface="Comic Sans MS" charset="0"/>
              </a:rPr>
              <a:t>-2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</a:rPr>
              <a:t> change in sunshine would produce about a </a:t>
            </a:r>
            <a:r>
              <a:rPr lang="en-US" sz="2800" b="1" dirty="0" smtClean="0">
                <a:solidFill>
                  <a:srgbClr val="FF0000"/>
                </a:solidFill>
                <a:latin typeface="Comic Sans MS" charset="0"/>
              </a:rPr>
              <a:t>0.26 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</a:rPr>
              <a:t>°C change in planet</a:t>
            </a:r>
            <a:r>
              <a:rPr lang="ja-JP" altLang="en-US" sz="2800" b="1" dirty="0">
                <a:solidFill>
                  <a:srgbClr val="FF0000"/>
                </a:solidFill>
                <a:latin typeface="Comic Sans MS" charset="0"/>
              </a:rPr>
              <a:t>’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</a:rPr>
              <a:t>s temperature </a:t>
            </a:r>
            <a:endParaRPr lang="en-US" sz="2800" b="1" dirty="0">
              <a:solidFill>
                <a:schemeClr val="accent2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Feedback Processes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066800"/>
            <a:ext cx="3962400" cy="24384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Positive Feedbacks (amplify changes)</a:t>
            </a:r>
          </a:p>
          <a:p>
            <a:pPr lvl="1"/>
            <a:r>
              <a:rPr lang="en-US" smtClean="0">
                <a:solidFill>
                  <a:srgbClr val="FF0000"/>
                </a:solidFill>
              </a:rPr>
              <a:t>Water vapor</a:t>
            </a:r>
          </a:p>
          <a:p>
            <a:pPr lvl="1"/>
            <a:r>
              <a:rPr lang="en-US" smtClean="0">
                <a:solidFill>
                  <a:srgbClr val="FF0000"/>
                </a:solidFill>
              </a:rPr>
              <a:t>Ice-albedo</a:t>
            </a:r>
          </a:p>
          <a:p>
            <a:pPr lvl="1"/>
            <a:r>
              <a:rPr lang="en-US" smtClean="0">
                <a:solidFill>
                  <a:srgbClr val="FF0000"/>
                </a:solidFill>
              </a:rPr>
              <a:t>High clouds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04800" y="3810000"/>
            <a:ext cx="777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Symbol Proportional BT" pitchFamily="-1" charset="2"/>
                <a:ea typeface="Symbol Proportional BT" pitchFamily="-1" charset="2"/>
                <a:cs typeface="Symbol Proportional BT" pitchFamily="-1" charset="2"/>
              </a:rPr>
              <a:t>D</a:t>
            </a:r>
            <a:r>
              <a:rPr lang="en-US" b="1" i="1">
                <a:solidFill>
                  <a:srgbClr val="FF0000"/>
                </a:solidFill>
              </a:rPr>
              <a:t>S</a:t>
            </a:r>
            <a:endParaRPr lang="en-US" b="1" baseline="-25000">
              <a:solidFill>
                <a:srgbClr val="FF0000"/>
              </a:solidFill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066800" y="3810000"/>
            <a:ext cx="1235075" cy="466725"/>
            <a:chOff x="720" y="2064"/>
            <a:chExt cx="778" cy="294"/>
          </a:xfrm>
        </p:grpSpPr>
        <p:sp>
          <p:nvSpPr>
            <p:cNvPr id="38944" name="Text Box 6"/>
            <p:cNvSpPr txBox="1">
              <a:spLocks noChangeArrowheads="1"/>
            </p:cNvSpPr>
            <p:nvPr/>
          </p:nvSpPr>
          <p:spPr bwMode="auto">
            <a:xfrm>
              <a:off x="1008" y="2064"/>
              <a:ext cx="490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</a:t>
              </a:r>
              <a:r>
                <a:rPr lang="en-US" b="1" i="1">
                  <a:solidFill>
                    <a:srgbClr val="FF0000"/>
                  </a:solidFill>
                </a:rPr>
                <a:t>T</a:t>
              </a:r>
              <a:r>
                <a:rPr lang="en-US" b="1" i="1" baseline="-2500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38945" name="Line 7"/>
            <p:cNvSpPr>
              <a:spLocks noChangeShapeType="1"/>
            </p:cNvSpPr>
            <p:nvPr/>
          </p:nvSpPr>
          <p:spPr bwMode="auto">
            <a:xfrm>
              <a:off x="720" y="2208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2209800" y="3962400"/>
            <a:ext cx="1905000" cy="838200"/>
            <a:chOff x="1440" y="2160"/>
            <a:chExt cx="1200" cy="528"/>
          </a:xfrm>
        </p:grpSpPr>
        <p:sp>
          <p:nvSpPr>
            <p:cNvPr id="38939" name="Line 10"/>
            <p:cNvSpPr>
              <a:spLocks noChangeShapeType="1"/>
            </p:cNvSpPr>
            <p:nvPr/>
          </p:nvSpPr>
          <p:spPr bwMode="auto">
            <a:xfrm flipV="1">
              <a:off x="2016" y="2448"/>
              <a:ext cx="0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0" name="Line 11"/>
            <p:cNvSpPr>
              <a:spLocks noChangeShapeType="1"/>
            </p:cNvSpPr>
            <p:nvPr/>
          </p:nvSpPr>
          <p:spPr bwMode="auto">
            <a:xfrm rot="16200000" flipV="1">
              <a:off x="1704" y="2088"/>
              <a:ext cx="0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1" name="Text Box 15"/>
            <p:cNvSpPr txBox="1">
              <a:spLocks noChangeArrowheads="1"/>
            </p:cNvSpPr>
            <p:nvPr/>
          </p:nvSpPr>
          <p:spPr bwMode="auto">
            <a:xfrm>
              <a:off x="1920" y="2160"/>
              <a:ext cx="720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</a:t>
              </a:r>
              <a:r>
                <a:rPr lang="en-US" b="1" i="1">
                  <a:solidFill>
                    <a:srgbClr val="FF0000"/>
                  </a:solidFill>
                </a:rPr>
                <a:t>vapor</a:t>
              </a:r>
              <a:endParaRPr lang="en-US" b="1" i="1" baseline="-25000">
                <a:solidFill>
                  <a:srgbClr val="FF0000"/>
                </a:solidFill>
              </a:endParaRPr>
            </a:p>
          </p:txBody>
        </p:sp>
        <p:sp>
          <p:nvSpPr>
            <p:cNvPr id="38942" name="Line 16"/>
            <p:cNvSpPr>
              <a:spLocks noChangeShapeType="1"/>
            </p:cNvSpPr>
            <p:nvPr/>
          </p:nvSpPr>
          <p:spPr bwMode="auto">
            <a:xfrm rot="16200000" flipV="1">
              <a:off x="1728" y="2400"/>
              <a:ext cx="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3" name="Line 17"/>
            <p:cNvSpPr>
              <a:spLocks noChangeShapeType="1"/>
            </p:cNvSpPr>
            <p:nvPr/>
          </p:nvSpPr>
          <p:spPr bwMode="auto">
            <a:xfrm flipV="1">
              <a:off x="1440" y="2352"/>
              <a:ext cx="0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990600" y="4267200"/>
            <a:ext cx="1600200" cy="1376363"/>
            <a:chOff x="672" y="2352"/>
            <a:chExt cx="1008" cy="867"/>
          </a:xfrm>
        </p:grpSpPr>
        <p:sp>
          <p:nvSpPr>
            <p:cNvPr id="38936" name="Line 21"/>
            <p:cNvSpPr>
              <a:spLocks noChangeShapeType="1"/>
            </p:cNvSpPr>
            <p:nvPr/>
          </p:nvSpPr>
          <p:spPr bwMode="auto">
            <a:xfrm flipV="1">
              <a:off x="1344" y="2352"/>
              <a:ext cx="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7" name="Text Box 23"/>
            <p:cNvSpPr txBox="1">
              <a:spLocks noChangeArrowheads="1"/>
            </p:cNvSpPr>
            <p:nvPr/>
          </p:nvSpPr>
          <p:spPr bwMode="auto">
            <a:xfrm>
              <a:off x="672" y="2928"/>
              <a:ext cx="1008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 </a:t>
              </a:r>
              <a:r>
                <a:rPr lang="en-US" b="1" i="1">
                  <a:solidFill>
                    <a:srgbClr val="FF0000"/>
                  </a:solidFill>
                </a:rPr>
                <a:t>albedo</a:t>
              </a:r>
              <a:endParaRPr lang="en-US" b="1" i="1" baseline="-25000">
                <a:solidFill>
                  <a:srgbClr val="FF0000"/>
                </a:solidFill>
              </a:endParaRPr>
            </a:p>
          </p:txBody>
        </p:sp>
        <p:sp>
          <p:nvSpPr>
            <p:cNvPr id="38938" name="Line 25"/>
            <p:cNvSpPr>
              <a:spLocks noChangeShapeType="1"/>
            </p:cNvSpPr>
            <p:nvPr/>
          </p:nvSpPr>
          <p:spPr bwMode="auto">
            <a:xfrm flipV="1">
              <a:off x="1104" y="2352"/>
              <a:ext cx="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533400" y="2743200"/>
            <a:ext cx="1066800" cy="1143000"/>
            <a:chOff x="533400" y="2743200"/>
            <a:chExt cx="1066800" cy="1143000"/>
          </a:xfrm>
        </p:grpSpPr>
        <p:sp>
          <p:nvSpPr>
            <p:cNvPr id="38932" name="Text Box 14"/>
            <p:cNvSpPr txBox="1">
              <a:spLocks noChangeArrowheads="1"/>
            </p:cNvSpPr>
            <p:nvPr/>
          </p:nvSpPr>
          <p:spPr bwMode="auto">
            <a:xfrm>
              <a:off x="533400" y="2743200"/>
              <a:ext cx="1066800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 </a:t>
              </a:r>
              <a:r>
                <a:rPr lang="en-US" b="1" i="1">
                  <a:solidFill>
                    <a:schemeClr val="accent2"/>
                  </a:solidFill>
                  <a:ea typeface="Symbol Proportional BT" pitchFamily="-1" charset="2"/>
                  <a:cs typeface="Symbol Proportional BT" pitchFamily="-1" charset="2"/>
                </a:rPr>
                <a:t>LW</a:t>
              </a:r>
              <a:endParaRPr lang="en-US" b="1" i="1" baseline="30000">
                <a:solidFill>
                  <a:schemeClr val="accent2"/>
                </a:solidFill>
                <a:ea typeface="Times New Roman" pitchFamily="-1" charset="0"/>
                <a:cs typeface="Times New Roman" pitchFamily="-1" charset="0"/>
              </a:endParaRPr>
            </a:p>
          </p:txBody>
        </p:sp>
        <p:sp>
          <p:nvSpPr>
            <p:cNvPr id="38933" name="Line 8"/>
            <p:cNvSpPr>
              <a:spLocks noChangeShapeType="1"/>
            </p:cNvSpPr>
            <p:nvPr/>
          </p:nvSpPr>
          <p:spPr bwMode="auto">
            <a:xfrm flipV="1">
              <a:off x="1600200" y="3200400"/>
              <a:ext cx="0" cy="6096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stealth" w="lg" len="lg"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4" name="Line 8"/>
            <p:cNvSpPr>
              <a:spLocks noChangeShapeType="1"/>
            </p:cNvSpPr>
            <p:nvPr/>
          </p:nvSpPr>
          <p:spPr bwMode="auto">
            <a:xfrm flipV="1">
              <a:off x="1295400" y="3200400"/>
              <a:ext cx="0" cy="6858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5" name="Line 8"/>
            <p:cNvSpPr>
              <a:spLocks noChangeShapeType="1"/>
            </p:cNvSpPr>
            <p:nvPr/>
          </p:nvSpPr>
          <p:spPr bwMode="auto">
            <a:xfrm flipH="1" flipV="1">
              <a:off x="1295400" y="3886200"/>
              <a:ext cx="2286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1676400" y="2133600"/>
            <a:ext cx="1600200" cy="1676400"/>
            <a:chOff x="1676400" y="2133600"/>
            <a:chExt cx="1600200" cy="1676399"/>
          </a:xfrm>
        </p:grpSpPr>
        <p:sp>
          <p:nvSpPr>
            <p:cNvPr id="38929" name="Line 11"/>
            <p:cNvSpPr>
              <a:spLocks noChangeShapeType="1"/>
            </p:cNvSpPr>
            <p:nvPr/>
          </p:nvSpPr>
          <p:spPr bwMode="auto">
            <a:xfrm rot="-5400000" flipH="1" flipV="1">
              <a:off x="1143001" y="3200400"/>
              <a:ext cx="121919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0" name="Text Box 15"/>
            <p:cNvSpPr txBox="1">
              <a:spLocks noChangeArrowheads="1"/>
            </p:cNvSpPr>
            <p:nvPr/>
          </p:nvSpPr>
          <p:spPr bwMode="auto">
            <a:xfrm>
              <a:off x="1676400" y="2133600"/>
              <a:ext cx="1600200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</a:t>
              </a:r>
              <a:r>
                <a:rPr lang="en-US" b="1" i="1">
                  <a:solidFill>
                    <a:srgbClr val="FF0000"/>
                  </a:solidFill>
                </a:rPr>
                <a:t> hi cloud</a:t>
              </a:r>
              <a:endParaRPr lang="en-US" b="1" i="1" baseline="-25000">
                <a:solidFill>
                  <a:srgbClr val="FF0000"/>
                </a:solidFill>
              </a:endParaRPr>
            </a:p>
          </p:txBody>
        </p:sp>
        <p:sp>
          <p:nvSpPr>
            <p:cNvPr id="38931" name="Line 11"/>
            <p:cNvSpPr>
              <a:spLocks noChangeShapeType="1"/>
            </p:cNvSpPr>
            <p:nvPr/>
          </p:nvSpPr>
          <p:spPr bwMode="auto">
            <a:xfrm rot="-5400000" flipH="1" flipV="1">
              <a:off x="1447801" y="3200400"/>
              <a:ext cx="121919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39"/>
          <p:cNvGrpSpPr>
            <a:grpSpLocks/>
          </p:cNvGrpSpPr>
          <p:nvPr/>
        </p:nvGrpSpPr>
        <p:grpSpPr bwMode="auto">
          <a:xfrm>
            <a:off x="2209800" y="2971800"/>
            <a:ext cx="2133600" cy="990600"/>
            <a:chOff x="2209800" y="2971800"/>
            <a:chExt cx="2133600" cy="990600"/>
          </a:xfrm>
        </p:grpSpPr>
        <p:sp>
          <p:nvSpPr>
            <p:cNvPr id="38924" name="Line 8"/>
            <p:cNvSpPr>
              <a:spLocks noChangeShapeType="1"/>
            </p:cNvSpPr>
            <p:nvPr/>
          </p:nvSpPr>
          <p:spPr bwMode="auto">
            <a:xfrm flipH="1">
              <a:off x="2209800" y="3048000"/>
              <a:ext cx="0" cy="7620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5" name="Line 8"/>
            <p:cNvSpPr>
              <a:spLocks noChangeShapeType="1"/>
            </p:cNvSpPr>
            <p:nvPr/>
          </p:nvSpPr>
          <p:spPr bwMode="auto">
            <a:xfrm flipV="1">
              <a:off x="2209800" y="3048000"/>
              <a:ext cx="53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6" name="Text Box 15"/>
            <p:cNvSpPr txBox="1">
              <a:spLocks noChangeArrowheads="1"/>
            </p:cNvSpPr>
            <p:nvPr/>
          </p:nvSpPr>
          <p:spPr bwMode="auto">
            <a:xfrm>
              <a:off x="2743200" y="2971800"/>
              <a:ext cx="1600200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Symbol Proportional BT" pitchFamily="-1" charset="2"/>
                  <a:ea typeface="Symbol Proportional BT" pitchFamily="-1" charset="2"/>
                  <a:cs typeface="Symbol Proportional BT" pitchFamily="-1" charset="2"/>
                </a:rPr>
                <a:t>D</a:t>
              </a:r>
              <a:r>
                <a:rPr lang="en-US" b="1" i="1">
                  <a:solidFill>
                    <a:srgbClr val="0000FF"/>
                  </a:solidFill>
                </a:rPr>
                <a:t> lo cloud</a:t>
              </a:r>
              <a:endParaRPr lang="en-US" b="1" i="1" baseline="-25000">
                <a:solidFill>
                  <a:srgbClr val="0000FF"/>
                </a:solidFill>
              </a:endParaRPr>
            </a:p>
          </p:txBody>
        </p:sp>
        <p:sp>
          <p:nvSpPr>
            <p:cNvPr id="38927" name="Line 8"/>
            <p:cNvSpPr>
              <a:spLocks noChangeShapeType="1"/>
            </p:cNvSpPr>
            <p:nvPr/>
          </p:nvSpPr>
          <p:spPr bwMode="auto">
            <a:xfrm flipH="1">
              <a:off x="2895600" y="3429000"/>
              <a:ext cx="0" cy="5334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8" name="Line 8"/>
            <p:cNvSpPr>
              <a:spLocks noChangeShapeType="1"/>
            </p:cNvSpPr>
            <p:nvPr/>
          </p:nvSpPr>
          <p:spPr bwMode="auto">
            <a:xfrm flipH="1">
              <a:off x="2286000" y="3962400"/>
              <a:ext cx="6096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lg" len="lg"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4800600" y="3962400"/>
            <a:ext cx="396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3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FF"/>
                </a:solidFill>
                <a:latin typeface="+mn-lt"/>
              </a:rPr>
              <a:t>Negative feedbacks (damp changes)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 err="1">
                <a:solidFill>
                  <a:srgbClr val="0000FF"/>
                </a:solidFill>
                <a:latin typeface="+mn-lt"/>
              </a:rPr>
              <a:t>Longwave</a:t>
            </a:r>
            <a:r>
              <a:rPr lang="en-US" kern="0" dirty="0">
                <a:solidFill>
                  <a:srgbClr val="0000FF"/>
                </a:solidFill>
                <a:latin typeface="+mn-lt"/>
              </a:rPr>
              <a:t> cooling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solidFill>
                  <a:srgbClr val="0000FF"/>
                </a:solidFill>
                <a:latin typeface="+mn-lt"/>
              </a:rPr>
              <a:t>Low clouds</a:t>
            </a:r>
          </a:p>
        </p:txBody>
      </p:sp>
      <p:pic>
        <p:nvPicPr>
          <p:cNvPr id="3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2667000" cy="77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4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Our Variable Star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638800"/>
            <a:ext cx="8229600" cy="12192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Changes of ~ 0.2% (= 2.7 W m-2) reflect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11-year sunspot cycle</a:t>
            </a: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8153400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Settings\Scott Denning\Application Data\Microsoft\Templates\New Presentation.pot</Template>
  <TotalTime>3566</TotalTime>
  <Words>465</Words>
  <Application>Microsoft Macintosh PowerPoint</Application>
  <PresentationFormat>On-screen Show (4:3)</PresentationFormat>
  <Paragraphs>114</Paragraphs>
  <Slides>21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New Presentation</vt:lpstr>
      <vt:lpstr>Equation</vt:lpstr>
      <vt:lpstr>Climate Forcing, Sensitivity  and Feedback Processes</vt:lpstr>
      <vt:lpstr>Earth’s Climate System What have we learned?</vt:lpstr>
      <vt:lpstr>Earth’s Climate System What have we learned?</vt:lpstr>
      <vt:lpstr>Earth’s Energy Budget  What have  we learned?</vt:lpstr>
      <vt:lpstr>Earth’s Climate as a “Black Box”</vt:lpstr>
      <vt:lpstr>PowerPoint Presentation</vt:lpstr>
      <vt:lpstr>PowerPoint Presentation</vt:lpstr>
      <vt:lpstr>Climate Feedback Processes</vt:lpstr>
      <vt:lpstr>Our Variable Star</vt:lpstr>
      <vt:lpstr>Cycle of Solar Variability</vt:lpstr>
      <vt:lpstr>BOOM!</vt:lpstr>
      <vt:lpstr>Stratospheric Aerosol Forcing</vt:lpstr>
      <vt:lpstr>Aerosol</vt:lpstr>
      <vt:lpstr>Aerosol-Cloud Albedo Feedback</vt:lpstr>
      <vt:lpstr>Learning from the Past</vt:lpstr>
      <vt:lpstr>Estimating Total Climate Sensitivity</vt:lpstr>
      <vt:lpstr>Greehouse Radiative Forcing</vt:lpstr>
      <vt:lpstr>Reconstructed Radiative Forcings</vt:lpstr>
      <vt:lpstr>The Past 2000 Years</vt:lpstr>
      <vt:lpstr>Historical Thermometer Record</vt:lpstr>
      <vt:lpstr>Comparison of Radiative Forcings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Stefan-Boltzmann Feedback</dc:title>
  <dc:creator>Scott Denning</dc:creator>
  <cp:lastModifiedBy>dave radall</cp:lastModifiedBy>
  <cp:revision>74</cp:revision>
  <cp:lastPrinted>2012-07-16T19:47:54Z</cp:lastPrinted>
  <dcterms:created xsi:type="dcterms:W3CDTF">2010-03-11T19:28:10Z</dcterms:created>
  <dcterms:modified xsi:type="dcterms:W3CDTF">2012-07-16T19:47:58Z</dcterms:modified>
</cp:coreProperties>
</file>