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drawings/drawing1.xml" ContentType="application/vnd.openxmlformats-officedocument.drawingml.chartshapes+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75" r:id="rId3"/>
  </p:sldMasterIdLst>
  <p:notesMasterIdLst>
    <p:notesMasterId r:id="rId18"/>
  </p:notesMasterIdLst>
  <p:sldIdLst>
    <p:sldId id="256" r:id="rId4"/>
    <p:sldId id="268" r:id="rId5"/>
    <p:sldId id="274" r:id="rId6"/>
    <p:sldId id="276" r:id="rId7"/>
    <p:sldId id="263" r:id="rId8"/>
    <p:sldId id="258" r:id="rId9"/>
    <p:sldId id="275" r:id="rId10"/>
    <p:sldId id="264" r:id="rId11"/>
    <p:sldId id="265" r:id="rId12"/>
    <p:sldId id="273" r:id="rId13"/>
    <p:sldId id="278" r:id="rId14"/>
    <p:sldId id="279" r:id="rId15"/>
    <p:sldId id="282" r:id="rId16"/>
    <p:sldId id="266"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9900"/>
    <a:srgbClr val="0000FF"/>
    <a:srgbClr val="99CCFF"/>
    <a:srgbClr val="FFFFCC"/>
    <a:srgbClr val="000000"/>
    <a:srgbClr val="FF0000"/>
    <a:srgbClr val="99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425" autoAdjust="0"/>
  </p:normalViewPr>
  <p:slideViewPr>
    <p:cSldViewPr>
      <p:cViewPr varScale="1">
        <p:scale>
          <a:sx n="116" d="100"/>
          <a:sy n="116" d="100"/>
        </p:scale>
        <p:origin x="-90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it\eol\EOL%20Documents%20Folders\kbeierle\My%20Documents\project%20archive%20document.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sz="1825" b="1" i="0" u="none" strike="noStrike" baseline="0">
                <a:solidFill>
                  <a:srgbClr val="000000"/>
                </a:solidFill>
                <a:latin typeface="Arial"/>
                <a:ea typeface="Arial"/>
                <a:cs typeface="Arial"/>
              </a:defRPr>
            </a:pPr>
            <a:r>
              <a:rPr lang="en-US"/>
              <a:t>
EOL Dropsonde Projects 1990-2010</a:t>
            </a:r>
          </a:p>
        </c:rich>
      </c:tx>
      <c:layout>
        <c:manualLayout>
          <c:xMode val="edge"/>
          <c:yMode val="edge"/>
          <c:x val="0.28764311003180676"/>
          <c:y val="9.2421441774491794E-3"/>
        </c:manualLayout>
      </c:layout>
      <c:spPr>
        <a:noFill/>
        <a:ln w="25400">
          <a:noFill/>
        </a:ln>
      </c:spPr>
    </c:title>
    <c:plotArea>
      <c:layout>
        <c:manualLayout>
          <c:layoutTarget val="inner"/>
          <c:xMode val="edge"/>
          <c:yMode val="edge"/>
          <c:x val="0.10695753317831358"/>
          <c:y val="0.23290224347837102"/>
          <c:w val="0.87850556377527478"/>
          <c:h val="0.45471390393396233"/>
        </c:manualLayout>
      </c:layout>
      <c:barChart>
        <c:barDir val="col"/>
        <c:grouping val="clustered"/>
        <c:ser>
          <c:idx val="0"/>
          <c:order val="0"/>
          <c:spPr>
            <a:solidFill>
              <a:srgbClr val="000000"/>
            </a:solidFill>
            <a:ln w="12700">
              <a:solidFill>
                <a:srgbClr val="000000"/>
              </a:solidFill>
              <a:prstDash val="solid"/>
            </a:ln>
          </c:spPr>
          <c:cat>
            <c:strRef>
              <c:f>Sheet1!$A$84:$A$123</c:f>
              <c:strCache>
                <c:ptCount val="40"/>
                <c:pt idx="0">
                  <c:v>TCM90</c:v>
                </c:pt>
                <c:pt idx="1">
                  <c:v>GTE_TRACE</c:v>
                </c:pt>
                <c:pt idx="2">
                  <c:v>CASP_II</c:v>
                </c:pt>
                <c:pt idx="3">
                  <c:v>PRE_BOREAS</c:v>
                </c:pt>
                <c:pt idx="4">
                  <c:v>TOGA_COARE</c:v>
                </c:pt>
                <c:pt idx="5">
                  <c:v>KOFSE</c:v>
                </c:pt>
                <c:pt idx="6">
                  <c:v>CEPEX</c:v>
                </c:pt>
                <c:pt idx="7">
                  <c:v>AES_BASE</c:v>
                </c:pt>
                <c:pt idx="8">
                  <c:v>DLR</c:v>
                </c:pt>
                <c:pt idx="9">
                  <c:v>NASA_LITE</c:v>
                </c:pt>
                <c:pt idx="10">
                  <c:v>MACAWS</c:v>
                </c:pt>
                <c:pt idx="11">
                  <c:v>Snowband</c:v>
                </c:pt>
                <c:pt idx="12">
                  <c:v>INDOEX</c:v>
                </c:pt>
                <c:pt idx="13">
                  <c:v>MAP</c:v>
                </c:pt>
                <c:pt idx="14">
                  <c:v>DYCOMS II</c:v>
                </c:pt>
                <c:pt idx="15">
                  <c:v>EPIC</c:v>
                </c:pt>
                <c:pt idx="16">
                  <c:v>CAMEX IV</c:v>
                </c:pt>
                <c:pt idx="17">
                  <c:v>IHOP</c:v>
                </c:pt>
                <c:pt idx="18">
                  <c:v>Crystal Face</c:v>
                </c:pt>
                <c:pt idx="19">
                  <c:v>TELEX03 </c:v>
                </c:pt>
                <c:pt idx="20">
                  <c:v>BAMEX</c:v>
                </c:pt>
                <c:pt idx="21">
                  <c:v>ATREC </c:v>
                </c:pt>
                <c:pt idx="22">
                  <c:v>Ocean Waves </c:v>
                </c:pt>
                <c:pt idx="23">
                  <c:v>TELEX04 </c:v>
                </c:pt>
                <c:pt idx="24">
                  <c:v>RICO</c:v>
                </c:pt>
                <c:pt idx="25">
                  <c:v>RAINEX</c:v>
                </c:pt>
                <c:pt idx="26">
                  <c:v>T-REX</c:v>
                </c:pt>
                <c:pt idx="27">
                  <c:v>Progressive Science</c:v>
                </c:pt>
                <c:pt idx="28">
                  <c:v>AMMA</c:v>
                </c:pt>
                <c:pt idx="29">
                  <c:v>NAMMA</c:v>
                </c:pt>
                <c:pt idx="30">
                  <c:v>TC4</c:v>
                </c:pt>
                <c:pt idx="31">
                  <c:v>GISMOS</c:v>
                </c:pt>
                <c:pt idx="32">
                  <c:v>T-PARC (drift)</c:v>
                </c:pt>
                <c:pt idx="33">
                  <c:v>T-PARC (drop)</c:v>
                </c:pt>
                <c:pt idx="34">
                  <c:v>PLOWS</c:v>
                </c:pt>
                <c:pt idx="35">
                  <c:v>PREDICT</c:v>
                </c:pt>
                <c:pt idx="36">
                  <c:v>GRIP</c:v>
                </c:pt>
                <c:pt idx="37">
                  <c:v>ITOP</c:v>
                </c:pt>
                <c:pt idx="38">
                  <c:v>Concordiasi</c:v>
                </c:pt>
                <c:pt idx="39">
                  <c:v>WISPAR</c:v>
                </c:pt>
              </c:strCache>
            </c:strRef>
          </c:cat>
          <c:val>
            <c:numRef>
              <c:f>Sheet1!$E$84:$E$123</c:f>
              <c:numCache>
                <c:formatCode>General</c:formatCode>
                <c:ptCount val="40"/>
                <c:pt idx="0">
                  <c:v>89</c:v>
                </c:pt>
                <c:pt idx="1">
                  <c:v>74</c:v>
                </c:pt>
                <c:pt idx="2">
                  <c:v>191</c:v>
                </c:pt>
                <c:pt idx="3">
                  <c:v>12</c:v>
                </c:pt>
                <c:pt idx="4">
                  <c:v>110</c:v>
                </c:pt>
                <c:pt idx="5">
                  <c:v>33</c:v>
                </c:pt>
                <c:pt idx="6">
                  <c:v>109</c:v>
                </c:pt>
                <c:pt idx="7">
                  <c:v>100</c:v>
                </c:pt>
                <c:pt idx="8">
                  <c:v>8</c:v>
                </c:pt>
                <c:pt idx="9">
                  <c:v>26</c:v>
                </c:pt>
                <c:pt idx="10">
                  <c:v>17</c:v>
                </c:pt>
                <c:pt idx="11">
                  <c:v>102</c:v>
                </c:pt>
                <c:pt idx="12">
                  <c:v>94</c:v>
                </c:pt>
                <c:pt idx="13">
                  <c:v>153</c:v>
                </c:pt>
                <c:pt idx="14">
                  <c:v>63</c:v>
                </c:pt>
                <c:pt idx="15">
                  <c:v>181</c:v>
                </c:pt>
                <c:pt idx="16">
                  <c:v>119</c:v>
                </c:pt>
                <c:pt idx="17">
                  <c:v>415</c:v>
                </c:pt>
                <c:pt idx="18">
                  <c:v>47</c:v>
                </c:pt>
                <c:pt idx="19">
                  <c:v>15</c:v>
                </c:pt>
                <c:pt idx="20">
                  <c:v>438</c:v>
                </c:pt>
                <c:pt idx="21">
                  <c:v>74</c:v>
                </c:pt>
                <c:pt idx="22">
                  <c:v>65</c:v>
                </c:pt>
                <c:pt idx="23">
                  <c:v>37</c:v>
                </c:pt>
                <c:pt idx="24">
                  <c:v>198</c:v>
                </c:pt>
                <c:pt idx="25">
                  <c:v>197</c:v>
                </c:pt>
                <c:pt idx="26">
                  <c:v>306</c:v>
                </c:pt>
                <c:pt idx="27">
                  <c:v>17</c:v>
                </c:pt>
                <c:pt idx="28">
                  <c:v>171</c:v>
                </c:pt>
                <c:pt idx="29">
                  <c:v>192</c:v>
                </c:pt>
                <c:pt idx="30">
                  <c:v>95</c:v>
                </c:pt>
                <c:pt idx="31">
                  <c:v>20</c:v>
                </c:pt>
                <c:pt idx="32">
                  <c:v>339</c:v>
                </c:pt>
                <c:pt idx="33">
                  <c:v>1577</c:v>
                </c:pt>
                <c:pt idx="34">
                  <c:v>51</c:v>
                </c:pt>
                <c:pt idx="35">
                  <c:v>558</c:v>
                </c:pt>
                <c:pt idx="36">
                  <c:v>328</c:v>
                </c:pt>
                <c:pt idx="37">
                  <c:v>698</c:v>
                </c:pt>
                <c:pt idx="38">
                  <c:v>648</c:v>
                </c:pt>
                <c:pt idx="39">
                  <c:v>162</c:v>
                </c:pt>
              </c:numCache>
            </c:numRef>
          </c:val>
        </c:ser>
        <c:axId val="83075840"/>
        <c:axId val="83077760"/>
      </c:barChart>
      <c:catAx>
        <c:axId val="83075840"/>
        <c:scaling>
          <c:orientation val="minMax"/>
        </c:scaling>
        <c:axPos val="b"/>
        <c:title>
          <c:tx>
            <c:rich>
              <a:bodyPr/>
              <a:lstStyle/>
              <a:p>
                <a:pPr>
                  <a:defRPr sz="1500" b="1" i="0" u="none" strike="noStrike" baseline="0">
                    <a:solidFill>
                      <a:srgbClr val="000000"/>
                    </a:solidFill>
                    <a:latin typeface="Arial"/>
                    <a:ea typeface="Arial"/>
                    <a:cs typeface="Arial"/>
                  </a:defRPr>
                </a:pPr>
                <a:r>
                  <a:rPr lang="en-US"/>
                  <a:t>Field Projects </a:t>
                </a:r>
              </a:p>
            </c:rich>
          </c:tx>
          <c:layout>
            <c:manualLayout>
              <c:xMode val="edge"/>
              <c:yMode val="edge"/>
              <c:x val="0.47663595010125293"/>
              <c:y val="0.90573090563309977"/>
            </c:manualLayout>
          </c:layout>
          <c:spPr>
            <a:noFill/>
            <a:ln w="25400">
              <a:noFill/>
            </a:ln>
          </c:spPr>
        </c:title>
        <c:numFmt formatCode="@" sourceLinked="0"/>
        <c:tickLblPos val="nextTo"/>
        <c:spPr>
          <a:ln w="3175">
            <a:solidFill>
              <a:srgbClr val="000000"/>
            </a:solidFill>
            <a:prstDash val="solid"/>
          </a:ln>
        </c:spPr>
        <c:txPr>
          <a:bodyPr rot="-5400000" vert="horz"/>
          <a:lstStyle/>
          <a:p>
            <a:pPr>
              <a:defRPr sz="1100" b="1" i="0" u="none" strike="noStrike" baseline="0">
                <a:solidFill>
                  <a:srgbClr val="000000"/>
                </a:solidFill>
                <a:latin typeface="Arial"/>
                <a:ea typeface="Arial"/>
                <a:cs typeface="Arial"/>
              </a:defRPr>
            </a:pPr>
            <a:endParaRPr lang="en-US"/>
          </a:p>
        </c:txPr>
        <c:crossAx val="83077760"/>
        <c:crosses val="autoZero"/>
        <c:auto val="1"/>
        <c:lblAlgn val="ctr"/>
        <c:lblOffset val="100"/>
        <c:tickLblSkip val="1"/>
        <c:tickMarkSkip val="1"/>
      </c:catAx>
      <c:valAx>
        <c:axId val="83077760"/>
        <c:scaling>
          <c:orientation val="minMax"/>
          <c:max val="500"/>
        </c:scaling>
        <c:axPos val="l"/>
        <c:majorGridlines>
          <c:spPr>
            <a:ln w="3175">
              <a:solidFill>
                <a:srgbClr val="000000"/>
              </a:solidFill>
              <a:prstDash val="solid"/>
            </a:ln>
          </c:spPr>
        </c:majorGridlines>
        <c:title>
          <c:tx>
            <c:rich>
              <a:bodyPr/>
              <a:lstStyle/>
              <a:p>
                <a:pPr>
                  <a:defRPr sz="1500" b="1" i="0" u="none" strike="noStrike" baseline="0">
                    <a:solidFill>
                      <a:srgbClr val="000000"/>
                    </a:solidFill>
                    <a:latin typeface="Arial"/>
                    <a:ea typeface="Arial"/>
                    <a:cs typeface="Arial"/>
                  </a:defRPr>
                </a:pPr>
                <a:r>
                  <a:rPr lang="en-US"/>
                  <a:t>Number of Soundings</a:t>
                </a:r>
              </a:p>
            </c:rich>
          </c:tx>
          <c:layout>
            <c:manualLayout>
              <c:xMode val="edge"/>
              <c:yMode val="edge"/>
              <c:x val="1.6614745586708217E-2"/>
              <c:y val="0.26432551753581673"/>
            </c:manualLayout>
          </c:layout>
          <c:spPr>
            <a:noFill/>
            <a:ln w="25400">
              <a:noFill/>
            </a:ln>
          </c:spPr>
        </c:title>
        <c:numFmt formatCode="General" sourceLinked="1"/>
        <c:tickLblPos val="nextTo"/>
        <c:spPr>
          <a:ln w="3175">
            <a:solidFill>
              <a:srgbClr val="000000"/>
            </a:solidFill>
            <a:prstDash val="solid"/>
          </a:ln>
        </c:spPr>
        <c:txPr>
          <a:bodyPr rot="0" vert="horz"/>
          <a:lstStyle/>
          <a:p>
            <a:pPr>
              <a:defRPr sz="1500" b="0" i="0" u="none" strike="noStrike" baseline="0">
                <a:solidFill>
                  <a:srgbClr val="000000"/>
                </a:solidFill>
                <a:latin typeface="Arial"/>
                <a:ea typeface="Arial"/>
                <a:cs typeface="Arial"/>
              </a:defRPr>
            </a:pPr>
            <a:endParaRPr lang="en-US"/>
          </a:p>
        </c:txPr>
        <c:crossAx val="83075840"/>
        <c:crosses val="autoZero"/>
        <c:crossBetween val="between"/>
      </c:valAx>
      <c:spPr>
        <a:solidFill>
          <a:srgbClr val="FFFFFF"/>
        </a:solidFill>
        <a:ln w="12700">
          <a:solidFill>
            <a:srgbClr val="808080"/>
          </a:solidFill>
          <a:prstDash val="solid"/>
        </a:ln>
      </c:spPr>
    </c:plotArea>
    <c:plotVisOnly val="1"/>
    <c:dispBlanksAs val="gap"/>
  </c:chart>
  <c:spPr>
    <a:solidFill>
      <a:srgbClr val="FFFFFF"/>
    </a:solidFill>
    <a:ln w="95250">
      <a:solidFill>
        <a:srgbClr val="99CCFF"/>
      </a:solidFill>
      <a:prstDash val="solid"/>
    </a:ln>
  </c:spPr>
  <c:txPr>
    <a:bodyPr/>
    <a:lstStyle/>
    <a:p>
      <a:pPr>
        <a:defRPr sz="1500" b="0" i="0" u="none" strike="noStrike" baseline="0">
          <a:solidFill>
            <a:srgbClr val="000000"/>
          </a:solidFill>
          <a:latin typeface="Arial"/>
          <a:ea typeface="Arial"/>
          <a:cs typeface="Arial"/>
        </a:defRPr>
      </a:pPr>
      <a:endParaRPr lang="en-US"/>
    </a:p>
  </c:txPr>
  <c:externalData r:id="rId2"/>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drawing1.xml><?xml version="1.0" encoding="utf-8"?>
<c:userShapes xmlns:c="http://schemas.openxmlformats.org/drawingml/2006/chart">
  <cdr:relSizeAnchor xmlns:cdr="http://schemas.openxmlformats.org/drawingml/2006/chartDrawing">
    <cdr:from>
      <cdr:x>0.81397</cdr:x>
      <cdr:y>0.23322</cdr:y>
    </cdr:from>
    <cdr:to>
      <cdr:x>0.85778</cdr:x>
      <cdr:y>0.68795</cdr:y>
    </cdr:to>
    <cdr:sp macro="" textlink="">
      <cdr:nvSpPr>
        <cdr:cNvPr id="2104" name="Rectangle 56"/>
        <cdr:cNvSpPr>
          <a:spLocks xmlns:a="http://schemas.openxmlformats.org/drawingml/2006/main" noChangeArrowheads="1"/>
        </cdr:cNvSpPr>
      </cdr:nvSpPr>
      <cdr:spPr bwMode="auto">
        <a:xfrm xmlns:a="http://schemas.openxmlformats.org/drawingml/2006/main">
          <a:off x="4631577" y="907740"/>
          <a:ext cx="380362" cy="2652856"/>
        </a:xfrm>
        <a:prstGeom xmlns:a="http://schemas.openxmlformats.org/drawingml/2006/main" prst="rect">
          <a:avLst/>
        </a:prstGeom>
        <a:solidFill xmlns:a="http://schemas.openxmlformats.org/drawingml/2006/main">
          <a:srgbClr val="99CC00">
            <a:alpha val="34000"/>
          </a:srgbClr>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0.7819</cdr:x>
      <cdr:y>0.23326</cdr:y>
    </cdr:from>
    <cdr:to>
      <cdr:x>0.81309</cdr:x>
      <cdr:y>0.68478</cdr:y>
    </cdr:to>
    <cdr:sp macro="" textlink="">
      <cdr:nvSpPr>
        <cdr:cNvPr id="63522" name="Rectangle 34"/>
        <cdr:cNvSpPr>
          <a:spLocks xmlns:a="http://schemas.openxmlformats.org/drawingml/2006/main" noChangeArrowheads="1"/>
        </cdr:cNvSpPr>
      </cdr:nvSpPr>
      <cdr:spPr bwMode="auto">
        <a:xfrm xmlns:a="http://schemas.openxmlformats.org/drawingml/2006/main">
          <a:off x="8517472" y="1204878"/>
          <a:ext cx="524766" cy="2332224"/>
        </a:xfrm>
        <a:prstGeom xmlns:a="http://schemas.openxmlformats.org/drawingml/2006/main" prst="rect">
          <a:avLst/>
        </a:prstGeom>
        <a:solidFill xmlns:a="http://schemas.openxmlformats.org/drawingml/2006/main">
          <a:srgbClr val="99CC00">
            <a:alpha val="47000"/>
          </a:srgbClr>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0.78872</cdr:x>
      <cdr:y>0.28774</cdr:y>
    </cdr:from>
    <cdr:to>
      <cdr:x>0.8194</cdr:x>
      <cdr:y>0.32455</cdr:y>
    </cdr:to>
    <cdr:sp macro="" textlink="">
      <cdr:nvSpPr>
        <cdr:cNvPr id="96311" name="Text Box 38"/>
        <cdr:cNvSpPr txBox="1">
          <a:spLocks xmlns:a="http://schemas.openxmlformats.org/drawingml/2006/main" noChangeArrowheads="1"/>
        </cdr:cNvSpPr>
      </cdr:nvSpPr>
      <cdr:spPr bwMode="auto">
        <a:xfrm xmlns:a="http://schemas.openxmlformats.org/drawingml/2006/main">
          <a:off x="7245313" y="1488646"/>
          <a:ext cx="281693" cy="19002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0" i="0" u="none" strike="noStrike" baseline="0">
              <a:solidFill>
                <a:srgbClr val="000000"/>
              </a:solidFill>
              <a:latin typeface="Arial"/>
              <a:cs typeface="Arial"/>
            </a:rPr>
            <a:t>20</a:t>
          </a:r>
        </a:p>
      </cdr:txBody>
    </cdr:sp>
  </cdr:relSizeAnchor>
  <cdr:relSizeAnchor xmlns:cdr="http://schemas.openxmlformats.org/drawingml/2006/chartDrawing">
    <cdr:from>
      <cdr:x>0.85771</cdr:x>
      <cdr:y>0.23326</cdr:y>
    </cdr:from>
    <cdr:to>
      <cdr:x>0.98309</cdr:x>
      <cdr:y>0.68453</cdr:y>
    </cdr:to>
    <cdr:sp macro="" textlink="">
      <cdr:nvSpPr>
        <cdr:cNvPr id="63491" name="Rectangle 3"/>
        <cdr:cNvSpPr>
          <a:spLocks xmlns:a="http://schemas.openxmlformats.org/drawingml/2006/main" noChangeArrowheads="1"/>
        </cdr:cNvSpPr>
      </cdr:nvSpPr>
      <cdr:spPr bwMode="auto">
        <a:xfrm xmlns:a="http://schemas.openxmlformats.org/drawingml/2006/main">
          <a:off x="4087633" y="1204878"/>
          <a:ext cx="538396" cy="2343626"/>
        </a:xfrm>
        <a:prstGeom xmlns:a="http://schemas.openxmlformats.org/drawingml/2006/main" prst="rect">
          <a:avLst/>
        </a:prstGeom>
        <a:solidFill xmlns:a="http://schemas.openxmlformats.org/drawingml/2006/main">
          <a:srgbClr val="FFFF00">
            <a:alpha val="39999"/>
          </a:srgbClr>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0.12816</cdr:x>
      <cdr:y>0.23277</cdr:y>
    </cdr:from>
    <cdr:to>
      <cdr:x>0.17097</cdr:x>
      <cdr:y>0.68576</cdr:y>
    </cdr:to>
    <cdr:sp macro="" textlink="">
      <cdr:nvSpPr>
        <cdr:cNvPr id="63499" name="Rectangle 11"/>
        <cdr:cNvSpPr>
          <a:spLocks xmlns:a="http://schemas.openxmlformats.org/drawingml/2006/main" noChangeArrowheads="1"/>
        </cdr:cNvSpPr>
      </cdr:nvSpPr>
      <cdr:spPr bwMode="auto">
        <a:xfrm xmlns:a="http://schemas.openxmlformats.org/drawingml/2006/main">
          <a:off x="1234362" y="1204878"/>
          <a:ext cx="524766" cy="2338559"/>
        </a:xfrm>
        <a:prstGeom xmlns:a="http://schemas.openxmlformats.org/drawingml/2006/main" prst="rect">
          <a:avLst/>
        </a:prstGeom>
        <a:solidFill xmlns:a="http://schemas.openxmlformats.org/drawingml/2006/main">
          <a:srgbClr val="CCCCFF">
            <a:alpha val="60001"/>
          </a:srgbClr>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0.68789</cdr:x>
      <cdr:y>0.23277</cdr:y>
    </cdr:from>
    <cdr:to>
      <cdr:x>0.75888</cdr:x>
      <cdr:y>0.68527</cdr:y>
    </cdr:to>
    <cdr:sp macro="" textlink="">
      <cdr:nvSpPr>
        <cdr:cNvPr id="63518" name="Rectangle 30"/>
        <cdr:cNvSpPr>
          <a:spLocks xmlns:a="http://schemas.openxmlformats.org/drawingml/2006/main" noChangeArrowheads="1"/>
        </cdr:cNvSpPr>
      </cdr:nvSpPr>
      <cdr:spPr bwMode="auto">
        <a:xfrm xmlns:a="http://schemas.openxmlformats.org/drawingml/2006/main">
          <a:off x="7736003" y="1204878"/>
          <a:ext cx="508864" cy="2336025"/>
        </a:xfrm>
        <a:prstGeom xmlns:a="http://schemas.openxmlformats.org/drawingml/2006/main" prst="rect">
          <a:avLst/>
        </a:prstGeom>
        <a:solidFill xmlns:a="http://schemas.openxmlformats.org/drawingml/2006/main">
          <a:srgbClr val="333399">
            <a:alpha val="49001"/>
          </a:srgbClr>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0.6465</cdr:x>
      <cdr:y>0.23277</cdr:y>
    </cdr:from>
    <cdr:to>
      <cdr:x>0.68789</cdr:x>
      <cdr:y>0.68527</cdr:y>
    </cdr:to>
    <cdr:sp macro="" textlink="">
      <cdr:nvSpPr>
        <cdr:cNvPr id="63516" name="Rectangle 28"/>
        <cdr:cNvSpPr>
          <a:spLocks xmlns:a="http://schemas.openxmlformats.org/drawingml/2006/main" noChangeArrowheads="1"/>
        </cdr:cNvSpPr>
      </cdr:nvSpPr>
      <cdr:spPr bwMode="auto">
        <a:xfrm xmlns:a="http://schemas.openxmlformats.org/drawingml/2006/main">
          <a:off x="7562849" y="1199485"/>
          <a:ext cx="161957" cy="2331716"/>
        </a:xfrm>
        <a:prstGeom xmlns:a="http://schemas.openxmlformats.org/drawingml/2006/main" prst="rect">
          <a:avLst/>
        </a:prstGeom>
        <a:solidFill xmlns:a="http://schemas.openxmlformats.org/drawingml/2006/main">
          <a:srgbClr val="CCCCFF">
            <a:alpha val="60001"/>
          </a:srgbClr>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0.59999</cdr:x>
      <cdr:y>0.23352</cdr:y>
    </cdr:from>
    <cdr:to>
      <cdr:x>0.64621</cdr:x>
      <cdr:y>0.68445</cdr:y>
    </cdr:to>
    <cdr:sp macro="" textlink="">
      <cdr:nvSpPr>
        <cdr:cNvPr id="63515" name="Rectangle 27"/>
        <cdr:cNvSpPr>
          <a:spLocks xmlns:a="http://schemas.openxmlformats.org/drawingml/2006/main" noChangeArrowheads="1"/>
        </cdr:cNvSpPr>
      </cdr:nvSpPr>
      <cdr:spPr bwMode="auto">
        <a:xfrm xmlns:a="http://schemas.openxmlformats.org/drawingml/2006/main">
          <a:off x="6678199" y="1209675"/>
          <a:ext cx="875156" cy="2343853"/>
        </a:xfrm>
        <a:prstGeom xmlns:a="http://schemas.openxmlformats.org/drawingml/2006/main" prst="rect">
          <a:avLst/>
        </a:prstGeom>
        <a:solidFill xmlns:a="http://schemas.openxmlformats.org/drawingml/2006/main">
          <a:srgbClr val="C0C0C0">
            <a:alpha val="48000"/>
          </a:srgbClr>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0.53249</cdr:x>
      <cdr:y>0.23277</cdr:y>
    </cdr:from>
    <cdr:to>
      <cdr:x>0.60005</cdr:x>
      <cdr:y>0.68625</cdr:y>
    </cdr:to>
    <cdr:sp macro="" textlink="">
      <cdr:nvSpPr>
        <cdr:cNvPr id="63513" name="Rectangle 25"/>
        <cdr:cNvSpPr>
          <a:spLocks xmlns:a="http://schemas.openxmlformats.org/drawingml/2006/main" noChangeArrowheads="1"/>
        </cdr:cNvSpPr>
      </cdr:nvSpPr>
      <cdr:spPr bwMode="auto">
        <a:xfrm xmlns:a="http://schemas.openxmlformats.org/drawingml/2006/main">
          <a:off x="5916362" y="1204878"/>
          <a:ext cx="781469" cy="2341092"/>
        </a:xfrm>
        <a:prstGeom xmlns:a="http://schemas.openxmlformats.org/drawingml/2006/main" prst="rect">
          <a:avLst/>
        </a:prstGeom>
        <a:solidFill xmlns:a="http://schemas.openxmlformats.org/drawingml/2006/main">
          <a:srgbClr val="FF0000">
            <a:alpha val="46001"/>
          </a:srgbClr>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0.48523</cdr:x>
      <cdr:y>0.23277</cdr:y>
    </cdr:from>
    <cdr:to>
      <cdr:x>0.53249</cdr:x>
      <cdr:y>0.68625</cdr:y>
    </cdr:to>
    <cdr:sp macro="" textlink="">
      <cdr:nvSpPr>
        <cdr:cNvPr id="63512" name="Rectangle 24"/>
        <cdr:cNvSpPr>
          <a:spLocks xmlns:a="http://schemas.openxmlformats.org/drawingml/2006/main" noChangeArrowheads="1"/>
        </cdr:cNvSpPr>
      </cdr:nvSpPr>
      <cdr:spPr bwMode="auto">
        <a:xfrm xmlns:a="http://schemas.openxmlformats.org/drawingml/2006/main">
          <a:off x="5400683" y="1204878"/>
          <a:ext cx="515679" cy="2341092"/>
        </a:xfrm>
        <a:prstGeom xmlns:a="http://schemas.openxmlformats.org/drawingml/2006/main" prst="rect">
          <a:avLst/>
        </a:prstGeom>
        <a:solidFill xmlns:a="http://schemas.openxmlformats.org/drawingml/2006/main">
          <a:srgbClr val="FF9900">
            <a:alpha val="61000"/>
          </a:srgbClr>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0.42113</cdr:x>
      <cdr:y>0.23277</cdr:y>
    </cdr:from>
    <cdr:to>
      <cdr:x>0.48523</cdr:x>
      <cdr:y>0.68649</cdr:y>
    </cdr:to>
    <cdr:sp macro="" textlink="">
      <cdr:nvSpPr>
        <cdr:cNvPr id="63493" name="Rectangle 5"/>
        <cdr:cNvSpPr>
          <a:spLocks xmlns:a="http://schemas.openxmlformats.org/drawingml/2006/main" noChangeArrowheads="1"/>
        </cdr:cNvSpPr>
      </cdr:nvSpPr>
      <cdr:spPr bwMode="auto">
        <a:xfrm xmlns:a="http://schemas.openxmlformats.org/drawingml/2006/main">
          <a:off x="4626029" y="1204878"/>
          <a:ext cx="774654" cy="2342359"/>
        </a:xfrm>
        <a:prstGeom xmlns:a="http://schemas.openxmlformats.org/drawingml/2006/main" prst="rect">
          <a:avLst/>
        </a:prstGeom>
        <a:solidFill xmlns:a="http://schemas.openxmlformats.org/drawingml/2006/main">
          <a:srgbClr val="FFCC00">
            <a:alpha val="53999"/>
          </a:srgbClr>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0.3808</cdr:x>
      <cdr:y>0.23277</cdr:y>
    </cdr:from>
    <cdr:to>
      <cdr:x>0.42113</cdr:x>
      <cdr:y>0.68674</cdr:y>
    </cdr:to>
    <cdr:sp macro="" textlink="">
      <cdr:nvSpPr>
        <cdr:cNvPr id="2" name="Rectangle 3"/>
        <cdr:cNvSpPr>
          <a:spLocks xmlns:a="http://schemas.openxmlformats.org/drawingml/2006/main" noChangeArrowheads="1"/>
        </cdr:cNvSpPr>
      </cdr:nvSpPr>
      <cdr:spPr bwMode="auto">
        <a:xfrm xmlns:a="http://schemas.openxmlformats.org/drawingml/2006/main">
          <a:off x="4087633" y="1204878"/>
          <a:ext cx="538396" cy="2343626"/>
        </a:xfrm>
        <a:prstGeom xmlns:a="http://schemas.openxmlformats.org/drawingml/2006/main" prst="rect">
          <a:avLst/>
        </a:prstGeom>
        <a:solidFill xmlns:a="http://schemas.openxmlformats.org/drawingml/2006/main">
          <a:srgbClr val="FFFF00">
            <a:alpha val="39999"/>
          </a:srgbClr>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0.35432</cdr:x>
      <cdr:y>0.23326</cdr:y>
    </cdr:from>
    <cdr:to>
      <cdr:x>0.3808</cdr:x>
      <cdr:y>0.68453</cdr:y>
    </cdr:to>
    <cdr:sp macro="" textlink="">
      <cdr:nvSpPr>
        <cdr:cNvPr id="63511" name="Rectangle 23"/>
        <cdr:cNvSpPr>
          <a:spLocks xmlns:a="http://schemas.openxmlformats.org/drawingml/2006/main" noChangeArrowheads="1"/>
        </cdr:cNvSpPr>
      </cdr:nvSpPr>
      <cdr:spPr bwMode="auto">
        <a:xfrm xmlns:a="http://schemas.openxmlformats.org/drawingml/2006/main">
          <a:off x="3837745" y="1204878"/>
          <a:ext cx="249888" cy="2329691"/>
        </a:xfrm>
        <a:prstGeom xmlns:a="http://schemas.openxmlformats.org/drawingml/2006/main" prst="rect">
          <a:avLst/>
        </a:prstGeom>
        <a:solidFill xmlns:a="http://schemas.openxmlformats.org/drawingml/2006/main">
          <a:srgbClr val="99CC00">
            <a:alpha val="30000"/>
          </a:srgbClr>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0.32711</cdr:x>
      <cdr:y>0.23326</cdr:y>
    </cdr:from>
    <cdr:to>
      <cdr:x>0.35433</cdr:x>
      <cdr:y>0.68478</cdr:y>
    </cdr:to>
    <cdr:sp macro="" textlink="">
      <cdr:nvSpPr>
        <cdr:cNvPr id="63506" name="Rectangle 18"/>
        <cdr:cNvSpPr>
          <a:spLocks xmlns:a="http://schemas.openxmlformats.org/drawingml/2006/main" noChangeArrowheads="1"/>
        </cdr:cNvSpPr>
      </cdr:nvSpPr>
      <cdr:spPr bwMode="auto">
        <a:xfrm xmlns:a="http://schemas.openxmlformats.org/drawingml/2006/main" flipH="1">
          <a:off x="3587856" y="1204878"/>
          <a:ext cx="256704" cy="2332224"/>
        </a:xfrm>
        <a:prstGeom xmlns:a="http://schemas.openxmlformats.org/drawingml/2006/main" prst="rect">
          <a:avLst/>
        </a:prstGeom>
        <a:solidFill xmlns:a="http://schemas.openxmlformats.org/drawingml/2006/main">
          <a:srgbClr val="99CC00">
            <a:alpha val="47000"/>
          </a:srgbClr>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0.26227</cdr:x>
      <cdr:y>0.23277</cdr:y>
    </cdr:from>
    <cdr:to>
      <cdr:x>0.32711</cdr:x>
      <cdr:y>0.68625</cdr:y>
    </cdr:to>
    <cdr:sp macro="" textlink="">
      <cdr:nvSpPr>
        <cdr:cNvPr id="63507" name="Rectangle 19"/>
        <cdr:cNvSpPr>
          <a:spLocks xmlns:a="http://schemas.openxmlformats.org/drawingml/2006/main" noChangeArrowheads="1"/>
        </cdr:cNvSpPr>
      </cdr:nvSpPr>
      <cdr:spPr bwMode="auto">
        <a:xfrm xmlns:a="http://schemas.openxmlformats.org/drawingml/2006/main">
          <a:off x="2797300" y="1204878"/>
          <a:ext cx="790556" cy="2341092"/>
        </a:xfrm>
        <a:prstGeom xmlns:a="http://schemas.openxmlformats.org/drawingml/2006/main" prst="rect">
          <a:avLst/>
        </a:prstGeom>
        <a:solidFill xmlns:a="http://schemas.openxmlformats.org/drawingml/2006/main">
          <a:srgbClr val="008000">
            <a:alpha val="50000"/>
          </a:srgbClr>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0.17171</cdr:x>
      <cdr:y>0.23277</cdr:y>
    </cdr:from>
    <cdr:to>
      <cdr:x>0.26227</cdr:x>
      <cdr:y>0.68674</cdr:y>
    </cdr:to>
    <cdr:sp macro="" textlink="">
      <cdr:nvSpPr>
        <cdr:cNvPr id="63494" name="Rectangle 6"/>
        <cdr:cNvSpPr>
          <a:spLocks xmlns:a="http://schemas.openxmlformats.org/drawingml/2006/main" noChangeArrowheads="1"/>
        </cdr:cNvSpPr>
      </cdr:nvSpPr>
      <cdr:spPr bwMode="auto">
        <a:xfrm xmlns:a="http://schemas.openxmlformats.org/drawingml/2006/main">
          <a:off x="1759128" y="1204878"/>
          <a:ext cx="1038172" cy="2343626"/>
        </a:xfrm>
        <a:prstGeom xmlns:a="http://schemas.openxmlformats.org/drawingml/2006/main" prst="rect">
          <a:avLst/>
        </a:prstGeom>
        <a:solidFill xmlns:a="http://schemas.openxmlformats.org/drawingml/2006/main">
          <a:srgbClr val="333399">
            <a:alpha val="49001"/>
          </a:srgbClr>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0.10687</cdr:x>
      <cdr:y>0.23277</cdr:y>
    </cdr:from>
    <cdr:to>
      <cdr:x>0.12816</cdr:x>
      <cdr:y>0.68674</cdr:y>
    </cdr:to>
    <cdr:sp macro="" textlink="">
      <cdr:nvSpPr>
        <cdr:cNvPr id="63501" name="Rectangle 13"/>
        <cdr:cNvSpPr>
          <a:spLocks xmlns:a="http://schemas.openxmlformats.org/drawingml/2006/main" noChangeArrowheads="1"/>
        </cdr:cNvSpPr>
      </cdr:nvSpPr>
      <cdr:spPr bwMode="auto">
        <a:xfrm xmlns:a="http://schemas.openxmlformats.org/drawingml/2006/main">
          <a:off x="984474" y="1204878"/>
          <a:ext cx="249888" cy="2343626"/>
        </a:xfrm>
        <a:prstGeom xmlns:a="http://schemas.openxmlformats.org/drawingml/2006/main" prst="rect">
          <a:avLst/>
        </a:prstGeom>
        <a:solidFill xmlns:a="http://schemas.openxmlformats.org/drawingml/2006/main">
          <a:srgbClr val="C0C0C0">
            <a:alpha val="48000"/>
          </a:srgbClr>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0.32632</cdr:x>
      <cdr:y>0.15474</cdr:y>
    </cdr:from>
    <cdr:to>
      <cdr:x>0.61851</cdr:x>
      <cdr:y>0.21363</cdr:y>
    </cdr:to>
    <cdr:sp macro="" textlink="">
      <cdr:nvSpPr>
        <cdr:cNvPr id="63489" name="Text Box 1"/>
        <cdr:cNvSpPr txBox="1">
          <a:spLocks xmlns:a="http://schemas.openxmlformats.org/drawingml/2006/main" noChangeArrowheads="1"/>
        </cdr:cNvSpPr>
      </cdr:nvSpPr>
      <cdr:spPr bwMode="auto">
        <a:xfrm xmlns:a="http://schemas.openxmlformats.org/drawingml/2006/main">
          <a:off x="2999483" y="802027"/>
          <a:ext cx="2682892" cy="304038"/>
        </a:xfrm>
        <a:prstGeom xmlns:a="http://schemas.openxmlformats.org/drawingml/2006/main" prst="rect">
          <a:avLst/>
        </a:prstGeom>
        <a:noFill xmlns:a="http://schemas.openxmlformats.org/drawingml/2006/main"/>
        <a:ln xmlns:a="http://schemas.openxmlformats.org/drawingml/2006/main" w="15875">
          <a:solidFill>
            <a:srgbClr val="000000"/>
          </a:solidFill>
          <a:miter lim="800000"/>
          <a:headEnd/>
          <a:tailEnd/>
        </a:ln>
      </cdr:spPr>
      <cdr:txBody>
        <a:bodyPr xmlns:a="http://schemas.openxmlformats.org/drawingml/2006/main" vertOverflow="clip" wrap="square" lIns="36576" tIns="22860" rIns="36576" bIns="0" anchor="t" upright="1"/>
        <a:lstStyle xmlns:a="http://schemas.openxmlformats.org/drawingml/2006/main"/>
        <a:p xmlns:a="http://schemas.openxmlformats.org/drawingml/2006/main">
          <a:pPr algn="ctr" rtl="0">
            <a:defRPr sz="1000"/>
          </a:pPr>
          <a:r>
            <a:rPr lang="en-US" sz="1200" b="0" i="0" u="none" strike="noStrike" baseline="0">
              <a:solidFill>
                <a:srgbClr val="000000"/>
              </a:solidFill>
              <a:latin typeface="Arial"/>
              <a:cs typeface="Arial"/>
            </a:rPr>
            <a:t>Total # of soundings= 8129</a:t>
          </a:r>
        </a:p>
      </cdr:txBody>
    </cdr:sp>
  </cdr:relSizeAnchor>
  <cdr:relSizeAnchor xmlns:cdr="http://schemas.openxmlformats.org/drawingml/2006/chartDrawing">
    <cdr:from>
      <cdr:x>0.08015</cdr:x>
      <cdr:y>0.0372</cdr:y>
    </cdr:from>
    <cdr:to>
      <cdr:x>0.09054</cdr:x>
      <cdr:y>0.09069</cdr:y>
    </cdr:to>
    <cdr:sp macro="" textlink="">
      <cdr:nvSpPr>
        <cdr:cNvPr id="63492" name="Text Box 4"/>
        <cdr:cNvSpPr txBox="1">
          <a:spLocks xmlns:a="http://schemas.openxmlformats.org/drawingml/2006/main" noChangeArrowheads="1"/>
        </cdr:cNvSpPr>
      </cdr:nvSpPr>
      <cdr:spPr bwMode="auto">
        <a:xfrm xmlns:a="http://schemas.openxmlformats.org/drawingml/2006/main">
          <a:off x="739129" y="195218"/>
          <a:ext cx="95412" cy="27616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0.43772</cdr:x>
      <cdr:y>0.24406</cdr:y>
    </cdr:from>
    <cdr:to>
      <cdr:x>0.47607</cdr:x>
      <cdr:y>0.27939</cdr:y>
    </cdr:to>
    <cdr:sp macro="" textlink="">
      <cdr:nvSpPr>
        <cdr:cNvPr id="63495" name="Text Box 7"/>
        <cdr:cNvSpPr txBox="1">
          <a:spLocks xmlns:a="http://schemas.openxmlformats.org/drawingml/2006/main" noChangeArrowheads="1"/>
        </cdr:cNvSpPr>
      </cdr:nvSpPr>
      <cdr:spPr bwMode="auto">
        <a:xfrm xmlns:a="http://schemas.openxmlformats.org/drawingml/2006/main">
          <a:off x="4916808" y="1251750"/>
          <a:ext cx="352116" cy="18115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1" i="0" u="none" strike="noStrike" baseline="0">
              <a:solidFill>
                <a:srgbClr val="000000"/>
              </a:solidFill>
              <a:latin typeface="Arial"/>
              <a:cs typeface="Arial"/>
            </a:rPr>
            <a:t>2001</a:t>
          </a:r>
        </a:p>
      </cdr:txBody>
    </cdr:sp>
  </cdr:relSizeAnchor>
  <cdr:relSizeAnchor xmlns:cdr="http://schemas.openxmlformats.org/drawingml/2006/chartDrawing">
    <cdr:from>
      <cdr:x>0.49562</cdr:x>
      <cdr:y>0.24234</cdr:y>
    </cdr:from>
    <cdr:to>
      <cdr:x>0.52252</cdr:x>
      <cdr:y>0.2697</cdr:y>
    </cdr:to>
    <cdr:sp macro="" textlink="">
      <cdr:nvSpPr>
        <cdr:cNvPr id="63496" name="Text Box 8"/>
        <cdr:cNvSpPr txBox="1">
          <a:spLocks xmlns:a="http://schemas.openxmlformats.org/drawingml/2006/main" noChangeArrowheads="1"/>
        </cdr:cNvSpPr>
      </cdr:nvSpPr>
      <cdr:spPr bwMode="auto">
        <a:xfrm xmlns:a="http://schemas.openxmlformats.org/drawingml/2006/main">
          <a:off x="4546113" y="1248785"/>
          <a:ext cx="246734" cy="14100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800" b="1" i="0" u="none" strike="noStrike" baseline="0">
              <a:solidFill>
                <a:srgbClr val="000000"/>
              </a:solidFill>
              <a:latin typeface="Arial"/>
              <a:cs typeface="Arial"/>
            </a:rPr>
            <a:t>2002</a:t>
          </a:r>
        </a:p>
      </cdr:txBody>
    </cdr:sp>
  </cdr:relSizeAnchor>
  <cdr:relSizeAnchor xmlns:cdr="http://schemas.openxmlformats.org/drawingml/2006/chartDrawing">
    <cdr:from>
      <cdr:x>0.5466</cdr:x>
      <cdr:y>0.24406</cdr:y>
    </cdr:from>
    <cdr:to>
      <cdr:x>0.58792</cdr:x>
      <cdr:y>0.27915</cdr:y>
    </cdr:to>
    <cdr:sp macro="" textlink="">
      <cdr:nvSpPr>
        <cdr:cNvPr id="63497" name="Text Box 9"/>
        <cdr:cNvSpPr txBox="1">
          <a:spLocks xmlns:a="http://schemas.openxmlformats.org/drawingml/2006/main" noChangeArrowheads="1"/>
        </cdr:cNvSpPr>
      </cdr:nvSpPr>
      <cdr:spPr bwMode="auto">
        <a:xfrm xmlns:a="http://schemas.openxmlformats.org/drawingml/2006/main">
          <a:off x="6188967" y="1260618"/>
          <a:ext cx="372561" cy="18115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1" i="0" u="none" strike="noStrike" baseline="0">
              <a:solidFill>
                <a:srgbClr val="000000"/>
              </a:solidFill>
              <a:latin typeface="Arial"/>
              <a:cs typeface="Arial"/>
            </a:rPr>
            <a:t>2003</a:t>
          </a:r>
        </a:p>
      </cdr:txBody>
    </cdr:sp>
  </cdr:relSizeAnchor>
  <cdr:relSizeAnchor xmlns:cdr="http://schemas.openxmlformats.org/drawingml/2006/chartDrawing">
    <cdr:from>
      <cdr:x>0.60625</cdr:x>
      <cdr:y>0.24234</cdr:y>
    </cdr:from>
    <cdr:to>
      <cdr:x>0.64682</cdr:x>
      <cdr:y>0.27719</cdr:y>
    </cdr:to>
    <cdr:sp macro="" textlink="">
      <cdr:nvSpPr>
        <cdr:cNvPr id="63498" name="Text Box 10"/>
        <cdr:cNvSpPr txBox="1">
          <a:spLocks xmlns:a="http://schemas.openxmlformats.org/drawingml/2006/main" noChangeArrowheads="1"/>
        </cdr:cNvSpPr>
      </cdr:nvSpPr>
      <cdr:spPr bwMode="auto">
        <a:xfrm xmlns:a="http://schemas.openxmlformats.org/drawingml/2006/main">
          <a:off x="6954534" y="1260618"/>
          <a:ext cx="372561" cy="18115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1" i="0" u="none" strike="noStrike" baseline="0">
              <a:solidFill>
                <a:srgbClr val="000000"/>
              </a:solidFill>
              <a:latin typeface="Arial"/>
              <a:cs typeface="Arial"/>
            </a:rPr>
            <a:t>2004</a:t>
          </a:r>
        </a:p>
      </cdr:txBody>
    </cdr:sp>
  </cdr:relSizeAnchor>
  <cdr:relSizeAnchor xmlns:cdr="http://schemas.openxmlformats.org/drawingml/2006/chartDrawing">
    <cdr:from>
      <cdr:x>0.386</cdr:x>
      <cdr:y>0.24234</cdr:y>
    </cdr:from>
    <cdr:to>
      <cdr:x>0.43251</cdr:x>
      <cdr:y>0.28872</cdr:y>
    </cdr:to>
    <cdr:sp macro="" textlink="">
      <cdr:nvSpPr>
        <cdr:cNvPr id="63500" name="Text Box 12"/>
        <cdr:cNvSpPr txBox="1">
          <a:spLocks xmlns:a="http://schemas.openxmlformats.org/drawingml/2006/main" noChangeArrowheads="1"/>
        </cdr:cNvSpPr>
      </cdr:nvSpPr>
      <cdr:spPr bwMode="auto">
        <a:xfrm xmlns:a="http://schemas.openxmlformats.org/drawingml/2006/main">
          <a:off x="4192132" y="1260618"/>
          <a:ext cx="427082" cy="23943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1" i="0" u="none" strike="noStrike" baseline="0">
              <a:solidFill>
                <a:srgbClr val="000000"/>
              </a:solidFill>
              <a:latin typeface="Arial"/>
              <a:cs typeface="Arial"/>
            </a:rPr>
            <a:t>1999</a:t>
          </a:r>
        </a:p>
      </cdr:txBody>
    </cdr:sp>
  </cdr:relSizeAnchor>
  <cdr:relSizeAnchor xmlns:cdr="http://schemas.openxmlformats.org/drawingml/2006/chartDrawing">
    <cdr:from>
      <cdr:x>0.35433</cdr:x>
      <cdr:y>0.24234</cdr:y>
    </cdr:from>
    <cdr:to>
      <cdr:x>0.39119</cdr:x>
      <cdr:y>0.27277</cdr:y>
    </cdr:to>
    <cdr:sp macro="" textlink="">
      <cdr:nvSpPr>
        <cdr:cNvPr id="63502" name="Text Box 14"/>
        <cdr:cNvSpPr txBox="1">
          <a:spLocks xmlns:a="http://schemas.openxmlformats.org/drawingml/2006/main" noChangeArrowheads="1"/>
        </cdr:cNvSpPr>
      </cdr:nvSpPr>
      <cdr:spPr bwMode="auto">
        <a:xfrm xmlns:a="http://schemas.openxmlformats.org/drawingml/2006/main">
          <a:off x="3844560" y="1251750"/>
          <a:ext cx="331670" cy="15708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1" i="0" u="none" strike="noStrike" baseline="0">
              <a:solidFill>
                <a:srgbClr val="000000"/>
              </a:solidFill>
              <a:latin typeface="Arial"/>
              <a:cs typeface="Arial"/>
            </a:rPr>
            <a:t>1998</a:t>
          </a:r>
        </a:p>
      </cdr:txBody>
    </cdr:sp>
  </cdr:relSizeAnchor>
  <cdr:relSizeAnchor xmlns:cdr="http://schemas.openxmlformats.org/drawingml/2006/chartDrawing">
    <cdr:from>
      <cdr:x>0.10464</cdr:x>
      <cdr:y>0.24185</cdr:y>
    </cdr:from>
    <cdr:to>
      <cdr:x>0.14101</cdr:x>
      <cdr:y>0.27032</cdr:y>
    </cdr:to>
    <cdr:sp macro="" textlink="">
      <cdr:nvSpPr>
        <cdr:cNvPr id="63503" name="Text Box 15"/>
        <cdr:cNvSpPr txBox="1">
          <a:spLocks xmlns:a="http://schemas.openxmlformats.org/drawingml/2006/main" noChangeArrowheads="1"/>
        </cdr:cNvSpPr>
      </cdr:nvSpPr>
      <cdr:spPr bwMode="auto">
        <a:xfrm xmlns:a="http://schemas.openxmlformats.org/drawingml/2006/main">
          <a:off x="964028" y="1251750"/>
          <a:ext cx="333942" cy="1469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1" i="0" u="none" strike="noStrike" baseline="0">
              <a:solidFill>
                <a:srgbClr val="000000"/>
              </a:solidFill>
              <a:latin typeface="Arial"/>
              <a:cs typeface="Arial"/>
            </a:rPr>
            <a:t>1990</a:t>
          </a:r>
        </a:p>
      </cdr:txBody>
    </cdr:sp>
  </cdr:relSizeAnchor>
  <cdr:relSizeAnchor xmlns:cdr="http://schemas.openxmlformats.org/drawingml/2006/chartDrawing">
    <cdr:from>
      <cdr:x>0.13539</cdr:x>
      <cdr:y>0.24234</cdr:y>
    </cdr:from>
    <cdr:to>
      <cdr:x>0.172</cdr:x>
      <cdr:y>0.27056</cdr:y>
    </cdr:to>
    <cdr:sp macro="" textlink="">
      <cdr:nvSpPr>
        <cdr:cNvPr id="63504" name="Text Box 16"/>
        <cdr:cNvSpPr txBox="1">
          <a:spLocks xmlns:a="http://schemas.openxmlformats.org/drawingml/2006/main" noChangeArrowheads="1"/>
        </cdr:cNvSpPr>
      </cdr:nvSpPr>
      <cdr:spPr bwMode="auto">
        <a:xfrm xmlns:a="http://schemas.openxmlformats.org/drawingml/2006/main">
          <a:off x="1321184" y="1246259"/>
          <a:ext cx="338101" cy="14541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1" i="0" u="none" strike="noStrike" baseline="0">
              <a:solidFill>
                <a:srgbClr val="000000"/>
              </a:solidFill>
              <a:latin typeface="Arial"/>
              <a:cs typeface="Arial"/>
            </a:rPr>
            <a:t>1992</a:t>
          </a:r>
        </a:p>
      </cdr:txBody>
    </cdr:sp>
  </cdr:relSizeAnchor>
  <cdr:relSizeAnchor xmlns:cdr="http://schemas.openxmlformats.org/drawingml/2006/chartDrawing">
    <cdr:from>
      <cdr:x>0.1972</cdr:x>
      <cdr:y>0.24234</cdr:y>
    </cdr:from>
    <cdr:to>
      <cdr:x>0.23406</cdr:x>
      <cdr:y>0.27155</cdr:y>
    </cdr:to>
    <cdr:sp macro="" textlink="">
      <cdr:nvSpPr>
        <cdr:cNvPr id="63505" name="Text Box 17"/>
        <cdr:cNvSpPr txBox="1">
          <a:spLocks xmlns:a="http://schemas.openxmlformats.org/drawingml/2006/main" noChangeArrowheads="1"/>
        </cdr:cNvSpPr>
      </cdr:nvSpPr>
      <cdr:spPr bwMode="auto">
        <a:xfrm xmlns:a="http://schemas.openxmlformats.org/drawingml/2006/main">
          <a:off x="2072624" y="1260618"/>
          <a:ext cx="338485" cy="15201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1" i="0" u="none" strike="noStrike" baseline="0">
              <a:solidFill>
                <a:srgbClr val="000000"/>
              </a:solidFill>
              <a:latin typeface="Arial"/>
              <a:cs typeface="Arial"/>
            </a:rPr>
            <a:t>1993</a:t>
          </a:r>
        </a:p>
      </cdr:txBody>
    </cdr:sp>
  </cdr:relSizeAnchor>
  <cdr:relSizeAnchor xmlns:cdr="http://schemas.openxmlformats.org/drawingml/2006/chartDrawing">
    <cdr:from>
      <cdr:x>0.32711</cdr:x>
      <cdr:y>0.24038</cdr:y>
    </cdr:from>
    <cdr:to>
      <cdr:x>0.36397</cdr:x>
      <cdr:y>0.26958</cdr:y>
    </cdr:to>
    <cdr:sp macro="" textlink="">
      <cdr:nvSpPr>
        <cdr:cNvPr id="63509" name="Text Box 21"/>
        <cdr:cNvSpPr txBox="1">
          <a:spLocks xmlns:a="http://schemas.openxmlformats.org/drawingml/2006/main" noChangeArrowheads="1"/>
        </cdr:cNvSpPr>
      </cdr:nvSpPr>
      <cdr:spPr bwMode="auto">
        <a:xfrm xmlns:a="http://schemas.openxmlformats.org/drawingml/2006/main">
          <a:off x="3587856" y="1251750"/>
          <a:ext cx="338486" cy="14948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1" i="0" u="none" strike="noStrike" baseline="0">
              <a:solidFill>
                <a:srgbClr val="000000"/>
              </a:solidFill>
              <a:latin typeface="Arial"/>
              <a:cs typeface="Arial"/>
            </a:rPr>
            <a:t>1995</a:t>
          </a:r>
        </a:p>
      </cdr:txBody>
    </cdr:sp>
  </cdr:relSizeAnchor>
  <cdr:relSizeAnchor xmlns:cdr="http://schemas.openxmlformats.org/drawingml/2006/chartDrawing">
    <cdr:from>
      <cdr:x>0.27268</cdr:x>
      <cdr:y>0.24234</cdr:y>
    </cdr:from>
    <cdr:to>
      <cdr:x>0.30954</cdr:x>
      <cdr:y>0.27057</cdr:y>
    </cdr:to>
    <cdr:sp macro="" textlink="">
      <cdr:nvSpPr>
        <cdr:cNvPr id="63510" name="Text Box 22"/>
        <cdr:cNvSpPr txBox="1">
          <a:spLocks xmlns:a="http://schemas.openxmlformats.org/drawingml/2006/main" noChangeArrowheads="1"/>
        </cdr:cNvSpPr>
      </cdr:nvSpPr>
      <cdr:spPr bwMode="auto">
        <a:xfrm xmlns:a="http://schemas.openxmlformats.org/drawingml/2006/main">
          <a:off x="3047189" y="1251750"/>
          <a:ext cx="338485" cy="1469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1" i="0" u="none" strike="noStrike" baseline="0">
              <a:solidFill>
                <a:srgbClr val="000000"/>
              </a:solidFill>
              <a:latin typeface="Arial"/>
              <a:cs typeface="Arial"/>
            </a:rPr>
            <a:t>1994</a:t>
          </a:r>
        </a:p>
      </cdr:txBody>
    </cdr:sp>
  </cdr:relSizeAnchor>
  <cdr:relSizeAnchor xmlns:cdr="http://schemas.openxmlformats.org/drawingml/2006/chartDrawing">
    <cdr:from>
      <cdr:x>0.64758</cdr:x>
      <cdr:y>0.24234</cdr:y>
    </cdr:from>
    <cdr:to>
      <cdr:x>0.68815</cdr:x>
      <cdr:y>0.27694</cdr:y>
    </cdr:to>
    <cdr:sp macro="" textlink="">
      <cdr:nvSpPr>
        <cdr:cNvPr id="63517" name="Text Box 29"/>
        <cdr:cNvSpPr txBox="1">
          <a:spLocks xmlns:a="http://schemas.openxmlformats.org/drawingml/2006/main" noChangeArrowheads="1"/>
        </cdr:cNvSpPr>
      </cdr:nvSpPr>
      <cdr:spPr bwMode="auto">
        <a:xfrm xmlns:a="http://schemas.openxmlformats.org/drawingml/2006/main">
          <a:off x="7470213" y="1251750"/>
          <a:ext cx="372561" cy="18115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1" i="0" u="none" strike="noStrike" baseline="0">
              <a:solidFill>
                <a:srgbClr val="000000"/>
              </a:solidFill>
              <a:latin typeface="Arial"/>
              <a:cs typeface="Arial"/>
            </a:rPr>
            <a:t>2005</a:t>
          </a:r>
        </a:p>
      </cdr:txBody>
    </cdr:sp>
  </cdr:relSizeAnchor>
  <cdr:relSizeAnchor xmlns:cdr="http://schemas.openxmlformats.org/drawingml/2006/chartDrawing">
    <cdr:from>
      <cdr:x>0.70644</cdr:x>
      <cdr:y>0.24234</cdr:y>
    </cdr:from>
    <cdr:to>
      <cdr:x>0.74702</cdr:x>
      <cdr:y>0.27694</cdr:y>
    </cdr:to>
    <cdr:sp macro="" textlink="">
      <cdr:nvSpPr>
        <cdr:cNvPr id="63519" name="Text Box 31"/>
        <cdr:cNvSpPr txBox="1">
          <a:spLocks xmlns:a="http://schemas.openxmlformats.org/drawingml/2006/main" noChangeArrowheads="1"/>
        </cdr:cNvSpPr>
      </cdr:nvSpPr>
      <cdr:spPr bwMode="auto">
        <a:xfrm xmlns:a="http://schemas.openxmlformats.org/drawingml/2006/main">
          <a:off x="7858676" y="1251750"/>
          <a:ext cx="372561" cy="18115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1" i="0" u="none" strike="noStrike" baseline="0">
              <a:solidFill>
                <a:srgbClr val="000000"/>
              </a:solidFill>
              <a:latin typeface="Arial"/>
              <a:cs typeface="Arial"/>
            </a:rPr>
            <a:t>2006</a:t>
          </a:r>
        </a:p>
      </cdr:txBody>
    </cdr:sp>
  </cdr:relSizeAnchor>
  <cdr:relSizeAnchor xmlns:cdr="http://schemas.openxmlformats.org/drawingml/2006/chartDrawing">
    <cdr:from>
      <cdr:x>0.75992</cdr:x>
      <cdr:y>0.23449</cdr:y>
    </cdr:from>
    <cdr:to>
      <cdr:x>0.78294</cdr:x>
      <cdr:y>0.68772</cdr:y>
    </cdr:to>
    <cdr:sp macro="" textlink="">
      <cdr:nvSpPr>
        <cdr:cNvPr id="63520" name="Rectangle 32"/>
        <cdr:cNvSpPr>
          <a:spLocks xmlns:a="http://schemas.openxmlformats.org/drawingml/2006/main" noChangeArrowheads="1"/>
        </cdr:cNvSpPr>
      </cdr:nvSpPr>
      <cdr:spPr bwMode="auto">
        <a:xfrm xmlns:a="http://schemas.openxmlformats.org/drawingml/2006/main">
          <a:off x="6970409" y="1208333"/>
          <a:ext cx="211152" cy="2335505"/>
        </a:xfrm>
        <a:prstGeom xmlns:a="http://schemas.openxmlformats.org/drawingml/2006/main" prst="rect">
          <a:avLst/>
        </a:prstGeom>
        <a:solidFill xmlns:a="http://schemas.openxmlformats.org/drawingml/2006/main">
          <a:srgbClr val="008000">
            <a:alpha val="50000"/>
          </a:srgbClr>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0.7549</cdr:x>
      <cdr:y>0.24399</cdr:y>
    </cdr:from>
    <cdr:to>
      <cdr:x>0.79647</cdr:x>
      <cdr:y>0.27932</cdr:y>
    </cdr:to>
    <cdr:sp macro="" textlink="">
      <cdr:nvSpPr>
        <cdr:cNvPr id="63521" name="Text Box 33"/>
        <cdr:cNvSpPr txBox="1">
          <a:spLocks xmlns:a="http://schemas.openxmlformats.org/drawingml/2006/main" noChangeArrowheads="1"/>
        </cdr:cNvSpPr>
      </cdr:nvSpPr>
      <cdr:spPr bwMode="auto">
        <a:xfrm xmlns:a="http://schemas.openxmlformats.org/drawingml/2006/main">
          <a:off x="6924371" y="1257300"/>
          <a:ext cx="381304" cy="18205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1" i="0" u="none" strike="noStrike" baseline="0">
              <a:solidFill>
                <a:srgbClr val="000000"/>
              </a:solidFill>
              <a:latin typeface="Arial"/>
              <a:cs typeface="Arial"/>
            </a:rPr>
            <a:t>2007</a:t>
          </a:r>
        </a:p>
      </cdr:txBody>
    </cdr:sp>
  </cdr:relSizeAnchor>
  <cdr:relSizeAnchor xmlns:cdr="http://schemas.openxmlformats.org/drawingml/2006/chartDrawing">
    <cdr:from>
      <cdr:x>0.78364</cdr:x>
      <cdr:y>0.24049</cdr:y>
    </cdr:from>
    <cdr:to>
      <cdr:x>0.821</cdr:x>
      <cdr:y>0.27141</cdr:y>
    </cdr:to>
    <cdr:sp macro="" textlink="">
      <cdr:nvSpPr>
        <cdr:cNvPr id="63523" name="Text Box 35"/>
        <cdr:cNvSpPr txBox="1">
          <a:spLocks xmlns:a="http://schemas.openxmlformats.org/drawingml/2006/main" noChangeArrowheads="1"/>
        </cdr:cNvSpPr>
      </cdr:nvSpPr>
      <cdr:spPr bwMode="auto">
        <a:xfrm xmlns:a="http://schemas.openxmlformats.org/drawingml/2006/main">
          <a:off x="7187977" y="1239259"/>
          <a:ext cx="342688" cy="15933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1" i="0" u="none" strike="noStrike" baseline="0">
              <a:solidFill>
                <a:srgbClr val="000000"/>
              </a:solidFill>
              <a:latin typeface="Arial"/>
              <a:cs typeface="Arial"/>
            </a:rPr>
            <a:t>2008</a:t>
          </a:r>
        </a:p>
      </cdr:txBody>
    </cdr:sp>
  </cdr:relSizeAnchor>
  <cdr:relSizeAnchor xmlns:cdr="http://schemas.openxmlformats.org/drawingml/2006/chartDrawing">
    <cdr:from>
      <cdr:x>0.8143</cdr:x>
      <cdr:y>0.19228</cdr:y>
    </cdr:from>
    <cdr:to>
      <cdr:x>0.85784</cdr:x>
      <cdr:y>0.23277</cdr:y>
    </cdr:to>
    <cdr:sp macro="" textlink="">
      <cdr:nvSpPr>
        <cdr:cNvPr id="63525" name="Text Box 37"/>
        <cdr:cNvSpPr txBox="1">
          <a:spLocks xmlns:a="http://schemas.openxmlformats.org/drawingml/2006/main" noChangeArrowheads="1"/>
        </cdr:cNvSpPr>
      </cdr:nvSpPr>
      <cdr:spPr bwMode="auto">
        <a:xfrm xmlns:a="http://schemas.openxmlformats.org/drawingml/2006/main">
          <a:off x="8728742" y="993318"/>
          <a:ext cx="399821" cy="20902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1" i="0" u="none" strike="noStrike" baseline="0">
              <a:solidFill>
                <a:srgbClr val="000000"/>
              </a:solidFill>
              <a:latin typeface="Arial"/>
              <a:cs typeface="Arial"/>
            </a:rPr>
            <a:t>(1,577</a:t>
          </a:r>
          <a:r>
            <a:rPr lang="en-US" sz="1000" b="1" i="0" u="none" strike="noStrike" baseline="0">
              <a:solidFill>
                <a:srgbClr val="000000"/>
              </a:solidFill>
              <a:latin typeface="Arial"/>
              <a:cs typeface="Arial"/>
            </a:rPr>
            <a:t>)</a:t>
          </a:r>
        </a:p>
      </cdr:txBody>
    </cdr:sp>
  </cdr:relSizeAnchor>
  <cdr:relSizeAnchor xmlns:cdr="http://schemas.openxmlformats.org/drawingml/2006/chartDrawing">
    <cdr:from>
      <cdr:x>0.13418</cdr:x>
      <cdr:y>0.28983</cdr:y>
    </cdr:from>
    <cdr:to>
      <cdr:x>0.17106</cdr:x>
      <cdr:y>0.32713</cdr:y>
    </cdr:to>
    <cdr:sp macro="" textlink="">
      <cdr:nvSpPr>
        <cdr:cNvPr id="2086" name="Text Box 38"/>
        <cdr:cNvSpPr txBox="1">
          <a:spLocks xmlns:a="http://schemas.openxmlformats.org/drawingml/2006/main" noChangeArrowheads="1"/>
        </cdr:cNvSpPr>
      </cdr:nvSpPr>
      <cdr:spPr bwMode="auto">
        <a:xfrm xmlns:a="http://schemas.openxmlformats.org/drawingml/2006/main">
          <a:off x="3302659" y="926671"/>
          <a:ext cx="345143" cy="18804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0" i="0" u="none" strike="noStrike" baseline="0">
              <a:solidFill>
                <a:srgbClr val="000000"/>
              </a:solidFill>
              <a:latin typeface="Arial"/>
              <a:cs typeface="Arial"/>
            </a:rPr>
            <a:t>265</a:t>
          </a:r>
        </a:p>
      </cdr:txBody>
    </cdr:sp>
  </cdr:relSizeAnchor>
  <cdr:relSizeAnchor xmlns:cdr="http://schemas.openxmlformats.org/drawingml/2006/chartDrawing">
    <cdr:from>
      <cdr:x>0.19723</cdr:x>
      <cdr:y>0.28983</cdr:y>
    </cdr:from>
    <cdr:to>
      <cdr:x>0.2341</cdr:x>
      <cdr:y>0.32713</cdr:y>
    </cdr:to>
    <cdr:sp macro="" textlink="">
      <cdr:nvSpPr>
        <cdr:cNvPr id="3" name="Text Box 38"/>
        <cdr:cNvSpPr txBox="1">
          <a:spLocks xmlns:a="http://schemas.openxmlformats.org/drawingml/2006/main" noChangeArrowheads="1"/>
        </cdr:cNvSpPr>
      </cdr:nvSpPr>
      <cdr:spPr bwMode="auto">
        <a:xfrm xmlns:a="http://schemas.openxmlformats.org/drawingml/2006/main">
          <a:off x="3302659" y="926671"/>
          <a:ext cx="345143" cy="18804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0" i="0" u="none" strike="noStrike" baseline="0">
              <a:solidFill>
                <a:srgbClr val="000000"/>
              </a:solidFill>
              <a:latin typeface="Arial"/>
              <a:cs typeface="Arial"/>
            </a:rPr>
            <a:t>264</a:t>
          </a:r>
        </a:p>
      </cdr:txBody>
    </cdr:sp>
  </cdr:relSizeAnchor>
  <cdr:relSizeAnchor xmlns:cdr="http://schemas.openxmlformats.org/drawingml/2006/chartDrawing">
    <cdr:from>
      <cdr:x>0.27807</cdr:x>
      <cdr:y>0.28983</cdr:y>
    </cdr:from>
    <cdr:to>
      <cdr:x>0.31569</cdr:x>
      <cdr:y>0.32713</cdr:y>
    </cdr:to>
    <cdr:sp macro="" textlink="">
      <cdr:nvSpPr>
        <cdr:cNvPr id="4" name="Text Box 38"/>
        <cdr:cNvSpPr txBox="1">
          <a:spLocks xmlns:a="http://schemas.openxmlformats.org/drawingml/2006/main" noChangeArrowheads="1"/>
        </cdr:cNvSpPr>
      </cdr:nvSpPr>
      <cdr:spPr bwMode="auto">
        <a:xfrm xmlns:a="http://schemas.openxmlformats.org/drawingml/2006/main">
          <a:off x="3302659" y="926671"/>
          <a:ext cx="345143" cy="18804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0" i="0" u="none" strike="noStrike" baseline="0">
              <a:solidFill>
                <a:srgbClr val="000000"/>
              </a:solidFill>
              <a:latin typeface="Arial"/>
              <a:cs typeface="Arial"/>
            </a:rPr>
            <a:t>134</a:t>
          </a:r>
        </a:p>
      </cdr:txBody>
    </cdr:sp>
  </cdr:relSizeAnchor>
  <cdr:relSizeAnchor xmlns:cdr="http://schemas.openxmlformats.org/drawingml/2006/chartDrawing">
    <cdr:from>
      <cdr:x>0.33246</cdr:x>
      <cdr:y>0.28983</cdr:y>
    </cdr:from>
    <cdr:to>
      <cdr:x>0.36934</cdr:x>
      <cdr:y>0.32713</cdr:y>
    </cdr:to>
    <cdr:sp macro="" textlink="">
      <cdr:nvSpPr>
        <cdr:cNvPr id="5" name="Text Box 38"/>
        <cdr:cNvSpPr txBox="1">
          <a:spLocks xmlns:a="http://schemas.openxmlformats.org/drawingml/2006/main" noChangeArrowheads="1"/>
        </cdr:cNvSpPr>
      </cdr:nvSpPr>
      <cdr:spPr bwMode="auto">
        <a:xfrm xmlns:a="http://schemas.openxmlformats.org/drawingml/2006/main">
          <a:off x="3302659" y="926671"/>
          <a:ext cx="345143" cy="18804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0" i="0" u="none" strike="noStrike" baseline="0">
              <a:solidFill>
                <a:srgbClr val="000000"/>
              </a:solidFill>
              <a:latin typeface="Arial"/>
              <a:cs typeface="Arial"/>
            </a:rPr>
            <a:t>17</a:t>
          </a:r>
        </a:p>
      </cdr:txBody>
    </cdr:sp>
  </cdr:relSizeAnchor>
  <cdr:relSizeAnchor xmlns:cdr="http://schemas.openxmlformats.org/drawingml/2006/chartDrawing">
    <cdr:from>
      <cdr:x>0.35422</cdr:x>
      <cdr:y>0.28983</cdr:y>
    </cdr:from>
    <cdr:to>
      <cdr:x>0.39208</cdr:x>
      <cdr:y>0.32713</cdr:y>
    </cdr:to>
    <cdr:sp macro="" textlink="">
      <cdr:nvSpPr>
        <cdr:cNvPr id="6" name="Text Box 38"/>
        <cdr:cNvSpPr txBox="1">
          <a:spLocks xmlns:a="http://schemas.openxmlformats.org/drawingml/2006/main" noChangeArrowheads="1"/>
        </cdr:cNvSpPr>
      </cdr:nvSpPr>
      <cdr:spPr bwMode="auto">
        <a:xfrm xmlns:a="http://schemas.openxmlformats.org/drawingml/2006/main">
          <a:off x="3302659" y="926671"/>
          <a:ext cx="345143" cy="18804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0" i="0" u="none" strike="noStrike" baseline="0">
              <a:solidFill>
                <a:srgbClr val="000000"/>
              </a:solidFill>
              <a:latin typeface="Arial"/>
              <a:cs typeface="Arial"/>
            </a:rPr>
            <a:t>102</a:t>
          </a:r>
        </a:p>
      </cdr:txBody>
    </cdr:sp>
  </cdr:relSizeAnchor>
  <cdr:relSizeAnchor xmlns:cdr="http://schemas.openxmlformats.org/drawingml/2006/chartDrawing">
    <cdr:from>
      <cdr:x>0.38586</cdr:x>
      <cdr:y>0.28812</cdr:y>
    </cdr:from>
    <cdr:to>
      <cdr:x>0.42348</cdr:x>
      <cdr:y>0.32517</cdr:y>
    </cdr:to>
    <cdr:sp macro="" textlink="">
      <cdr:nvSpPr>
        <cdr:cNvPr id="7" name="Text Box 38"/>
        <cdr:cNvSpPr txBox="1">
          <a:spLocks xmlns:a="http://schemas.openxmlformats.org/drawingml/2006/main" noChangeArrowheads="1"/>
        </cdr:cNvSpPr>
      </cdr:nvSpPr>
      <cdr:spPr bwMode="auto">
        <a:xfrm xmlns:a="http://schemas.openxmlformats.org/drawingml/2006/main">
          <a:off x="3302659" y="926671"/>
          <a:ext cx="345143" cy="18804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0" i="0" u="none" strike="noStrike" baseline="0">
              <a:solidFill>
                <a:srgbClr val="000000"/>
              </a:solidFill>
              <a:latin typeface="Arial"/>
              <a:cs typeface="Arial"/>
            </a:rPr>
            <a:t>247</a:t>
          </a:r>
        </a:p>
      </cdr:txBody>
    </cdr:sp>
  </cdr:relSizeAnchor>
  <cdr:relSizeAnchor xmlns:cdr="http://schemas.openxmlformats.org/drawingml/2006/chartDrawing">
    <cdr:from>
      <cdr:x>0.43852</cdr:x>
      <cdr:y>0.28812</cdr:y>
    </cdr:from>
    <cdr:to>
      <cdr:x>0.47614</cdr:x>
      <cdr:y>0.32517</cdr:y>
    </cdr:to>
    <cdr:sp macro="" textlink="">
      <cdr:nvSpPr>
        <cdr:cNvPr id="8" name="Text Box 38"/>
        <cdr:cNvSpPr txBox="1">
          <a:spLocks xmlns:a="http://schemas.openxmlformats.org/drawingml/2006/main" noChangeArrowheads="1"/>
        </cdr:cNvSpPr>
      </cdr:nvSpPr>
      <cdr:spPr bwMode="auto">
        <a:xfrm xmlns:a="http://schemas.openxmlformats.org/drawingml/2006/main">
          <a:off x="3302659" y="926671"/>
          <a:ext cx="345143" cy="18804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0" i="0" u="none" strike="noStrike" baseline="0">
              <a:solidFill>
                <a:srgbClr val="000000"/>
              </a:solidFill>
              <a:latin typeface="Arial"/>
              <a:cs typeface="Arial"/>
            </a:rPr>
            <a:t>363</a:t>
          </a:r>
        </a:p>
      </cdr:txBody>
    </cdr:sp>
  </cdr:relSizeAnchor>
  <cdr:relSizeAnchor xmlns:cdr="http://schemas.openxmlformats.org/drawingml/2006/chartDrawing">
    <cdr:from>
      <cdr:x>0.49465</cdr:x>
      <cdr:y>0.28983</cdr:y>
    </cdr:from>
    <cdr:to>
      <cdr:x>0.53226</cdr:x>
      <cdr:y>0.32713</cdr:y>
    </cdr:to>
    <cdr:sp macro="" textlink="">
      <cdr:nvSpPr>
        <cdr:cNvPr id="9" name="Text Box 38"/>
        <cdr:cNvSpPr txBox="1">
          <a:spLocks xmlns:a="http://schemas.openxmlformats.org/drawingml/2006/main" noChangeArrowheads="1"/>
        </cdr:cNvSpPr>
      </cdr:nvSpPr>
      <cdr:spPr bwMode="auto">
        <a:xfrm xmlns:a="http://schemas.openxmlformats.org/drawingml/2006/main">
          <a:off x="3302659" y="926671"/>
          <a:ext cx="345143" cy="18804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0" i="0" u="none" strike="noStrike" baseline="0">
              <a:solidFill>
                <a:srgbClr val="000000"/>
              </a:solidFill>
              <a:latin typeface="Arial"/>
              <a:cs typeface="Arial"/>
            </a:rPr>
            <a:t>462</a:t>
          </a:r>
        </a:p>
      </cdr:txBody>
    </cdr:sp>
  </cdr:relSizeAnchor>
  <cdr:relSizeAnchor xmlns:cdr="http://schemas.openxmlformats.org/drawingml/2006/chartDrawing">
    <cdr:from>
      <cdr:x>0.54112</cdr:x>
      <cdr:y>0.28983</cdr:y>
    </cdr:from>
    <cdr:to>
      <cdr:x>0.57874</cdr:x>
      <cdr:y>0.32713</cdr:y>
    </cdr:to>
    <cdr:sp macro="" textlink="">
      <cdr:nvSpPr>
        <cdr:cNvPr id="10" name="Text Box 38"/>
        <cdr:cNvSpPr txBox="1">
          <a:spLocks xmlns:a="http://schemas.openxmlformats.org/drawingml/2006/main" noChangeArrowheads="1"/>
        </cdr:cNvSpPr>
      </cdr:nvSpPr>
      <cdr:spPr bwMode="auto">
        <a:xfrm xmlns:a="http://schemas.openxmlformats.org/drawingml/2006/main">
          <a:off x="3302659" y="926671"/>
          <a:ext cx="345143" cy="18804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0" i="0" u="none" strike="noStrike" baseline="0">
              <a:solidFill>
                <a:srgbClr val="000000"/>
              </a:solidFill>
              <a:latin typeface="Arial"/>
              <a:cs typeface="Arial"/>
            </a:rPr>
            <a:t>527</a:t>
          </a:r>
        </a:p>
      </cdr:txBody>
    </cdr:sp>
  </cdr:relSizeAnchor>
  <cdr:relSizeAnchor xmlns:cdr="http://schemas.openxmlformats.org/drawingml/2006/chartDrawing">
    <cdr:from>
      <cdr:x>0.6059</cdr:x>
      <cdr:y>0.28812</cdr:y>
    </cdr:from>
    <cdr:to>
      <cdr:x>0.64277</cdr:x>
      <cdr:y>0.32517</cdr:y>
    </cdr:to>
    <cdr:sp macro="" textlink="">
      <cdr:nvSpPr>
        <cdr:cNvPr id="11" name="Text Box 38"/>
        <cdr:cNvSpPr txBox="1">
          <a:spLocks xmlns:a="http://schemas.openxmlformats.org/drawingml/2006/main" noChangeArrowheads="1"/>
        </cdr:cNvSpPr>
      </cdr:nvSpPr>
      <cdr:spPr bwMode="auto">
        <a:xfrm xmlns:a="http://schemas.openxmlformats.org/drawingml/2006/main">
          <a:off x="3302659" y="926671"/>
          <a:ext cx="345143" cy="18804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0" i="0" u="none" strike="noStrike" baseline="0">
              <a:solidFill>
                <a:srgbClr val="000000"/>
              </a:solidFill>
              <a:latin typeface="Arial"/>
              <a:cs typeface="Arial"/>
            </a:rPr>
            <a:t>102</a:t>
          </a:r>
        </a:p>
      </cdr:txBody>
    </cdr:sp>
  </cdr:relSizeAnchor>
  <cdr:relSizeAnchor xmlns:cdr="http://schemas.openxmlformats.org/drawingml/2006/chartDrawing">
    <cdr:from>
      <cdr:x>0.64991</cdr:x>
      <cdr:y>0.28812</cdr:y>
    </cdr:from>
    <cdr:to>
      <cdr:x>0.68752</cdr:x>
      <cdr:y>0.32517</cdr:y>
    </cdr:to>
    <cdr:sp macro="" textlink="">
      <cdr:nvSpPr>
        <cdr:cNvPr id="12" name="Text Box 38"/>
        <cdr:cNvSpPr txBox="1">
          <a:spLocks xmlns:a="http://schemas.openxmlformats.org/drawingml/2006/main" noChangeArrowheads="1"/>
        </cdr:cNvSpPr>
      </cdr:nvSpPr>
      <cdr:spPr bwMode="auto">
        <a:xfrm xmlns:a="http://schemas.openxmlformats.org/drawingml/2006/main">
          <a:off x="3302659" y="926671"/>
          <a:ext cx="345143" cy="18804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0" i="0" u="none" strike="noStrike" baseline="0">
              <a:solidFill>
                <a:srgbClr val="000000"/>
              </a:solidFill>
              <a:latin typeface="Arial"/>
              <a:cs typeface="Arial"/>
            </a:rPr>
            <a:t>395</a:t>
          </a:r>
        </a:p>
      </cdr:txBody>
    </cdr:sp>
  </cdr:relSizeAnchor>
  <cdr:relSizeAnchor xmlns:cdr="http://schemas.openxmlformats.org/drawingml/2006/chartDrawing">
    <cdr:from>
      <cdr:x>0.70603</cdr:x>
      <cdr:y>0.28983</cdr:y>
    </cdr:from>
    <cdr:to>
      <cdr:x>0.74364</cdr:x>
      <cdr:y>0.32713</cdr:y>
    </cdr:to>
    <cdr:sp macro="" textlink="">
      <cdr:nvSpPr>
        <cdr:cNvPr id="13" name="Text Box 38"/>
        <cdr:cNvSpPr txBox="1">
          <a:spLocks xmlns:a="http://schemas.openxmlformats.org/drawingml/2006/main" noChangeArrowheads="1"/>
        </cdr:cNvSpPr>
      </cdr:nvSpPr>
      <cdr:spPr bwMode="auto">
        <a:xfrm xmlns:a="http://schemas.openxmlformats.org/drawingml/2006/main">
          <a:off x="3302659" y="926671"/>
          <a:ext cx="345143" cy="18804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0" i="0" u="none" strike="noStrike" baseline="0">
              <a:solidFill>
                <a:srgbClr val="000000"/>
              </a:solidFill>
              <a:latin typeface="Arial"/>
              <a:cs typeface="Arial"/>
            </a:rPr>
            <a:t>686</a:t>
          </a:r>
        </a:p>
      </cdr:txBody>
    </cdr:sp>
  </cdr:relSizeAnchor>
  <cdr:relSizeAnchor xmlns:cdr="http://schemas.openxmlformats.org/drawingml/2006/chartDrawing">
    <cdr:from>
      <cdr:x>0.76289</cdr:x>
      <cdr:y>0.28983</cdr:y>
    </cdr:from>
    <cdr:to>
      <cdr:x>0.80075</cdr:x>
      <cdr:y>0.32762</cdr:y>
    </cdr:to>
    <cdr:sp macro="" textlink="">
      <cdr:nvSpPr>
        <cdr:cNvPr id="14" name="Text Box 38"/>
        <cdr:cNvSpPr txBox="1">
          <a:spLocks xmlns:a="http://schemas.openxmlformats.org/drawingml/2006/main" noChangeArrowheads="1"/>
        </cdr:cNvSpPr>
      </cdr:nvSpPr>
      <cdr:spPr bwMode="auto">
        <a:xfrm xmlns:a="http://schemas.openxmlformats.org/drawingml/2006/main">
          <a:off x="3302659" y="926671"/>
          <a:ext cx="345143" cy="18804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0" i="0" u="none" strike="noStrike" baseline="0">
              <a:solidFill>
                <a:srgbClr val="000000"/>
              </a:solidFill>
              <a:latin typeface="Arial"/>
              <a:cs typeface="Arial"/>
            </a:rPr>
            <a:t>95</a:t>
          </a:r>
        </a:p>
      </cdr:txBody>
    </cdr:sp>
  </cdr:relSizeAnchor>
  <cdr:relSizeAnchor xmlns:cdr="http://schemas.openxmlformats.org/drawingml/2006/chartDrawing">
    <cdr:from>
      <cdr:x>0.82</cdr:x>
      <cdr:y>0.28812</cdr:y>
    </cdr:from>
    <cdr:to>
      <cdr:x>0.85688</cdr:x>
      <cdr:y>0.32517</cdr:y>
    </cdr:to>
    <cdr:sp macro="" textlink="">
      <cdr:nvSpPr>
        <cdr:cNvPr id="15" name="Text Box 38"/>
        <cdr:cNvSpPr txBox="1">
          <a:spLocks xmlns:a="http://schemas.openxmlformats.org/drawingml/2006/main" noChangeArrowheads="1"/>
        </cdr:cNvSpPr>
      </cdr:nvSpPr>
      <cdr:spPr bwMode="auto">
        <a:xfrm xmlns:a="http://schemas.openxmlformats.org/drawingml/2006/main">
          <a:off x="3302659" y="926671"/>
          <a:ext cx="345143" cy="18804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0" i="0" u="none" strike="noStrike" baseline="0">
              <a:solidFill>
                <a:srgbClr val="000000"/>
              </a:solidFill>
              <a:latin typeface="Arial"/>
              <a:cs typeface="Arial"/>
            </a:rPr>
            <a:t>1,916</a:t>
          </a:r>
        </a:p>
      </cdr:txBody>
    </cdr:sp>
  </cdr:relSizeAnchor>
  <cdr:relSizeAnchor xmlns:cdr="http://schemas.openxmlformats.org/drawingml/2006/chartDrawing">
    <cdr:from>
      <cdr:x>0.8875</cdr:x>
      <cdr:y>0.23812</cdr:y>
    </cdr:from>
    <cdr:to>
      <cdr:x>0.92437</cdr:x>
      <cdr:y>0.2764</cdr:y>
    </cdr:to>
    <cdr:sp macro="" textlink="">
      <cdr:nvSpPr>
        <cdr:cNvPr id="16" name="Text Box 38"/>
        <cdr:cNvSpPr txBox="1">
          <a:spLocks xmlns:a="http://schemas.openxmlformats.org/drawingml/2006/main" noChangeArrowheads="1"/>
        </cdr:cNvSpPr>
      </cdr:nvSpPr>
      <cdr:spPr bwMode="auto">
        <a:xfrm xmlns:a="http://schemas.openxmlformats.org/drawingml/2006/main">
          <a:off x="3302659" y="926671"/>
          <a:ext cx="345143" cy="18804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1" i="0" u="none" strike="noStrike" baseline="0">
              <a:solidFill>
                <a:srgbClr val="000000"/>
              </a:solidFill>
              <a:latin typeface="Arial"/>
              <a:cs typeface="Arial"/>
            </a:rPr>
            <a:t>2010</a:t>
          </a:r>
        </a:p>
      </cdr:txBody>
    </cdr:sp>
  </cdr:relSizeAnchor>
  <cdr:relSizeAnchor xmlns:cdr="http://schemas.openxmlformats.org/drawingml/2006/chartDrawing">
    <cdr:from>
      <cdr:x>0.93965</cdr:x>
      <cdr:y>0.19424</cdr:y>
    </cdr:from>
    <cdr:to>
      <cdr:x>0.98319</cdr:x>
      <cdr:y>0.23498</cdr:y>
    </cdr:to>
    <cdr:sp macro="" textlink="">
      <cdr:nvSpPr>
        <cdr:cNvPr id="17" name="Text Box 37"/>
        <cdr:cNvSpPr txBox="1">
          <a:spLocks xmlns:a="http://schemas.openxmlformats.org/drawingml/2006/main" noChangeArrowheads="1"/>
        </cdr:cNvSpPr>
      </cdr:nvSpPr>
      <cdr:spPr bwMode="auto">
        <a:xfrm xmlns:a="http://schemas.openxmlformats.org/drawingml/2006/main">
          <a:off x="8728742" y="993318"/>
          <a:ext cx="399821" cy="20902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1" i="0" u="none" strike="noStrike" baseline="0">
              <a:solidFill>
                <a:srgbClr val="000000"/>
              </a:solidFill>
              <a:latin typeface="Arial"/>
              <a:cs typeface="Arial"/>
            </a:rPr>
            <a:t>(648)</a:t>
          </a:r>
        </a:p>
      </cdr:txBody>
    </cdr:sp>
  </cdr:relSizeAnchor>
  <cdr:relSizeAnchor xmlns:cdr="http://schemas.openxmlformats.org/drawingml/2006/chartDrawing">
    <cdr:from>
      <cdr:x>0.91171</cdr:x>
      <cdr:y>0.19424</cdr:y>
    </cdr:from>
    <cdr:to>
      <cdr:x>0.95525</cdr:x>
      <cdr:y>0.23498</cdr:y>
    </cdr:to>
    <cdr:sp macro="" textlink="">
      <cdr:nvSpPr>
        <cdr:cNvPr id="18" name="Text Box 37"/>
        <cdr:cNvSpPr txBox="1">
          <a:spLocks xmlns:a="http://schemas.openxmlformats.org/drawingml/2006/main" noChangeArrowheads="1"/>
        </cdr:cNvSpPr>
      </cdr:nvSpPr>
      <cdr:spPr bwMode="auto">
        <a:xfrm xmlns:a="http://schemas.openxmlformats.org/drawingml/2006/main">
          <a:off x="8728742" y="993318"/>
          <a:ext cx="399821" cy="20902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1" i="0" u="none" strike="noStrike" baseline="0">
              <a:solidFill>
                <a:srgbClr val="000000"/>
              </a:solidFill>
              <a:latin typeface="Arial"/>
              <a:cs typeface="Arial"/>
            </a:rPr>
            <a:t>(698)</a:t>
          </a:r>
        </a:p>
      </cdr:txBody>
    </cdr:sp>
  </cdr:relSizeAnchor>
  <cdr:relSizeAnchor xmlns:cdr="http://schemas.openxmlformats.org/drawingml/2006/chartDrawing">
    <cdr:from>
      <cdr:x>0.86765</cdr:x>
      <cdr:y>0.19915</cdr:y>
    </cdr:from>
    <cdr:to>
      <cdr:x>0.91762</cdr:x>
      <cdr:y>0.23768</cdr:y>
    </cdr:to>
    <cdr:sp macro="" textlink="">
      <cdr:nvSpPr>
        <cdr:cNvPr id="96308" name="Text Box 52"/>
        <cdr:cNvSpPr txBox="1">
          <a:spLocks xmlns:a="http://schemas.openxmlformats.org/drawingml/2006/main" noChangeArrowheads="1"/>
        </cdr:cNvSpPr>
      </cdr:nvSpPr>
      <cdr:spPr bwMode="auto">
        <a:xfrm xmlns:a="http://schemas.openxmlformats.org/drawingml/2006/main">
          <a:off x="7969990" y="1031323"/>
          <a:ext cx="458886" cy="19889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1" i="0" u="none" strike="noStrike" baseline="0">
              <a:solidFill>
                <a:srgbClr val="000000"/>
              </a:solidFill>
              <a:latin typeface="Arial"/>
              <a:cs typeface="Arial"/>
            </a:rPr>
            <a:t>(558)</a:t>
          </a:r>
        </a:p>
      </cdr:txBody>
    </cdr:sp>
  </cdr:relSizeAnchor>
  <cdr:relSizeAnchor xmlns:cdr="http://schemas.openxmlformats.org/drawingml/2006/chartDrawing">
    <cdr:from>
      <cdr:x>0.88793</cdr:x>
      <cdr:y>0.28774</cdr:y>
    </cdr:from>
    <cdr:to>
      <cdr:x>0.93445</cdr:x>
      <cdr:y>0.32479</cdr:y>
    </cdr:to>
    <cdr:sp macro="" textlink="">
      <cdr:nvSpPr>
        <cdr:cNvPr id="96309" name="Text Box 53"/>
        <cdr:cNvSpPr txBox="1">
          <a:spLocks xmlns:a="http://schemas.openxmlformats.org/drawingml/2006/main" noChangeArrowheads="1"/>
        </cdr:cNvSpPr>
      </cdr:nvSpPr>
      <cdr:spPr bwMode="auto">
        <a:xfrm xmlns:a="http://schemas.openxmlformats.org/drawingml/2006/main">
          <a:off x="8156270" y="1488646"/>
          <a:ext cx="427082" cy="19129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0" i="0" u="none" strike="noStrike" baseline="0">
              <a:solidFill>
                <a:srgbClr val="000000"/>
              </a:solidFill>
              <a:latin typeface="Arial"/>
              <a:cs typeface="Arial"/>
            </a:rPr>
            <a:t>2,283</a:t>
          </a:r>
        </a:p>
      </cdr:txBody>
    </cdr:sp>
  </cdr:relSizeAnchor>
  <cdr:relSizeAnchor xmlns:cdr="http://schemas.openxmlformats.org/drawingml/2006/chartDrawing">
    <cdr:from>
      <cdr:x>0.82074</cdr:x>
      <cdr:y>0.23812</cdr:y>
    </cdr:from>
    <cdr:to>
      <cdr:x>0.85762</cdr:x>
      <cdr:y>0.27542</cdr:y>
    </cdr:to>
    <cdr:sp macro="" textlink="">
      <cdr:nvSpPr>
        <cdr:cNvPr id="19" name="Text Box 38"/>
        <cdr:cNvSpPr txBox="1">
          <a:spLocks xmlns:a="http://schemas.openxmlformats.org/drawingml/2006/main" noChangeArrowheads="1"/>
        </cdr:cNvSpPr>
      </cdr:nvSpPr>
      <cdr:spPr bwMode="auto">
        <a:xfrm xmlns:a="http://schemas.openxmlformats.org/drawingml/2006/main">
          <a:off x="3302659" y="926671"/>
          <a:ext cx="345143" cy="18804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1" i="0" u="none" strike="noStrike" baseline="0">
              <a:solidFill>
                <a:srgbClr val="000000"/>
              </a:solidFill>
              <a:latin typeface="Arial"/>
              <a:cs typeface="Arial"/>
            </a:rPr>
            <a:t>2009</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204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33BFD20E-4F5C-455C-9BF1-0EBE921CB32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r>
              <a:rPr lang="en-US" smtClean="0"/>
              <a:t>These technologies include, Optical Sensing (both </a:t>
            </a:r>
            <a:r>
              <a:rPr lang="en-US" i="1" smtClean="0"/>
              <a:t>in situ </a:t>
            </a:r>
            <a:r>
              <a:rPr lang="en-US" smtClean="0"/>
              <a:t>and remote); Radio Sensing, </a:t>
            </a:r>
            <a:r>
              <a:rPr lang="en-US" i="1" smtClean="0"/>
              <a:t>in situ</a:t>
            </a:r>
            <a:r>
              <a:rPr lang="en-US" smtClean="0"/>
              <a:t> Sensing and Profiling (airborne and ground-based), Flight Level Sensing, and Advances in Data Acquisition and Processing.</a:t>
            </a:r>
          </a:p>
        </p:txBody>
      </p:sp>
      <p:sp>
        <p:nvSpPr>
          <p:cNvPr id="24580" name="Slide Number Placeholder 3"/>
          <p:cNvSpPr>
            <a:spLocks noGrp="1"/>
          </p:cNvSpPr>
          <p:nvPr>
            <p:ph type="sldNum" sz="quarter" idx="5"/>
          </p:nvPr>
        </p:nvSpPr>
        <p:spPr>
          <a:noFill/>
        </p:spPr>
        <p:txBody>
          <a:bodyPr/>
          <a:lstStyle/>
          <a:p>
            <a:fld id="{E9D5A154-2A33-40C6-B8EE-191A9D0D4C25}" type="slidenum">
              <a:rPr lang="en-US" smtClean="0"/>
              <a:pPr/>
              <a:t>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8B79C4AB-1299-4691-AA0F-D7712D17821A}" type="slidenum">
              <a:rPr lang="en-US" smtClean="0"/>
              <a:pPr/>
              <a:t>5</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r>
              <a:rPr lang="en-US" smtClean="0"/>
              <a:t>Commercial aircraft typically fly between 30-45K feet (5.5-8.5 miles) above surface.</a:t>
            </a:r>
          </a:p>
          <a:p>
            <a:pPr eaLnBrk="1" hangingPunct="1"/>
            <a:r>
              <a:rPr lang="en-US" smtClean="0"/>
              <a:t>Earth atmosphere is estimated to be about 1000 km thick (620 miles)</a:t>
            </a:r>
          </a:p>
          <a:p>
            <a:pPr eaLnBrk="1" hangingPunct="1"/>
            <a:endParaRPr lang="en-US" smtClean="0"/>
          </a:p>
          <a:p>
            <a:pPr eaLnBrk="1" hangingPunct="1"/>
            <a:r>
              <a:rPr lang="en-US" smtClean="0"/>
              <a:t>Temperature increase in the stratosphere because of the concentration of ozone in this layer which absorbs UV radiation from the sun.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19E37693-8A14-439A-8DBF-A022FB3AD2BF}" type="slidenum">
              <a:rPr lang="en-US" smtClean="0"/>
              <a:pPr/>
              <a:t>6</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r>
              <a:rPr lang="en-US" smtClean="0"/>
              <a:t>When launched from CO, or in the mid west where there is a jet stream, sondes can travel approximately 60-80 miles away.  Around the poles or equator they do not travel as far (~20 miles)</a:t>
            </a:r>
          </a:p>
          <a:p>
            <a:pPr eaLnBrk="1" hangingPunct="1"/>
            <a:endParaRPr lang="en-US" smtClean="0"/>
          </a:p>
          <a:p>
            <a:pPr eaLnBrk="1" hangingPunct="1"/>
            <a:r>
              <a:rPr lang="en-US" smtClean="0"/>
              <a:t>Transmit data at a one second resolution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DCC9E4AB-E96A-4C1A-B74F-55035E3459AE}" type="slidenum">
              <a:rPr lang="en-US" smtClean="0"/>
              <a:pPr/>
              <a:t>13</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marL="228600" indent="-228600"/>
            <a:r>
              <a:rPr lang="en-US" smtClean="0"/>
              <a:t>2. </a:t>
            </a:r>
          </a:p>
          <a:p>
            <a:pPr marL="228600" indent="-228600"/>
            <a:r>
              <a:rPr lang="en-US" smtClean="0"/>
              <a:t>3. Surface met is used a reference to ensure radiosonde measurements are accurate</a:t>
            </a:r>
          </a:p>
          <a:p>
            <a:pPr marL="228600" indent="-228600"/>
            <a:r>
              <a:rPr lang="en-US" smtClean="0"/>
              <a:t>   Time series plos allow us to see sondes that do not transmit to the surface, and allow us to examine the consistency of sounding during individual flight and to look at variation between multiple flights</a:t>
            </a:r>
          </a:p>
          <a:p>
            <a:pPr marL="228600" indent="-228600"/>
            <a:r>
              <a:rPr lang="en-US" smtClean="0"/>
              <a:t>5. Creating histograms lets us see the range and distribution of each of the parameters</a:t>
            </a:r>
          </a:p>
          <a:p>
            <a:pPr marL="228600" indent="-228600"/>
            <a:endParaRPr lang="en-US" smtClean="0"/>
          </a:p>
          <a:p>
            <a:pPr marL="228600" indent="-228600"/>
            <a:r>
              <a:rPr lang="en-US" smtClean="0"/>
              <a:t> </a:t>
            </a:r>
          </a:p>
          <a:p>
            <a:pPr marL="228600" indent="-228600"/>
            <a:endParaRPr lang="en-US" smtClean="0"/>
          </a:p>
          <a:p>
            <a:pPr marL="228600" indent="-228600"/>
            <a:endParaRPr lang="en-US" smtClean="0"/>
          </a:p>
          <a:p>
            <a:pPr marL="228600" indent="-228600"/>
            <a:r>
              <a:rPr lang="en-US" smtClean="0"/>
              <a:t>Late launch detect, or file split.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775579-3D8F-401D-B879-A7D338C0FD5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0BDE6E-CB1A-4ADE-8960-56757E659D0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E61872-CE00-40F8-A075-64FCDB458CF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60938AB-E2D6-4192-9601-DDF9691E264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0A2E82D-87E0-4376-A95C-E34F8A4369D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8DE88CA-9767-4378-B628-2CFE670163F2}"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6082" name="Rectangle 2"/>
          <p:cNvSpPr>
            <a:spLocks noGrp="1" noRot="1" noChangeArrowheads="1"/>
          </p:cNvSpPr>
          <p:nvPr>
            <p:ph type="ctrTitle"/>
          </p:nvPr>
        </p:nvSpPr>
        <p:spPr>
          <a:xfrm>
            <a:off x="685800" y="1981200"/>
            <a:ext cx="7772400" cy="1600200"/>
          </a:xfrm>
        </p:spPr>
        <p:txBody>
          <a:bodyPr/>
          <a:lstStyle>
            <a:lvl1pPr>
              <a:defRPr/>
            </a:lvl1pPr>
          </a:lstStyle>
          <a:p>
            <a:r>
              <a:rPr lang="en-US"/>
              <a:t>Click to edit Master title style</a:t>
            </a:r>
          </a:p>
        </p:txBody>
      </p:sp>
      <p:sp>
        <p:nvSpPr>
          <p:cNvPr id="46083" name="Rectangle 3"/>
          <p:cNvSpPr>
            <a:spLocks noGrp="1" noRot="1" noChangeArrowheads="1"/>
          </p:cNvSpPr>
          <p:nvPr>
            <p:ph type="subTitle"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3FE961-C990-4437-8FE1-0DCAB500AA37}"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3ED94F-45E0-4DD6-A5A8-8E70F666ACBE}"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4E6EAC-E085-4E71-9F92-1CDADFE3F6C9}"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995BAA-30DF-453C-A460-FFEFB77B2013}"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6EC24AB-3639-4B89-8AFE-364AF55C9C5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28F362-1A14-4BCC-9109-444807E1D6F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592209D-FCFB-4C93-983C-CA975B0A4097}"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92DDA2E-896F-4177-BDF4-66A796C5AB94}"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47721B-D70B-409B-9579-D03EAE917D40}"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1B609B-DBE4-48E3-B8EB-447B3CC45C4E}"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481F7D-9041-4D3F-9B99-9F1C339A59A1}"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E0D474-1302-4BD0-BD01-EBFDC9250D55}"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Rounded Rectangle 5"/>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n-US" smtClean="0"/>
              <a:t>Click to edit Master title style</a:t>
            </a:r>
            <a:endParaRPr lang="en-US"/>
          </a:p>
        </p:txBody>
      </p:sp>
      <p:sp>
        <p:nvSpPr>
          <p:cNvPr id="20" name="Subtitle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7" name="Date Placeholder 18"/>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10"/>
          <p:cNvSpPr>
            <a:spLocks noGrp="1"/>
          </p:cNvSpPr>
          <p:nvPr>
            <p:ph type="sldNum" sz="quarter" idx="12"/>
          </p:nvPr>
        </p:nvSpPr>
        <p:spPr/>
        <p:txBody>
          <a:bodyPr/>
          <a:lstStyle>
            <a:lvl1pPr>
              <a:defRPr/>
            </a:lvl1pPr>
            <a:extLst/>
          </a:lstStyle>
          <a:p>
            <a:pPr>
              <a:defRPr/>
            </a:pPr>
            <a:fld id="{2BAE753C-4006-4421-B3DF-9D3A0E7A1A2C}"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a:xfrm>
            <a:off x="502920" y="530352"/>
            <a:ext cx="8183880" cy="4187952"/>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061466C2-F932-4D26-8B5E-B80E89F2766D}"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Rounded Rectangle 4"/>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5B080C90-D29C-4000-8A67-26A8D76E7223}"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endParaRPr lang="en-US"/>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F4391C40-CE60-4608-9B1D-4DDE240E4D8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57CB92-78FE-4B2B-A533-FCF530523D50}"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lvl1pPr>
              <a:defRPr b="1"/>
            </a:lvl1pPr>
            <a:extLst/>
          </a:lstStyle>
          <a:p>
            <a:r>
              <a:rPr lang="en-US" smtClean="0"/>
              <a:t>Click to edit Master title style</a:t>
            </a:r>
            <a:endParaRPr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4"/>
          <p:cNvSpPr>
            <a:spLocks noGrp="1"/>
          </p:cNvSpPr>
          <p:nvPr>
            <p:ph type="dt" sz="half" idx="10"/>
          </p:nvPr>
        </p:nvSpPr>
        <p:spPr/>
        <p:txBody>
          <a:bodyPr/>
          <a:lstStyle>
            <a:lvl1pPr>
              <a:defRPr/>
            </a:lvl1pPr>
          </a:lstStyle>
          <a:p>
            <a:pPr>
              <a:defRPr/>
            </a:pPr>
            <a:endParaRPr lang="en-US"/>
          </a:p>
        </p:txBody>
      </p:sp>
      <p:sp>
        <p:nvSpPr>
          <p:cNvPr id="8" name="Footer Placeholder 17"/>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pPr>
              <a:defRPr/>
            </a:pPr>
            <a:fld id="{89597EF7-5085-49BC-A7E5-4A4E9A8520FA}"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24"/>
          <p:cNvSpPr>
            <a:spLocks noGrp="1"/>
          </p:cNvSpPr>
          <p:nvPr>
            <p:ph type="dt" sz="half" idx="10"/>
          </p:nvPr>
        </p:nvSpPr>
        <p:spPr/>
        <p:txBody>
          <a:bodyPr/>
          <a:lstStyle>
            <a:lvl1pPr>
              <a:defRPr/>
            </a:lvl1pPr>
          </a:lstStyle>
          <a:p>
            <a:pPr>
              <a:defRPr/>
            </a:pPr>
            <a:endParaRPr lang="en-US"/>
          </a:p>
        </p:txBody>
      </p:sp>
      <p:sp>
        <p:nvSpPr>
          <p:cNvPr id="4" name="Footer Placeholder 1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8C37F062-E73E-4A89-ACDC-557EBA2034DC}"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Date Placeholder 1"/>
          <p:cNvSpPr>
            <a:spLocks noGrp="1"/>
          </p:cNvSpPr>
          <p:nvPr>
            <p:ph type="dt" sz="half" idx="10"/>
          </p:nvPr>
        </p:nvSpPr>
        <p:spPr/>
        <p:txBody>
          <a:bodyPr/>
          <a:lstStyle>
            <a:lvl1pPr>
              <a:defRPr/>
            </a:lvl1pPr>
            <a:extLst/>
          </a:lstStyle>
          <a:p>
            <a:pPr>
              <a:defRPr/>
            </a:pPr>
            <a:endParaRPr lang="en-US"/>
          </a:p>
        </p:txBody>
      </p:sp>
      <p:sp>
        <p:nvSpPr>
          <p:cNvPr id="4" name="Footer Placeholder 2"/>
          <p:cNvSpPr>
            <a:spLocks noGrp="1"/>
          </p:cNvSpPr>
          <p:nvPr>
            <p:ph type="ftr" sz="quarter" idx="11"/>
          </p:nvPr>
        </p:nvSpPr>
        <p:spPr/>
        <p:txBody>
          <a:bodyPr/>
          <a:lstStyle>
            <a:lvl1pPr>
              <a:defRPr/>
            </a:lvl1pPr>
            <a:extLst/>
          </a:lstStyle>
          <a:p>
            <a:pPr>
              <a:defRPr/>
            </a:pPr>
            <a:endParaRPr lang="en-US"/>
          </a:p>
        </p:txBody>
      </p:sp>
      <p:sp>
        <p:nvSpPr>
          <p:cNvPr id="5" name="Slide Number Placeholder 3"/>
          <p:cNvSpPr>
            <a:spLocks noGrp="1"/>
          </p:cNvSpPr>
          <p:nvPr>
            <p:ph type="sldNum" sz="quarter" idx="12"/>
          </p:nvPr>
        </p:nvSpPr>
        <p:spPr/>
        <p:txBody>
          <a:bodyPr/>
          <a:lstStyle>
            <a:lvl1pPr>
              <a:defRPr/>
            </a:lvl1pPr>
            <a:extLst/>
          </a:lstStyle>
          <a:p>
            <a:pPr>
              <a:defRPr/>
            </a:pPr>
            <a:fld id="{38AFADCF-D59C-4527-AF88-910E5528E65A}"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en-US" smtClean="0"/>
              <a:t>Click to edit Master title style</a:t>
            </a:r>
            <a:endParaRPr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endParaRPr lang="en-US"/>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ABA9CE1A-F2F9-4435-BCE6-F468018756A2}"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Round Single Corner Rectangle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en-US" smtClean="0"/>
              <a:t>Click to edit Master title style</a:t>
            </a:r>
            <a:endParaRPr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7" name="Date Placeholder 4"/>
          <p:cNvSpPr>
            <a:spLocks noGrp="1"/>
          </p:cNvSpPr>
          <p:nvPr>
            <p:ph type="dt" sz="half" idx="10"/>
          </p:nvPr>
        </p:nvSpPr>
        <p:spPr/>
        <p:txBody>
          <a:bodyPr/>
          <a:lstStyle>
            <a:lvl1pPr>
              <a:defRPr/>
            </a:lvl1pPr>
            <a:extLst/>
          </a:lstStyle>
          <a:p>
            <a:pPr>
              <a:defRPr/>
            </a:pPr>
            <a:endParaRPr lang="en-US"/>
          </a:p>
        </p:txBody>
      </p:sp>
      <p:sp>
        <p:nvSpPr>
          <p:cNvPr id="8" name="Footer Placeholder 5"/>
          <p:cNvSpPr>
            <a:spLocks noGrp="1"/>
          </p:cNvSpPr>
          <p:nvPr>
            <p:ph type="ftr" sz="quarter" idx="11"/>
          </p:nvPr>
        </p:nvSpPr>
        <p:spPr/>
        <p:txBody>
          <a:bodyPr/>
          <a:lstStyle>
            <a:lvl1pPr>
              <a:defRPr/>
            </a:lvl1pPr>
            <a:extLst/>
          </a:lstStyle>
          <a:p>
            <a:pPr>
              <a:defRPr/>
            </a:pPr>
            <a:endParaRPr lang="en-US"/>
          </a:p>
        </p:txBody>
      </p:sp>
      <p:sp>
        <p:nvSpPr>
          <p:cNvPr id="9" name="Slide Number Placeholder 6"/>
          <p:cNvSpPr>
            <a:spLocks noGrp="1"/>
          </p:cNvSpPr>
          <p:nvPr>
            <p:ph type="sldNum" sz="quarter" idx="12"/>
          </p:nvPr>
        </p:nvSpPr>
        <p:spPr/>
        <p:txBody>
          <a:bodyPr/>
          <a:lstStyle>
            <a:lvl1pPr>
              <a:defRPr/>
            </a:lvl1pPr>
            <a:extLst/>
          </a:lstStyle>
          <a:p>
            <a:pPr>
              <a:defRPr/>
            </a:pPr>
            <a:fld id="{75F19797-2A53-40A0-8748-F5AA9CC42176}"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C88E29FD-CBF8-4E08-A52C-7281E55C548F}"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B37EEB27-63E7-44E7-A022-1B98191E08DA}"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F0EDCB52-2F37-45AF-9967-78A2B3CE494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5FB2B9-6F29-4A38-AB0C-CA573E68080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D2D8D1B-7C93-4935-A665-0BF4CDB0A85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3DCD902-77FF-4C15-842B-AABC01B396D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FD079F7-059E-4F7D-852F-959207798B3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4BBE85-065F-401A-B382-18E14EE245C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79A43E-ADC4-4760-B5FC-41BC16A7FF8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FF"/>
            </a:gs>
            <a:gs pos="50000">
              <a:srgbClr val="A9A9FF"/>
            </a:gs>
            <a:gs pos="100000">
              <a:srgbClr val="0000FF"/>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B80BBEDC-9AF1-47A7-A5CD-1845CA3577C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5059"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060"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cs typeface="+mn-cs"/>
              </a:defRPr>
            </a:lvl1pPr>
          </a:lstStyle>
          <a:p>
            <a:pPr>
              <a:defRPr/>
            </a:pPr>
            <a:endParaRPr lang="en-US"/>
          </a:p>
        </p:txBody>
      </p:sp>
      <p:sp>
        <p:nvSpPr>
          <p:cNvPr id="450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cs typeface="+mn-cs"/>
              </a:defRPr>
            </a:lvl1pPr>
          </a:lstStyle>
          <a:p>
            <a:pPr>
              <a:defRPr/>
            </a:pPr>
            <a:endParaRPr lang="en-US"/>
          </a:p>
        </p:txBody>
      </p:sp>
      <p:sp>
        <p:nvSpPr>
          <p:cNvPr id="45062"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cs typeface="+mn-cs"/>
              </a:defRPr>
            </a:lvl1pPr>
          </a:lstStyle>
          <a:p>
            <a:pPr>
              <a:defRPr/>
            </a:pPr>
            <a:fld id="{0B280C11-B632-4341-B9E7-95740941C43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3" name="Title Placeholder 12"/>
          <p:cNvSpPr>
            <a:spLocks noGrp="1"/>
          </p:cNvSpPr>
          <p:nvPr>
            <p:ph type="title"/>
          </p:nvPr>
        </p:nvSpPr>
        <p:spPr>
          <a:xfrm>
            <a:off x="503238" y="4986338"/>
            <a:ext cx="8183562" cy="1050925"/>
          </a:xfrm>
          <a:prstGeom prst="rect">
            <a:avLst/>
          </a:prstGeom>
        </p:spPr>
        <p:txBody>
          <a:bodyPr vert="horz" anchor="b">
            <a:normAutofit/>
          </a:bodyPr>
          <a:lstStyle>
            <a:extLst/>
          </a:lstStyle>
          <a:p>
            <a:r>
              <a:rPr lang="en-US" smtClean="0"/>
              <a:t>Click to edit Master title style</a:t>
            </a:r>
            <a:endParaRPr lang="en-US"/>
          </a:p>
        </p:txBody>
      </p:sp>
      <p:sp>
        <p:nvSpPr>
          <p:cNvPr id="4103" name="Text Placeholder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 name="Date Placeholder 24"/>
          <p:cNvSpPr>
            <a:spLocks noGrp="1"/>
          </p:cNvSpPr>
          <p:nvPr>
            <p:ph type="dt" sz="half" idx="2"/>
          </p:nvPr>
        </p:nvSpPr>
        <p:spPr>
          <a:xfrm>
            <a:off x="3776663" y="6111875"/>
            <a:ext cx="2286000" cy="365125"/>
          </a:xfrm>
          <a:prstGeom prst="rect">
            <a:avLst/>
          </a:prstGeom>
        </p:spPr>
        <p:txBody>
          <a:bodyPr vert="horz" anchor="b"/>
          <a:lstStyle>
            <a:lvl1pPr algn="r" eaLnBrk="1" latinLnBrk="0" hangingPunct="1">
              <a:defRPr kumimoji="0" sz="1000">
                <a:solidFill>
                  <a:schemeClr val="bg2">
                    <a:shade val="50000"/>
                  </a:schemeClr>
                </a:solidFill>
                <a:cs typeface="+mn-cs"/>
              </a:defRPr>
            </a:lvl1pPr>
            <a:extLst/>
          </a:lstStyle>
          <a:p>
            <a:pPr>
              <a:defRPr/>
            </a:pPr>
            <a:endParaRPr lang="en-US"/>
          </a:p>
        </p:txBody>
      </p:sp>
      <p:sp>
        <p:nvSpPr>
          <p:cNvPr id="18" name="Footer Placeholder 17"/>
          <p:cNvSpPr>
            <a:spLocks noGrp="1"/>
          </p:cNvSpPr>
          <p:nvPr>
            <p:ph type="ftr" sz="quarter" idx="3"/>
          </p:nvPr>
        </p:nvSpPr>
        <p:spPr>
          <a:xfrm>
            <a:off x="6062663" y="6111875"/>
            <a:ext cx="2286000" cy="365125"/>
          </a:xfrm>
          <a:prstGeom prst="rect">
            <a:avLst/>
          </a:prstGeom>
        </p:spPr>
        <p:txBody>
          <a:bodyPr vert="horz" anchor="b"/>
          <a:lstStyle>
            <a:lvl1pPr algn="l" eaLnBrk="1" latinLnBrk="0" hangingPunct="1">
              <a:defRPr kumimoji="0" sz="1000">
                <a:solidFill>
                  <a:schemeClr val="bg2">
                    <a:shade val="50000"/>
                  </a:schemeClr>
                </a:solidFill>
                <a:cs typeface="+mn-cs"/>
              </a:defRPr>
            </a:lvl1pPr>
            <a:extLst/>
          </a:lstStyle>
          <a:p>
            <a:pPr>
              <a:defRPr/>
            </a:pPr>
            <a:endParaRPr lang="en-US"/>
          </a:p>
        </p:txBody>
      </p:sp>
      <p:sp>
        <p:nvSpPr>
          <p:cNvPr id="5" name="Slide Number Placeholder 4"/>
          <p:cNvSpPr>
            <a:spLocks noGrp="1"/>
          </p:cNvSpPr>
          <p:nvPr>
            <p:ph type="sldNum" sz="quarter" idx="4"/>
          </p:nvPr>
        </p:nvSpPr>
        <p:spPr>
          <a:xfrm>
            <a:off x="8348663" y="6111875"/>
            <a:ext cx="457200" cy="365125"/>
          </a:xfrm>
          <a:prstGeom prst="rect">
            <a:avLst/>
          </a:prstGeom>
        </p:spPr>
        <p:txBody>
          <a:bodyPr vert="horz" anchor="b"/>
          <a:lstStyle>
            <a:lvl1pPr algn="r" eaLnBrk="1" latinLnBrk="0" hangingPunct="1">
              <a:defRPr kumimoji="0" sz="1000" smtClean="0">
                <a:solidFill>
                  <a:schemeClr val="bg2">
                    <a:shade val="50000"/>
                  </a:schemeClr>
                </a:solidFill>
                <a:cs typeface="+mn-cs"/>
              </a:defRPr>
            </a:lvl1pPr>
            <a:extLst/>
          </a:lstStyle>
          <a:p>
            <a:pPr>
              <a:defRPr/>
            </a:pPr>
            <a:fld id="{76F4AF56-719D-43C5-A046-66460C52135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5" r:id="rId1"/>
    <p:sldLayoutId id="2147483718" r:id="rId2"/>
    <p:sldLayoutId id="2147483726" r:id="rId3"/>
    <p:sldLayoutId id="2147483719" r:id="rId4"/>
    <p:sldLayoutId id="2147483720" r:id="rId5"/>
    <p:sldLayoutId id="2147483721" r:id="rId6"/>
    <p:sldLayoutId id="2147483727" r:id="rId7"/>
    <p:sldLayoutId id="2147483722" r:id="rId8"/>
    <p:sldLayoutId id="2147483728" r:id="rId9"/>
    <p:sldLayoutId id="2147483723" r:id="rId10"/>
    <p:sldLayoutId id="2147483724" r:id="rId11"/>
    <p:sldLayoutId id="2147483729" r:id="rId12"/>
  </p:sldLayoutIdLst>
  <p:txStyles>
    <p:titleStyle>
      <a:lvl1pPr algn="l" rtl="0" fontAlgn="base">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fontAlgn="base">
        <a:spcBef>
          <a:spcPct val="0"/>
        </a:spcBef>
        <a:spcAft>
          <a:spcPct val="0"/>
        </a:spcAft>
        <a:defRPr sz="3600" b="1">
          <a:solidFill>
            <a:srgbClr val="FF8D3E"/>
          </a:solidFill>
          <a:latin typeface="Verdana" pitchFamily="34" charset="0"/>
        </a:defRPr>
      </a:lvl2pPr>
      <a:lvl3pPr algn="l" rtl="0" fontAlgn="base">
        <a:spcBef>
          <a:spcPct val="0"/>
        </a:spcBef>
        <a:spcAft>
          <a:spcPct val="0"/>
        </a:spcAft>
        <a:defRPr sz="3600" b="1">
          <a:solidFill>
            <a:srgbClr val="FF8D3E"/>
          </a:solidFill>
          <a:latin typeface="Verdana" pitchFamily="34" charset="0"/>
        </a:defRPr>
      </a:lvl3pPr>
      <a:lvl4pPr algn="l" rtl="0" fontAlgn="base">
        <a:spcBef>
          <a:spcPct val="0"/>
        </a:spcBef>
        <a:spcAft>
          <a:spcPct val="0"/>
        </a:spcAft>
        <a:defRPr sz="3600" b="1">
          <a:solidFill>
            <a:srgbClr val="FF8D3E"/>
          </a:solidFill>
          <a:latin typeface="Verdana" pitchFamily="34" charset="0"/>
        </a:defRPr>
      </a:lvl4pPr>
      <a:lvl5pPr algn="l" rtl="0" fontAlgn="base">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fontAlgn="base">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fontAlgn="base">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fontAlgn="base">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fontAlgn="base">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fontAlgn="base">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w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3.jpeg"/><Relationship Id="rId5" Type="http://schemas.openxmlformats.org/officeDocument/2006/relationships/oleObject" Target="../embeddings/oleObject1.bin"/><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ctrTitle"/>
          </p:nvPr>
        </p:nvSpPr>
        <p:spPr>
          <a:xfrm>
            <a:off x="762000" y="152400"/>
            <a:ext cx="7772400" cy="1295400"/>
          </a:xfrm>
        </p:spPr>
        <p:txBody>
          <a:bodyPr/>
          <a:lstStyle/>
          <a:p>
            <a:pPr eaLnBrk="1" hangingPunct="1"/>
            <a:r>
              <a:rPr lang="en-US" sz="3600" smtClean="0">
                <a:latin typeface="Comic Sans MS" pitchFamily="66" charset="0"/>
              </a:rPr>
              <a:t>Atmospheric Soundings</a:t>
            </a:r>
            <a:r>
              <a:rPr lang="en-US" sz="2400" smtClean="0">
                <a:solidFill>
                  <a:schemeClr val="tx1"/>
                </a:solidFill>
                <a:latin typeface="Comic Sans MS" pitchFamily="66" charset="0"/>
              </a:rPr>
              <a:t>:</a:t>
            </a:r>
            <a:br>
              <a:rPr lang="en-US" sz="2400" smtClean="0">
                <a:solidFill>
                  <a:schemeClr val="tx1"/>
                </a:solidFill>
                <a:latin typeface="Comic Sans MS" pitchFamily="66" charset="0"/>
              </a:rPr>
            </a:br>
            <a:r>
              <a:rPr lang="en-US" sz="2400" i="1" smtClean="0">
                <a:solidFill>
                  <a:schemeClr val="tx1"/>
                </a:solidFill>
                <a:latin typeface="Comic Sans MS" pitchFamily="66" charset="0"/>
              </a:rPr>
              <a:t>Radiosondes, Dropsondes and Driftsondes</a:t>
            </a:r>
            <a:endParaRPr lang="en-US" sz="2400" smtClean="0">
              <a:solidFill>
                <a:schemeClr val="tx1"/>
              </a:solidFill>
              <a:latin typeface="Comic Sans MS" pitchFamily="66" charset="0"/>
            </a:endParaRPr>
          </a:p>
        </p:txBody>
      </p:sp>
      <p:sp>
        <p:nvSpPr>
          <p:cNvPr id="10243" name="Text Box 8"/>
          <p:cNvSpPr txBox="1">
            <a:spLocks noChangeArrowheads="1"/>
          </p:cNvSpPr>
          <p:nvPr/>
        </p:nvSpPr>
        <p:spPr bwMode="auto">
          <a:xfrm>
            <a:off x="2209800" y="5486400"/>
            <a:ext cx="5311775" cy="830263"/>
          </a:xfrm>
          <a:prstGeom prst="rect">
            <a:avLst/>
          </a:prstGeom>
          <a:noFill/>
          <a:ln w="9525">
            <a:noFill/>
            <a:miter lim="800000"/>
            <a:headEnd/>
            <a:tailEnd/>
          </a:ln>
        </p:spPr>
        <p:txBody>
          <a:bodyPr wrap="none">
            <a:spAutoFit/>
          </a:bodyPr>
          <a:lstStyle/>
          <a:p>
            <a:r>
              <a:rPr lang="en-US" sz="2400">
                <a:latin typeface="Comic Sans MS" pitchFamily="66" charset="0"/>
              </a:rPr>
              <a:t>Kate Young &amp; Junhong Wang</a:t>
            </a:r>
          </a:p>
          <a:p>
            <a:r>
              <a:rPr lang="en-US" sz="2400">
                <a:latin typeface="Comic Sans MS" pitchFamily="66" charset="0"/>
              </a:rPr>
              <a:t>NCAR Earth Observing Laboratory</a:t>
            </a:r>
            <a:endParaRPr lang="en-US" sz="2000"/>
          </a:p>
        </p:txBody>
      </p:sp>
      <p:grpSp>
        <p:nvGrpSpPr>
          <p:cNvPr id="10244" name="Group 12"/>
          <p:cNvGrpSpPr>
            <a:grpSpLocks/>
          </p:cNvGrpSpPr>
          <p:nvPr/>
        </p:nvGrpSpPr>
        <p:grpSpPr bwMode="auto">
          <a:xfrm>
            <a:off x="1219200" y="1524000"/>
            <a:ext cx="6577013" cy="3852863"/>
            <a:chOff x="720" y="1008"/>
            <a:chExt cx="4143" cy="2427"/>
          </a:xfrm>
        </p:grpSpPr>
        <p:pic>
          <p:nvPicPr>
            <p:cNvPr id="10245" name="Picture 5" descr="earth"/>
            <p:cNvPicPr>
              <a:picLocks noChangeAspect="1" noChangeArrowheads="1"/>
            </p:cNvPicPr>
            <p:nvPr/>
          </p:nvPicPr>
          <p:blipFill>
            <a:blip r:embed="rId2" cstate="print"/>
            <a:srcRect/>
            <a:stretch>
              <a:fillRect/>
            </a:stretch>
          </p:blipFill>
          <p:spPr bwMode="auto">
            <a:xfrm>
              <a:off x="720" y="1008"/>
              <a:ext cx="1985" cy="2427"/>
            </a:xfrm>
            <a:prstGeom prst="rect">
              <a:avLst/>
            </a:prstGeom>
            <a:noFill/>
            <a:ln w="9525">
              <a:noFill/>
              <a:miter lim="800000"/>
              <a:headEnd/>
              <a:tailEnd/>
            </a:ln>
          </p:spPr>
        </p:pic>
        <p:pic>
          <p:nvPicPr>
            <p:cNvPr id="10246" name="Picture 11" descr="CIMG0289"/>
            <p:cNvPicPr>
              <a:picLocks noChangeAspect="1" noChangeArrowheads="1"/>
            </p:cNvPicPr>
            <p:nvPr/>
          </p:nvPicPr>
          <p:blipFill>
            <a:blip r:embed="rId3" cstate="print"/>
            <a:srcRect/>
            <a:stretch>
              <a:fillRect/>
            </a:stretch>
          </p:blipFill>
          <p:spPr bwMode="auto">
            <a:xfrm>
              <a:off x="2880" y="1008"/>
              <a:ext cx="1983" cy="2426"/>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1143000"/>
          </a:xfrm>
        </p:spPr>
        <p:txBody>
          <a:bodyPr/>
          <a:lstStyle/>
          <a:p>
            <a:pPr eaLnBrk="1" hangingPunct="1"/>
            <a:r>
              <a:rPr lang="en-US" smtClean="0">
                <a:solidFill>
                  <a:schemeClr val="bg1"/>
                </a:solidFill>
              </a:rPr>
              <a:t>Hurricane Research</a:t>
            </a:r>
          </a:p>
        </p:txBody>
      </p:sp>
      <p:sp>
        <p:nvSpPr>
          <p:cNvPr id="18435" name="Rectangle 3"/>
          <p:cNvSpPr>
            <a:spLocks noGrp="1" noChangeArrowheads="1"/>
          </p:cNvSpPr>
          <p:nvPr>
            <p:ph type="body" idx="1"/>
          </p:nvPr>
        </p:nvSpPr>
        <p:spPr/>
        <p:txBody>
          <a:bodyPr/>
          <a:lstStyle/>
          <a:p>
            <a:pPr eaLnBrk="1" hangingPunct="1"/>
            <a:endParaRPr lang="en-US" smtClean="0"/>
          </a:p>
        </p:txBody>
      </p:sp>
      <p:pic>
        <p:nvPicPr>
          <p:cNvPr id="18436" name="Picture 2"/>
          <p:cNvPicPr>
            <a:picLocks noChangeAspect="1" noChangeArrowheads="1"/>
          </p:cNvPicPr>
          <p:nvPr/>
        </p:nvPicPr>
        <p:blipFill>
          <a:blip r:embed="rId2" cstate="print"/>
          <a:srcRect/>
          <a:stretch>
            <a:fillRect/>
          </a:stretch>
        </p:blipFill>
        <p:spPr bwMode="auto">
          <a:xfrm>
            <a:off x="457200" y="914400"/>
            <a:ext cx="8229600" cy="5334000"/>
          </a:xfrm>
          <a:prstGeom prst="rect">
            <a:avLst/>
          </a:prstGeom>
          <a:noFill/>
          <a:ln w="9525">
            <a:noFill/>
            <a:miter lim="800000"/>
            <a:headEnd/>
            <a:tailEnd/>
          </a:ln>
        </p:spPr>
      </p:pic>
      <p:sp>
        <p:nvSpPr>
          <p:cNvPr id="18437" name="TextBox 6"/>
          <p:cNvSpPr txBox="1">
            <a:spLocks noChangeArrowheads="1"/>
          </p:cNvSpPr>
          <p:nvPr/>
        </p:nvSpPr>
        <p:spPr bwMode="auto">
          <a:xfrm>
            <a:off x="762000" y="6324600"/>
            <a:ext cx="4365625" cy="369888"/>
          </a:xfrm>
          <a:prstGeom prst="rect">
            <a:avLst/>
          </a:prstGeom>
          <a:noFill/>
          <a:ln w="9525">
            <a:noFill/>
            <a:miter lim="800000"/>
            <a:headEnd/>
            <a:tailEnd/>
          </a:ln>
        </p:spPr>
        <p:txBody>
          <a:bodyPr wrap="none">
            <a:spAutoFit/>
          </a:bodyPr>
          <a:lstStyle/>
          <a:p>
            <a:r>
              <a:rPr lang="en-US">
                <a:solidFill>
                  <a:schemeClr val="bg1"/>
                </a:solidFill>
              </a:rPr>
              <a:t>Courtesy of Dr. Chris Davis (NCAR/ASP)</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46038"/>
            <a:ext cx="8229600" cy="868362"/>
          </a:xfrm>
          <a:ln>
            <a:solidFill>
              <a:srgbClr val="FFFF00"/>
            </a:solidFill>
          </a:ln>
        </p:spPr>
        <p:txBody>
          <a:bodyPr/>
          <a:lstStyle/>
          <a:p>
            <a:r>
              <a:rPr lang="en-US" sz="3600" smtClean="0">
                <a:solidFill>
                  <a:schemeClr val="tx1"/>
                </a:solidFill>
              </a:rPr>
              <a:t>T-PARC (airborne) Sounding Systems</a:t>
            </a:r>
            <a:r>
              <a:rPr lang="en-US" sz="4000" smtClean="0">
                <a:solidFill>
                  <a:schemeClr val="tx1"/>
                </a:solidFill>
              </a:rPr>
              <a:t/>
            </a:r>
            <a:br>
              <a:rPr lang="en-US" sz="4000" smtClean="0">
                <a:solidFill>
                  <a:schemeClr val="tx1"/>
                </a:solidFill>
              </a:rPr>
            </a:br>
            <a:r>
              <a:rPr lang="en-US" sz="2000" smtClean="0">
                <a:solidFill>
                  <a:schemeClr val="tx1"/>
                </a:solidFill>
              </a:rPr>
              <a:t>Driftsonde Temperature versus Altitude (4 drops) from 30km!</a:t>
            </a:r>
          </a:p>
        </p:txBody>
      </p:sp>
      <p:pic>
        <p:nvPicPr>
          <p:cNvPr id="19459" name="Picture 4" descr="Temp vs Alt"/>
          <p:cNvPicPr>
            <a:picLocks noChangeAspect="1" noChangeArrowheads="1"/>
          </p:cNvPicPr>
          <p:nvPr/>
        </p:nvPicPr>
        <p:blipFill>
          <a:blip r:embed="rId2" cstate="print"/>
          <a:srcRect/>
          <a:stretch>
            <a:fillRect/>
          </a:stretch>
        </p:blipFill>
        <p:spPr bwMode="auto">
          <a:xfrm>
            <a:off x="914400" y="1066800"/>
            <a:ext cx="7391400" cy="5321300"/>
          </a:xfrm>
          <a:prstGeom prst="rect">
            <a:avLst/>
          </a:prstGeom>
          <a:noFill/>
          <a:ln w="9525">
            <a:noFill/>
            <a:miter lim="800000"/>
            <a:headEnd/>
            <a:tailEnd/>
          </a:ln>
        </p:spPr>
      </p:pic>
      <p:sp>
        <p:nvSpPr>
          <p:cNvPr id="19460" name="Line 5"/>
          <p:cNvSpPr>
            <a:spLocks noChangeShapeType="1"/>
          </p:cNvSpPr>
          <p:nvPr/>
        </p:nvSpPr>
        <p:spPr bwMode="auto">
          <a:xfrm>
            <a:off x="5181600" y="5257800"/>
            <a:ext cx="990600" cy="0"/>
          </a:xfrm>
          <a:prstGeom prst="line">
            <a:avLst/>
          </a:prstGeom>
          <a:noFill/>
          <a:ln w="28575">
            <a:solidFill>
              <a:schemeClr val="bg1"/>
            </a:solidFill>
            <a:round/>
            <a:headEnd/>
            <a:tailEnd type="triangle" w="med" len="med"/>
          </a:ln>
        </p:spPr>
        <p:txBody>
          <a:bodyPr/>
          <a:lstStyle/>
          <a:p>
            <a:endParaRPr lang="en-US"/>
          </a:p>
        </p:txBody>
      </p:sp>
      <p:sp>
        <p:nvSpPr>
          <p:cNvPr id="19461" name="Text Box 7"/>
          <p:cNvSpPr txBox="1">
            <a:spLocks noChangeArrowheads="1"/>
          </p:cNvSpPr>
          <p:nvPr/>
        </p:nvSpPr>
        <p:spPr bwMode="auto">
          <a:xfrm>
            <a:off x="5715000" y="4114800"/>
            <a:ext cx="2073275" cy="711200"/>
          </a:xfrm>
          <a:prstGeom prst="rect">
            <a:avLst/>
          </a:prstGeom>
          <a:noFill/>
          <a:ln w="9525">
            <a:solidFill>
              <a:schemeClr val="bg1"/>
            </a:solidFill>
            <a:miter lim="800000"/>
            <a:headEnd/>
            <a:tailEnd/>
          </a:ln>
        </p:spPr>
        <p:txBody>
          <a:bodyPr>
            <a:spAutoFit/>
          </a:bodyPr>
          <a:lstStyle/>
          <a:p>
            <a:r>
              <a:rPr lang="en-US" sz="2000">
                <a:solidFill>
                  <a:schemeClr val="bg1"/>
                </a:solidFill>
              </a:rPr>
              <a:t>Nominal C-130 </a:t>
            </a:r>
          </a:p>
          <a:p>
            <a:r>
              <a:rPr lang="en-US" sz="2000">
                <a:solidFill>
                  <a:schemeClr val="bg1"/>
                </a:solidFill>
              </a:rPr>
              <a:t>Drop altitude</a:t>
            </a:r>
          </a:p>
        </p:txBody>
      </p:sp>
      <p:sp>
        <p:nvSpPr>
          <p:cNvPr id="19462" name="Text Box 8"/>
          <p:cNvSpPr txBox="1">
            <a:spLocks noChangeArrowheads="1"/>
          </p:cNvSpPr>
          <p:nvPr/>
        </p:nvSpPr>
        <p:spPr bwMode="auto">
          <a:xfrm>
            <a:off x="3505200" y="4876800"/>
            <a:ext cx="1633538" cy="711200"/>
          </a:xfrm>
          <a:prstGeom prst="rect">
            <a:avLst/>
          </a:prstGeom>
          <a:noFill/>
          <a:ln w="9525">
            <a:solidFill>
              <a:schemeClr val="bg1"/>
            </a:solidFill>
            <a:miter lim="800000"/>
            <a:headEnd/>
            <a:tailEnd/>
          </a:ln>
        </p:spPr>
        <p:txBody>
          <a:bodyPr wrap="none">
            <a:spAutoFit/>
          </a:bodyPr>
          <a:lstStyle/>
          <a:p>
            <a:r>
              <a:rPr lang="en-US" sz="2000">
                <a:solidFill>
                  <a:schemeClr val="bg1"/>
                </a:solidFill>
              </a:rPr>
              <a:t>Nominal P-3</a:t>
            </a:r>
          </a:p>
          <a:p>
            <a:r>
              <a:rPr lang="en-US" sz="2000">
                <a:solidFill>
                  <a:schemeClr val="bg1"/>
                </a:solidFill>
              </a:rPr>
              <a:t>Drop altitude</a:t>
            </a:r>
          </a:p>
        </p:txBody>
      </p:sp>
      <p:sp>
        <p:nvSpPr>
          <p:cNvPr id="19463" name="Text Box 9"/>
          <p:cNvSpPr txBox="1">
            <a:spLocks noChangeArrowheads="1"/>
          </p:cNvSpPr>
          <p:nvPr/>
        </p:nvSpPr>
        <p:spPr bwMode="auto">
          <a:xfrm>
            <a:off x="5943600" y="1295400"/>
            <a:ext cx="2354263" cy="711200"/>
          </a:xfrm>
          <a:prstGeom prst="rect">
            <a:avLst/>
          </a:prstGeom>
          <a:noFill/>
          <a:ln w="9525">
            <a:solidFill>
              <a:schemeClr val="bg1"/>
            </a:solidFill>
            <a:miter lim="800000"/>
            <a:headEnd/>
            <a:tailEnd/>
          </a:ln>
        </p:spPr>
        <p:txBody>
          <a:bodyPr wrap="none">
            <a:spAutoFit/>
          </a:bodyPr>
          <a:lstStyle/>
          <a:p>
            <a:r>
              <a:rPr lang="en-US" sz="2000">
                <a:solidFill>
                  <a:schemeClr val="bg1"/>
                </a:solidFill>
              </a:rPr>
              <a:t>Nominal Driftsonde</a:t>
            </a:r>
          </a:p>
          <a:p>
            <a:r>
              <a:rPr lang="en-US" sz="2000">
                <a:solidFill>
                  <a:schemeClr val="bg1"/>
                </a:solidFill>
              </a:rPr>
              <a:t>Drop altitude</a:t>
            </a:r>
          </a:p>
        </p:txBody>
      </p:sp>
      <p:sp>
        <p:nvSpPr>
          <p:cNvPr id="19464" name="Line 10"/>
          <p:cNvSpPr>
            <a:spLocks noChangeShapeType="1"/>
          </p:cNvSpPr>
          <p:nvPr/>
        </p:nvSpPr>
        <p:spPr bwMode="auto">
          <a:xfrm flipH="1">
            <a:off x="5257800" y="1524000"/>
            <a:ext cx="609600" cy="0"/>
          </a:xfrm>
          <a:prstGeom prst="line">
            <a:avLst/>
          </a:prstGeom>
          <a:noFill/>
          <a:ln w="28575">
            <a:solidFill>
              <a:schemeClr val="bg1"/>
            </a:solidFill>
            <a:round/>
            <a:headEnd/>
            <a:tailEnd type="triangle" w="med" len="med"/>
          </a:ln>
        </p:spPr>
        <p:txBody>
          <a:bodyPr/>
          <a:lstStyle/>
          <a:p>
            <a:endParaRPr lang="en-US"/>
          </a:p>
        </p:txBody>
      </p:sp>
      <p:sp>
        <p:nvSpPr>
          <p:cNvPr id="19465" name="Line 11"/>
          <p:cNvSpPr>
            <a:spLocks noChangeShapeType="1"/>
          </p:cNvSpPr>
          <p:nvPr/>
        </p:nvSpPr>
        <p:spPr bwMode="auto">
          <a:xfrm flipH="1">
            <a:off x="3581400" y="3810000"/>
            <a:ext cx="685800" cy="228600"/>
          </a:xfrm>
          <a:prstGeom prst="line">
            <a:avLst/>
          </a:prstGeom>
          <a:noFill/>
          <a:ln w="28575">
            <a:solidFill>
              <a:schemeClr val="bg1"/>
            </a:solidFill>
            <a:round/>
            <a:headEnd/>
            <a:tailEnd type="triangle" w="med" len="med"/>
          </a:ln>
        </p:spPr>
        <p:txBody>
          <a:bodyPr/>
          <a:lstStyle/>
          <a:p>
            <a:endParaRPr lang="en-US"/>
          </a:p>
        </p:txBody>
      </p:sp>
      <p:sp>
        <p:nvSpPr>
          <p:cNvPr id="19466" name="Text Box 12"/>
          <p:cNvSpPr txBox="1">
            <a:spLocks noChangeArrowheads="1"/>
          </p:cNvSpPr>
          <p:nvPr/>
        </p:nvSpPr>
        <p:spPr bwMode="auto">
          <a:xfrm>
            <a:off x="4267200" y="3200400"/>
            <a:ext cx="3003550" cy="708025"/>
          </a:xfrm>
          <a:prstGeom prst="rect">
            <a:avLst/>
          </a:prstGeom>
          <a:noFill/>
          <a:ln w="9525">
            <a:solidFill>
              <a:schemeClr val="bg1"/>
            </a:solidFill>
            <a:miter lim="800000"/>
            <a:headEnd/>
            <a:tailEnd/>
          </a:ln>
        </p:spPr>
        <p:txBody>
          <a:bodyPr wrap="none">
            <a:spAutoFit/>
          </a:bodyPr>
          <a:lstStyle/>
          <a:p>
            <a:r>
              <a:rPr lang="en-US" sz="2000">
                <a:solidFill>
                  <a:schemeClr val="bg1"/>
                </a:solidFill>
              </a:rPr>
              <a:t>Nominal Falcon and</a:t>
            </a:r>
          </a:p>
          <a:p>
            <a:r>
              <a:rPr lang="en-US" sz="2000">
                <a:solidFill>
                  <a:schemeClr val="bg1"/>
                </a:solidFill>
              </a:rPr>
              <a:t>DOTSTAR drop altitudes</a:t>
            </a:r>
          </a:p>
        </p:txBody>
      </p:sp>
      <p:sp>
        <p:nvSpPr>
          <p:cNvPr id="19467" name="TextBox 13"/>
          <p:cNvSpPr txBox="1">
            <a:spLocks noChangeArrowheads="1"/>
          </p:cNvSpPr>
          <p:nvPr/>
        </p:nvSpPr>
        <p:spPr bwMode="auto">
          <a:xfrm>
            <a:off x="0" y="6457950"/>
            <a:ext cx="3797300" cy="338138"/>
          </a:xfrm>
          <a:prstGeom prst="rect">
            <a:avLst/>
          </a:prstGeom>
          <a:noFill/>
          <a:ln w="9525">
            <a:noFill/>
            <a:miter lim="800000"/>
            <a:headEnd/>
            <a:tailEnd/>
          </a:ln>
        </p:spPr>
        <p:txBody>
          <a:bodyPr wrap="none">
            <a:spAutoFit/>
          </a:bodyPr>
          <a:lstStyle/>
          <a:p>
            <a:r>
              <a:rPr lang="en-US" sz="1600"/>
              <a:t>Courtesy of Terry Hock and Steve Cohn</a:t>
            </a:r>
          </a:p>
        </p:txBody>
      </p:sp>
      <p:sp>
        <p:nvSpPr>
          <p:cNvPr id="19468" name="Line 10"/>
          <p:cNvSpPr>
            <a:spLocks noChangeShapeType="1"/>
          </p:cNvSpPr>
          <p:nvPr/>
        </p:nvSpPr>
        <p:spPr bwMode="auto">
          <a:xfrm flipH="1">
            <a:off x="5029200" y="4419600"/>
            <a:ext cx="609600" cy="0"/>
          </a:xfrm>
          <a:prstGeom prst="line">
            <a:avLst/>
          </a:prstGeom>
          <a:noFill/>
          <a:ln w="28575">
            <a:solidFill>
              <a:schemeClr val="bg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0"/>
            <a:ext cx="9144000" cy="838200"/>
          </a:xfrm>
        </p:spPr>
        <p:txBody>
          <a:bodyPr/>
          <a:lstStyle/>
          <a:p>
            <a:pPr algn="ctr">
              <a:defRPr/>
            </a:pPr>
            <a:r>
              <a:rPr lang="en-US" sz="36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haroni" pitchFamily="2" charset="-79"/>
                <a:cs typeface="Aharoni" pitchFamily="2" charset="-79"/>
              </a:rPr>
              <a:t>EOL projects with Dropsondes</a:t>
            </a:r>
            <a:endParaRPr lang="en-US" sz="36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haroni" pitchFamily="2" charset="-79"/>
              <a:cs typeface="Aharoni" pitchFamily="2" charset="-79"/>
            </a:endParaRPr>
          </a:p>
        </p:txBody>
      </p:sp>
      <p:graphicFrame>
        <p:nvGraphicFramePr>
          <p:cNvPr id="5" name="Chart 4"/>
          <p:cNvGraphicFramePr>
            <a:graphicFrameLocks/>
          </p:cNvGraphicFramePr>
          <p:nvPr/>
        </p:nvGraphicFramePr>
        <p:xfrm>
          <a:off x="152400" y="852487"/>
          <a:ext cx="8763000" cy="51530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49" name="Picture 4" descr="mgaus"/>
          <p:cNvPicPr>
            <a:picLocks noChangeAspect="1" noChangeArrowheads="1"/>
          </p:cNvPicPr>
          <p:nvPr/>
        </p:nvPicPr>
        <p:blipFill>
          <a:blip r:embed="rId3" cstate="print"/>
          <a:srcRect/>
          <a:stretch>
            <a:fillRect/>
          </a:stretch>
        </p:blipFill>
        <p:spPr>
          <a:xfrm>
            <a:off x="3661048" y="2514600"/>
            <a:ext cx="5482952" cy="4343400"/>
          </a:xfrm>
          <a:prstGeom prst="rect">
            <a:avLst/>
          </a:prstGeom>
          <a:noFill/>
          <a:ln/>
        </p:spPr>
      </p:pic>
      <p:grpSp>
        <p:nvGrpSpPr>
          <p:cNvPr id="2" name="Group 49"/>
          <p:cNvGrpSpPr>
            <a:grpSpLocks/>
          </p:cNvGrpSpPr>
          <p:nvPr/>
        </p:nvGrpSpPr>
        <p:grpSpPr bwMode="auto">
          <a:xfrm>
            <a:off x="3886201" y="990600"/>
            <a:ext cx="5029200" cy="2890907"/>
            <a:chOff x="1533075" y="-742712"/>
            <a:chExt cx="5628140" cy="3406744"/>
          </a:xfrm>
        </p:grpSpPr>
        <p:sp>
          <p:nvSpPr>
            <p:cNvPr id="21548" name="Oval 7"/>
            <p:cNvSpPr>
              <a:spLocks noChangeArrowheads="1"/>
            </p:cNvSpPr>
            <p:nvPr/>
          </p:nvSpPr>
          <p:spPr bwMode="auto">
            <a:xfrm>
              <a:off x="1874173" y="1861392"/>
              <a:ext cx="2286000" cy="304800"/>
            </a:xfrm>
            <a:prstGeom prst="ellipse">
              <a:avLst/>
            </a:prstGeom>
            <a:noFill/>
            <a:ln w="25400">
              <a:solidFill>
                <a:srgbClr val="0000FF"/>
              </a:solidFill>
              <a:round/>
              <a:headEnd/>
              <a:tailEnd/>
            </a:ln>
          </p:spPr>
          <p:txBody>
            <a:bodyPr wrap="none" anchor="ctr"/>
            <a:lstStyle/>
            <a:p>
              <a:endParaRPr lang="en-US"/>
            </a:p>
          </p:txBody>
        </p:sp>
        <p:sp>
          <p:nvSpPr>
            <p:cNvPr id="21549" name="Oval 8"/>
            <p:cNvSpPr>
              <a:spLocks noChangeArrowheads="1"/>
            </p:cNvSpPr>
            <p:nvPr/>
          </p:nvSpPr>
          <p:spPr bwMode="auto">
            <a:xfrm>
              <a:off x="4688244" y="2130632"/>
              <a:ext cx="2286000" cy="533400"/>
            </a:xfrm>
            <a:prstGeom prst="ellipse">
              <a:avLst/>
            </a:prstGeom>
            <a:noFill/>
            <a:ln w="25400">
              <a:solidFill>
                <a:srgbClr val="0000FF"/>
              </a:solidFill>
              <a:round/>
              <a:headEnd/>
              <a:tailEnd/>
            </a:ln>
          </p:spPr>
          <p:txBody>
            <a:bodyPr wrap="none" anchor="ctr"/>
            <a:lstStyle/>
            <a:p>
              <a:endParaRPr lang="en-US"/>
            </a:p>
          </p:txBody>
        </p:sp>
        <p:sp>
          <p:nvSpPr>
            <p:cNvPr id="21550" name="Line 9"/>
            <p:cNvSpPr>
              <a:spLocks noChangeShapeType="1"/>
            </p:cNvSpPr>
            <p:nvPr/>
          </p:nvSpPr>
          <p:spPr bwMode="auto">
            <a:xfrm flipV="1">
              <a:off x="3323847" y="245001"/>
              <a:ext cx="596924" cy="1616256"/>
            </a:xfrm>
            <a:prstGeom prst="line">
              <a:avLst/>
            </a:prstGeom>
            <a:noFill/>
            <a:ln w="25400">
              <a:solidFill>
                <a:srgbClr val="0000FF"/>
              </a:solidFill>
              <a:round/>
              <a:headEnd/>
              <a:tailEnd type="triangle" w="med" len="med"/>
            </a:ln>
          </p:spPr>
          <p:txBody>
            <a:bodyPr/>
            <a:lstStyle/>
            <a:p>
              <a:endParaRPr lang="en-US"/>
            </a:p>
          </p:txBody>
        </p:sp>
        <p:sp>
          <p:nvSpPr>
            <p:cNvPr id="21551" name="Line 10"/>
            <p:cNvSpPr>
              <a:spLocks noChangeShapeType="1"/>
            </p:cNvSpPr>
            <p:nvPr/>
          </p:nvSpPr>
          <p:spPr bwMode="auto">
            <a:xfrm flipH="1" flipV="1">
              <a:off x="4517695" y="334793"/>
              <a:ext cx="682199" cy="1837095"/>
            </a:xfrm>
            <a:prstGeom prst="line">
              <a:avLst/>
            </a:prstGeom>
            <a:noFill/>
            <a:ln w="25400">
              <a:solidFill>
                <a:srgbClr val="0000FF"/>
              </a:solidFill>
              <a:round/>
              <a:headEnd/>
              <a:tailEnd type="triangle" w="med" len="med"/>
            </a:ln>
          </p:spPr>
          <p:txBody>
            <a:bodyPr/>
            <a:lstStyle/>
            <a:p>
              <a:endParaRPr lang="en-US"/>
            </a:p>
          </p:txBody>
        </p:sp>
        <p:sp>
          <p:nvSpPr>
            <p:cNvPr id="21552" name="Text Box 11"/>
            <p:cNvSpPr txBox="1">
              <a:spLocks noChangeArrowheads="1"/>
            </p:cNvSpPr>
            <p:nvPr/>
          </p:nvSpPr>
          <p:spPr bwMode="auto">
            <a:xfrm>
              <a:off x="1533075" y="-742712"/>
              <a:ext cx="5628140" cy="942956"/>
            </a:xfrm>
            <a:prstGeom prst="rect">
              <a:avLst/>
            </a:prstGeom>
            <a:solidFill>
              <a:schemeClr val="bg1"/>
            </a:solidFill>
            <a:ln w="53975">
              <a:solidFill>
                <a:srgbClr val="99CC00"/>
              </a:solidFill>
              <a:miter lim="800000"/>
              <a:headEnd/>
              <a:tailEnd/>
            </a:ln>
          </p:spPr>
          <p:txBody>
            <a:bodyPr>
              <a:spAutoFit/>
            </a:bodyPr>
            <a:lstStyle/>
            <a:p>
              <a:r>
                <a:rPr lang="en-US" sz="1600"/>
                <a:t>warmer and drier sondes (sondes were launched in a parking lot, sfc met was set up in vegetation)</a:t>
              </a:r>
            </a:p>
            <a:p>
              <a:endParaRPr lang="en-US" sz="1400"/>
            </a:p>
          </p:txBody>
        </p:sp>
      </p:grpSp>
      <p:pic>
        <p:nvPicPr>
          <p:cNvPr id="58" name="Picture 57" descr="tparc.C130.1-100.temp.timeseries.gif"/>
          <p:cNvPicPr>
            <a:picLocks noChangeAspect="1"/>
          </p:cNvPicPr>
          <p:nvPr/>
        </p:nvPicPr>
        <p:blipFill>
          <a:blip r:embed="rId4" cstate="print"/>
          <a:srcRect/>
          <a:stretch>
            <a:fillRect/>
          </a:stretch>
        </p:blipFill>
        <p:spPr bwMode="auto">
          <a:xfrm>
            <a:off x="3543300" y="1981200"/>
            <a:ext cx="5600700" cy="4327525"/>
          </a:xfrm>
          <a:prstGeom prst="rect">
            <a:avLst/>
          </a:prstGeom>
          <a:noFill/>
          <a:ln w="9525">
            <a:noFill/>
            <a:miter lim="800000"/>
            <a:headEnd/>
            <a:tailEnd/>
          </a:ln>
        </p:spPr>
      </p:pic>
      <p:grpSp>
        <p:nvGrpSpPr>
          <p:cNvPr id="3" name="Group 15"/>
          <p:cNvGrpSpPr>
            <a:grpSpLocks/>
          </p:cNvGrpSpPr>
          <p:nvPr/>
        </p:nvGrpSpPr>
        <p:grpSpPr bwMode="auto">
          <a:xfrm>
            <a:off x="4190659" y="1523881"/>
            <a:ext cx="5385958" cy="5029200"/>
            <a:chOff x="1939" y="638"/>
            <a:chExt cx="3053" cy="3851"/>
          </a:xfrm>
        </p:grpSpPr>
        <p:pic>
          <p:nvPicPr>
            <p:cNvPr id="21540" name="Picture 16" descr="hist"/>
            <p:cNvPicPr>
              <a:picLocks noChangeAspect="1" noChangeArrowheads="1"/>
            </p:cNvPicPr>
            <p:nvPr/>
          </p:nvPicPr>
          <p:blipFill>
            <a:blip r:embed="rId5" cstate="print"/>
            <a:srcRect/>
            <a:stretch>
              <a:fillRect/>
            </a:stretch>
          </p:blipFill>
          <p:spPr bwMode="auto">
            <a:xfrm>
              <a:off x="1939" y="638"/>
              <a:ext cx="2678" cy="3851"/>
            </a:xfrm>
            <a:prstGeom prst="rect">
              <a:avLst/>
            </a:prstGeom>
            <a:noFill/>
            <a:ln w="9525">
              <a:noFill/>
              <a:miter lim="800000"/>
              <a:headEnd/>
              <a:tailEnd/>
            </a:ln>
          </p:spPr>
        </p:pic>
        <p:sp>
          <p:nvSpPr>
            <p:cNvPr id="21541" name="Text Box 17"/>
            <p:cNvSpPr txBox="1">
              <a:spLocks noChangeArrowheads="1"/>
            </p:cNvSpPr>
            <p:nvPr/>
          </p:nvSpPr>
          <p:spPr bwMode="auto">
            <a:xfrm>
              <a:off x="3019" y="696"/>
              <a:ext cx="192" cy="287"/>
            </a:xfrm>
            <a:prstGeom prst="rect">
              <a:avLst/>
            </a:prstGeom>
            <a:noFill/>
            <a:ln w="12700">
              <a:noFill/>
              <a:miter lim="800000"/>
              <a:headEnd/>
              <a:tailEnd/>
            </a:ln>
          </p:spPr>
          <p:txBody>
            <a:bodyPr>
              <a:spAutoFit/>
            </a:bodyPr>
            <a:lstStyle/>
            <a:p>
              <a:pPr eaLnBrk="0" hangingPunct="0">
                <a:spcBef>
                  <a:spcPct val="50000"/>
                </a:spcBef>
              </a:pPr>
              <a:r>
                <a:rPr lang="en-US" sz="2000" dirty="0">
                  <a:solidFill>
                    <a:srgbClr val="000000"/>
                  </a:solidFill>
                  <a:latin typeface="Times New Roman" pitchFamily="18" charset="0"/>
                </a:rPr>
                <a:t>T</a:t>
              </a:r>
            </a:p>
          </p:txBody>
        </p:sp>
        <p:sp>
          <p:nvSpPr>
            <p:cNvPr id="21542" name="Text Box 18"/>
            <p:cNvSpPr txBox="1">
              <a:spLocks noChangeArrowheads="1"/>
            </p:cNvSpPr>
            <p:nvPr/>
          </p:nvSpPr>
          <p:spPr bwMode="auto">
            <a:xfrm>
              <a:off x="3235" y="1572"/>
              <a:ext cx="432" cy="287"/>
            </a:xfrm>
            <a:prstGeom prst="rect">
              <a:avLst/>
            </a:prstGeom>
            <a:noFill/>
            <a:ln w="12700">
              <a:noFill/>
              <a:miter lim="800000"/>
              <a:headEnd/>
              <a:tailEnd/>
            </a:ln>
          </p:spPr>
          <p:txBody>
            <a:bodyPr>
              <a:spAutoFit/>
            </a:bodyPr>
            <a:lstStyle/>
            <a:p>
              <a:pPr eaLnBrk="0" hangingPunct="0">
                <a:spcBef>
                  <a:spcPct val="50000"/>
                </a:spcBef>
              </a:pPr>
              <a:r>
                <a:rPr lang="en-US" sz="2000" dirty="0">
                  <a:solidFill>
                    <a:srgbClr val="000000"/>
                  </a:solidFill>
                  <a:latin typeface="Times New Roman" pitchFamily="18" charset="0"/>
                </a:rPr>
                <a:t>RH</a:t>
              </a:r>
            </a:p>
          </p:txBody>
        </p:sp>
        <p:sp>
          <p:nvSpPr>
            <p:cNvPr id="21543" name="Text Box 19"/>
            <p:cNvSpPr txBox="1">
              <a:spLocks noChangeArrowheads="1"/>
            </p:cNvSpPr>
            <p:nvPr/>
          </p:nvSpPr>
          <p:spPr bwMode="auto">
            <a:xfrm>
              <a:off x="2717" y="2272"/>
              <a:ext cx="192" cy="287"/>
            </a:xfrm>
            <a:prstGeom prst="rect">
              <a:avLst/>
            </a:prstGeom>
            <a:noFill/>
            <a:ln w="12700">
              <a:noFill/>
              <a:miter lim="800000"/>
              <a:headEnd/>
              <a:tailEnd/>
            </a:ln>
          </p:spPr>
          <p:txBody>
            <a:bodyPr>
              <a:spAutoFit/>
            </a:bodyPr>
            <a:lstStyle/>
            <a:p>
              <a:pPr eaLnBrk="0" hangingPunct="0">
                <a:spcBef>
                  <a:spcPct val="50000"/>
                </a:spcBef>
              </a:pPr>
              <a:r>
                <a:rPr lang="en-US" sz="2000" dirty="0">
                  <a:solidFill>
                    <a:srgbClr val="000000"/>
                  </a:solidFill>
                  <a:latin typeface="Times New Roman" pitchFamily="18" charset="0"/>
                </a:rPr>
                <a:t>P</a:t>
              </a:r>
            </a:p>
          </p:txBody>
        </p:sp>
        <p:sp>
          <p:nvSpPr>
            <p:cNvPr id="21544" name="Text Box 20"/>
            <p:cNvSpPr txBox="1">
              <a:spLocks noChangeArrowheads="1"/>
            </p:cNvSpPr>
            <p:nvPr/>
          </p:nvSpPr>
          <p:spPr bwMode="auto">
            <a:xfrm>
              <a:off x="4416" y="2592"/>
              <a:ext cx="576" cy="287"/>
            </a:xfrm>
            <a:prstGeom prst="rect">
              <a:avLst/>
            </a:prstGeom>
            <a:noFill/>
            <a:ln w="12700">
              <a:noFill/>
              <a:miter lim="800000"/>
              <a:headEnd/>
              <a:tailEnd/>
            </a:ln>
          </p:spPr>
          <p:txBody>
            <a:bodyPr>
              <a:spAutoFit/>
            </a:bodyPr>
            <a:lstStyle/>
            <a:p>
              <a:pPr eaLnBrk="0" hangingPunct="0">
                <a:spcBef>
                  <a:spcPct val="50000"/>
                </a:spcBef>
              </a:pPr>
              <a:endParaRPr lang="en-US" sz="2000">
                <a:solidFill>
                  <a:srgbClr val="000000"/>
                </a:solidFill>
                <a:latin typeface="Times New Roman" pitchFamily="18" charset="0"/>
              </a:endParaRPr>
            </a:p>
          </p:txBody>
        </p:sp>
        <p:sp>
          <p:nvSpPr>
            <p:cNvPr id="21545" name="Text Box 21"/>
            <p:cNvSpPr txBox="1">
              <a:spLocks noChangeArrowheads="1"/>
            </p:cNvSpPr>
            <p:nvPr/>
          </p:nvSpPr>
          <p:spPr bwMode="auto">
            <a:xfrm>
              <a:off x="2285" y="3847"/>
              <a:ext cx="1104" cy="287"/>
            </a:xfrm>
            <a:prstGeom prst="rect">
              <a:avLst/>
            </a:prstGeom>
            <a:noFill/>
            <a:ln w="12700">
              <a:noFill/>
              <a:miter lim="800000"/>
              <a:headEnd/>
              <a:tailEnd/>
            </a:ln>
          </p:spPr>
          <p:txBody>
            <a:bodyPr>
              <a:spAutoFit/>
            </a:bodyPr>
            <a:lstStyle/>
            <a:p>
              <a:pPr eaLnBrk="0" hangingPunct="0">
                <a:spcBef>
                  <a:spcPct val="50000"/>
                </a:spcBef>
              </a:pPr>
              <a:r>
                <a:rPr lang="en-US" sz="2000" dirty="0">
                  <a:solidFill>
                    <a:srgbClr val="000000"/>
                  </a:solidFill>
                  <a:latin typeface="Times New Roman" pitchFamily="18" charset="0"/>
                </a:rPr>
                <a:t>Wind direction</a:t>
              </a:r>
            </a:p>
          </p:txBody>
        </p:sp>
        <p:sp>
          <p:nvSpPr>
            <p:cNvPr id="21546" name="Text Box 22"/>
            <p:cNvSpPr txBox="1">
              <a:spLocks noChangeArrowheads="1"/>
            </p:cNvSpPr>
            <p:nvPr/>
          </p:nvSpPr>
          <p:spPr bwMode="auto">
            <a:xfrm>
              <a:off x="3494" y="3089"/>
              <a:ext cx="864" cy="306"/>
            </a:xfrm>
            <a:prstGeom prst="rect">
              <a:avLst/>
            </a:prstGeom>
            <a:noFill/>
            <a:ln w="12700">
              <a:noFill/>
              <a:miter lim="800000"/>
              <a:headEnd/>
              <a:tailEnd/>
            </a:ln>
          </p:spPr>
          <p:txBody>
            <a:bodyPr>
              <a:spAutoFit/>
            </a:bodyPr>
            <a:lstStyle/>
            <a:p>
              <a:pPr eaLnBrk="0" hangingPunct="0">
                <a:spcBef>
                  <a:spcPct val="50000"/>
                </a:spcBef>
              </a:pPr>
              <a:r>
                <a:rPr lang="en-US" sz="2000" dirty="0" smtClean="0">
                  <a:solidFill>
                    <a:srgbClr val="000000"/>
                  </a:solidFill>
                  <a:latin typeface="Times New Roman" pitchFamily="18" charset="0"/>
                </a:rPr>
                <a:t>Wind </a:t>
              </a:r>
              <a:r>
                <a:rPr lang="en-US" sz="2000" dirty="0">
                  <a:solidFill>
                    <a:srgbClr val="000000"/>
                  </a:solidFill>
                  <a:latin typeface="Times New Roman" pitchFamily="18" charset="0"/>
                </a:rPr>
                <a:t>speed</a:t>
              </a:r>
            </a:p>
          </p:txBody>
        </p:sp>
      </p:grpSp>
      <p:sp>
        <p:nvSpPr>
          <p:cNvPr id="21509" name="Rectangle 2"/>
          <p:cNvSpPr>
            <a:spLocks noGrp="1" noRot="1" noChangeArrowheads="1"/>
          </p:cNvSpPr>
          <p:nvPr>
            <p:ph type="title"/>
          </p:nvPr>
        </p:nvSpPr>
        <p:spPr>
          <a:xfrm>
            <a:off x="381000" y="-228600"/>
            <a:ext cx="8229600" cy="1143000"/>
          </a:xfrm>
        </p:spPr>
        <p:txBody>
          <a:bodyPr/>
          <a:lstStyle/>
          <a:p>
            <a:r>
              <a:rPr lang="en-US" sz="2800" smtClean="0">
                <a:solidFill>
                  <a:schemeClr val="tx1"/>
                </a:solidFill>
              </a:rPr>
              <a:t>Quality Control of </a:t>
            </a:r>
            <a:r>
              <a:rPr lang="en-US" sz="2800" smtClean="0">
                <a:solidFill>
                  <a:srgbClr val="00B050"/>
                </a:solidFill>
              </a:rPr>
              <a:t>Radio</a:t>
            </a:r>
            <a:r>
              <a:rPr lang="en-US" sz="2800" smtClean="0">
                <a:solidFill>
                  <a:schemeClr val="tx1"/>
                </a:solidFill>
              </a:rPr>
              <a:t>/</a:t>
            </a:r>
            <a:r>
              <a:rPr lang="en-US" sz="2800" smtClean="0">
                <a:solidFill>
                  <a:srgbClr val="FF00FF"/>
                </a:solidFill>
              </a:rPr>
              <a:t>Dropsonde</a:t>
            </a:r>
            <a:r>
              <a:rPr lang="en-US" sz="2800" smtClean="0">
                <a:solidFill>
                  <a:schemeClr val="tx1"/>
                </a:solidFill>
              </a:rPr>
              <a:t> Data</a:t>
            </a:r>
          </a:p>
        </p:txBody>
      </p:sp>
      <p:sp>
        <p:nvSpPr>
          <p:cNvPr id="6147" name="Text Box 3"/>
          <p:cNvSpPr txBox="1">
            <a:spLocks noChangeArrowheads="1"/>
          </p:cNvSpPr>
          <p:nvPr/>
        </p:nvSpPr>
        <p:spPr bwMode="auto">
          <a:xfrm>
            <a:off x="914400" y="2127250"/>
            <a:ext cx="2314575" cy="307975"/>
          </a:xfrm>
          <a:prstGeom prst="rect">
            <a:avLst/>
          </a:prstGeom>
          <a:solidFill>
            <a:srgbClr val="FFFF00">
              <a:alpha val="36862"/>
            </a:srgbClr>
          </a:solidFill>
          <a:ln w="38100" algn="ctr">
            <a:solidFill>
              <a:srgbClr val="000000"/>
            </a:solidFill>
            <a:miter lim="800000"/>
            <a:headEnd/>
            <a:tailEnd/>
          </a:ln>
        </p:spPr>
        <p:txBody>
          <a:bodyPr wrap="none">
            <a:spAutoFit/>
          </a:bodyPr>
          <a:lstStyle/>
          <a:p>
            <a:pPr algn="ctr" eaLnBrk="0" hangingPunct="0"/>
            <a:r>
              <a:rPr lang="en-US" sz="1400">
                <a:solidFill>
                  <a:srgbClr val="00B050"/>
                </a:solidFill>
              </a:rPr>
              <a:t>Apply Radiation Correction</a:t>
            </a:r>
          </a:p>
        </p:txBody>
      </p:sp>
      <p:sp>
        <p:nvSpPr>
          <p:cNvPr id="6149" name="Line 5"/>
          <p:cNvSpPr>
            <a:spLocks noChangeShapeType="1"/>
          </p:cNvSpPr>
          <p:nvPr/>
        </p:nvSpPr>
        <p:spPr bwMode="auto">
          <a:xfrm>
            <a:off x="1982788" y="2466975"/>
            <a:ext cx="0" cy="381000"/>
          </a:xfrm>
          <a:prstGeom prst="line">
            <a:avLst/>
          </a:prstGeom>
          <a:noFill/>
          <a:ln w="38100">
            <a:solidFill>
              <a:schemeClr val="tx1"/>
            </a:solidFill>
            <a:round/>
            <a:headEnd/>
            <a:tailEnd type="triangle" w="med" len="med"/>
          </a:ln>
        </p:spPr>
        <p:txBody>
          <a:bodyPr/>
          <a:lstStyle/>
          <a:p>
            <a:endParaRPr lang="en-US"/>
          </a:p>
        </p:txBody>
      </p:sp>
      <p:sp>
        <p:nvSpPr>
          <p:cNvPr id="6148" name="Text Box 4"/>
          <p:cNvSpPr txBox="1">
            <a:spLocks noChangeArrowheads="1"/>
          </p:cNvSpPr>
          <p:nvPr/>
        </p:nvSpPr>
        <p:spPr bwMode="auto">
          <a:xfrm>
            <a:off x="1463675" y="2916238"/>
            <a:ext cx="1023938" cy="307975"/>
          </a:xfrm>
          <a:prstGeom prst="rect">
            <a:avLst/>
          </a:prstGeom>
          <a:solidFill>
            <a:srgbClr val="FFFF00">
              <a:alpha val="36862"/>
            </a:srgbClr>
          </a:solidFill>
          <a:ln w="38100" algn="ctr">
            <a:solidFill>
              <a:srgbClr val="000000"/>
            </a:solidFill>
            <a:miter lim="800000"/>
            <a:headEnd/>
            <a:tailEnd/>
          </a:ln>
        </p:spPr>
        <p:txBody>
          <a:bodyPr>
            <a:spAutoFit/>
          </a:bodyPr>
          <a:lstStyle/>
          <a:p>
            <a:pPr algn="ctr" eaLnBrk="0" hangingPunct="0"/>
            <a:r>
              <a:rPr lang="en-US" sz="1400">
                <a:solidFill>
                  <a:srgbClr val="000000"/>
                </a:solidFill>
              </a:rPr>
              <a:t>ASPEN</a:t>
            </a:r>
          </a:p>
        </p:txBody>
      </p:sp>
      <p:grpSp>
        <p:nvGrpSpPr>
          <p:cNvPr id="4" name="Group 34"/>
          <p:cNvGrpSpPr>
            <a:grpSpLocks/>
          </p:cNvGrpSpPr>
          <p:nvPr/>
        </p:nvGrpSpPr>
        <p:grpSpPr bwMode="auto">
          <a:xfrm>
            <a:off x="2505075" y="2463803"/>
            <a:ext cx="5911851" cy="1504902"/>
            <a:chOff x="2564027" y="2519834"/>
            <a:chExt cx="5911851" cy="1504046"/>
          </a:xfrm>
        </p:grpSpPr>
        <p:grpSp>
          <p:nvGrpSpPr>
            <p:cNvPr id="5" name="Group 8"/>
            <p:cNvGrpSpPr>
              <a:grpSpLocks/>
            </p:cNvGrpSpPr>
            <p:nvPr/>
          </p:nvGrpSpPr>
          <p:grpSpPr bwMode="auto">
            <a:xfrm>
              <a:off x="2564027" y="2519834"/>
              <a:ext cx="5911851" cy="1200151"/>
              <a:chOff x="1632" y="1306"/>
              <a:chExt cx="3724" cy="756"/>
            </a:xfrm>
          </p:grpSpPr>
          <p:sp>
            <p:nvSpPr>
              <p:cNvPr id="21530" name="Text Box 18"/>
              <p:cNvSpPr txBox="1">
                <a:spLocks noChangeArrowheads="1"/>
              </p:cNvSpPr>
              <p:nvPr/>
            </p:nvSpPr>
            <p:spPr bwMode="auto">
              <a:xfrm>
                <a:off x="1926" y="1674"/>
                <a:ext cx="1920" cy="388"/>
              </a:xfrm>
              <a:prstGeom prst="rect">
                <a:avLst/>
              </a:prstGeom>
              <a:noFill/>
              <a:ln w="9525" algn="ctr">
                <a:noFill/>
                <a:miter lim="800000"/>
                <a:headEnd/>
                <a:tailEnd/>
              </a:ln>
            </p:spPr>
            <p:txBody>
              <a:bodyPr>
                <a:spAutoFit/>
              </a:bodyPr>
              <a:lstStyle/>
              <a:p>
                <a:pPr lvl="1" algn="ctr" eaLnBrk="0" hangingPunct="0">
                  <a:buFont typeface="Wingdings" pitchFamily="2" charset="2"/>
                  <a:buNone/>
                </a:pPr>
                <a:r>
                  <a:rPr lang="en-US" sz="1600" dirty="0">
                    <a:solidFill>
                      <a:srgbClr val="0000FF"/>
                    </a:solidFill>
                  </a:rPr>
                  <a:t>Performs smoothing</a:t>
                </a:r>
              </a:p>
              <a:p>
                <a:pPr algn="ctr" eaLnBrk="0" hangingPunct="0"/>
                <a:endParaRPr lang="en-US" dirty="0"/>
              </a:p>
            </p:txBody>
          </p:sp>
          <p:grpSp>
            <p:nvGrpSpPr>
              <p:cNvPr id="6" name="Group 9"/>
              <p:cNvGrpSpPr>
                <a:grpSpLocks/>
              </p:cNvGrpSpPr>
              <p:nvPr/>
            </p:nvGrpSpPr>
            <p:grpSpPr bwMode="auto">
              <a:xfrm>
                <a:off x="1632" y="1306"/>
                <a:ext cx="3724" cy="662"/>
                <a:chOff x="1632" y="1306"/>
                <a:chExt cx="3724" cy="662"/>
              </a:xfrm>
            </p:grpSpPr>
            <p:sp>
              <p:nvSpPr>
                <p:cNvPr id="21532" name="Text Box 17"/>
                <p:cNvSpPr txBox="1">
                  <a:spLocks noChangeArrowheads="1"/>
                </p:cNvSpPr>
                <p:nvPr/>
              </p:nvSpPr>
              <p:spPr bwMode="auto">
                <a:xfrm>
                  <a:off x="2394" y="1492"/>
                  <a:ext cx="1812" cy="213"/>
                </a:xfrm>
                <a:prstGeom prst="rect">
                  <a:avLst/>
                </a:prstGeom>
                <a:noFill/>
                <a:ln w="9525" algn="ctr">
                  <a:noFill/>
                  <a:miter lim="800000"/>
                  <a:headEnd/>
                  <a:tailEnd/>
                </a:ln>
              </p:spPr>
              <p:txBody>
                <a:bodyPr wrap="none">
                  <a:spAutoFit/>
                </a:bodyPr>
                <a:lstStyle/>
                <a:p>
                  <a:pPr algn="ctr" eaLnBrk="0" hangingPunct="0"/>
                  <a:r>
                    <a:rPr lang="en-US" sz="1600" dirty="0">
                      <a:solidFill>
                        <a:srgbClr val="0000FF"/>
                      </a:solidFill>
                    </a:rPr>
                    <a:t>Removes suspect data points</a:t>
                  </a:r>
                </a:p>
              </p:txBody>
            </p:sp>
            <p:grpSp>
              <p:nvGrpSpPr>
                <p:cNvPr id="7" name="Group 10"/>
                <p:cNvGrpSpPr>
                  <a:grpSpLocks/>
                </p:cNvGrpSpPr>
                <p:nvPr/>
              </p:nvGrpSpPr>
              <p:grpSpPr bwMode="auto">
                <a:xfrm>
                  <a:off x="1632" y="1306"/>
                  <a:ext cx="3724" cy="662"/>
                  <a:chOff x="1632" y="1306"/>
                  <a:chExt cx="3724" cy="662"/>
                </a:xfrm>
              </p:grpSpPr>
              <p:sp>
                <p:nvSpPr>
                  <p:cNvPr id="21534" name="Text Box 16"/>
                  <p:cNvSpPr txBox="1">
                    <a:spLocks noChangeArrowheads="1"/>
                  </p:cNvSpPr>
                  <p:nvPr/>
                </p:nvSpPr>
                <p:spPr bwMode="auto">
                  <a:xfrm>
                    <a:off x="2118" y="1306"/>
                    <a:ext cx="3238" cy="368"/>
                  </a:xfrm>
                  <a:prstGeom prst="rect">
                    <a:avLst/>
                  </a:prstGeom>
                  <a:noFill/>
                  <a:ln w="9525" algn="ctr">
                    <a:noFill/>
                    <a:miter lim="800000"/>
                    <a:headEnd/>
                    <a:tailEnd/>
                  </a:ln>
                </p:spPr>
                <p:txBody>
                  <a:bodyPr wrap="none">
                    <a:spAutoFit/>
                  </a:bodyPr>
                  <a:lstStyle/>
                  <a:p>
                    <a:pPr lvl="1" eaLnBrk="0" hangingPunct="0">
                      <a:buFont typeface="Wingdings" pitchFamily="2" charset="2"/>
                      <a:buNone/>
                    </a:pPr>
                    <a:r>
                      <a:rPr lang="en-US" sz="1600" dirty="0">
                        <a:solidFill>
                          <a:srgbClr val="0000FF"/>
                        </a:solidFill>
                      </a:rPr>
                      <a:t>Provides analysis tools (skew-t diagrams, </a:t>
                    </a:r>
                    <a:r>
                      <a:rPr lang="en-US" sz="1600" dirty="0" err="1">
                        <a:solidFill>
                          <a:srgbClr val="0000FF"/>
                        </a:solidFill>
                      </a:rPr>
                      <a:t>xy</a:t>
                    </a:r>
                    <a:r>
                      <a:rPr lang="en-US" sz="1600" dirty="0">
                        <a:solidFill>
                          <a:srgbClr val="0000FF"/>
                        </a:solidFill>
                      </a:rPr>
                      <a:t>-plot)</a:t>
                    </a:r>
                  </a:p>
                  <a:p>
                    <a:pPr lvl="1" eaLnBrk="0" hangingPunct="0">
                      <a:buFont typeface="Wingdings" pitchFamily="2" charset="2"/>
                      <a:buNone/>
                    </a:pPr>
                    <a:endParaRPr lang="en-US" sz="1600" dirty="0"/>
                  </a:p>
                </p:txBody>
              </p:sp>
              <p:grpSp>
                <p:nvGrpSpPr>
                  <p:cNvPr id="8" name="Group 11"/>
                  <p:cNvGrpSpPr>
                    <a:grpSpLocks/>
                  </p:cNvGrpSpPr>
                  <p:nvPr/>
                </p:nvGrpSpPr>
                <p:grpSpPr bwMode="auto">
                  <a:xfrm>
                    <a:off x="1632" y="1440"/>
                    <a:ext cx="768" cy="528"/>
                    <a:chOff x="1632" y="1440"/>
                    <a:chExt cx="768" cy="528"/>
                  </a:xfrm>
                </p:grpSpPr>
                <p:sp>
                  <p:nvSpPr>
                    <p:cNvPr id="21536" name="Line 12"/>
                    <p:cNvSpPr>
                      <a:spLocks noChangeShapeType="1"/>
                    </p:cNvSpPr>
                    <p:nvPr/>
                  </p:nvSpPr>
                  <p:spPr bwMode="auto">
                    <a:xfrm flipV="1">
                      <a:off x="1632" y="1440"/>
                      <a:ext cx="768" cy="192"/>
                    </a:xfrm>
                    <a:prstGeom prst="line">
                      <a:avLst/>
                    </a:prstGeom>
                    <a:noFill/>
                    <a:ln w="28575">
                      <a:solidFill>
                        <a:schemeClr val="tx1"/>
                      </a:solidFill>
                      <a:round/>
                      <a:headEnd/>
                      <a:tailEnd type="triangle" w="med" len="med"/>
                    </a:ln>
                  </p:spPr>
                  <p:txBody>
                    <a:bodyPr/>
                    <a:lstStyle/>
                    <a:p>
                      <a:endParaRPr lang="en-US"/>
                    </a:p>
                  </p:txBody>
                </p:sp>
                <p:sp>
                  <p:nvSpPr>
                    <p:cNvPr id="21537" name="Line 13"/>
                    <p:cNvSpPr>
                      <a:spLocks noChangeShapeType="1"/>
                    </p:cNvSpPr>
                    <p:nvPr/>
                  </p:nvSpPr>
                  <p:spPr bwMode="auto">
                    <a:xfrm flipV="1">
                      <a:off x="1632" y="1632"/>
                      <a:ext cx="768" cy="48"/>
                    </a:xfrm>
                    <a:prstGeom prst="line">
                      <a:avLst/>
                    </a:prstGeom>
                    <a:noFill/>
                    <a:ln w="28575">
                      <a:solidFill>
                        <a:schemeClr val="tx1"/>
                      </a:solidFill>
                      <a:round/>
                      <a:headEnd/>
                      <a:tailEnd type="triangle" w="med" len="med"/>
                    </a:ln>
                  </p:spPr>
                  <p:txBody>
                    <a:bodyPr/>
                    <a:lstStyle/>
                    <a:p>
                      <a:endParaRPr lang="en-US"/>
                    </a:p>
                  </p:txBody>
                </p:sp>
                <p:sp>
                  <p:nvSpPr>
                    <p:cNvPr id="21538" name="Line 14"/>
                    <p:cNvSpPr>
                      <a:spLocks noChangeShapeType="1"/>
                    </p:cNvSpPr>
                    <p:nvPr/>
                  </p:nvSpPr>
                  <p:spPr bwMode="auto">
                    <a:xfrm>
                      <a:off x="1632" y="1728"/>
                      <a:ext cx="768" cy="48"/>
                    </a:xfrm>
                    <a:prstGeom prst="line">
                      <a:avLst/>
                    </a:prstGeom>
                    <a:noFill/>
                    <a:ln w="28575">
                      <a:solidFill>
                        <a:schemeClr val="tx1"/>
                      </a:solidFill>
                      <a:round/>
                      <a:headEnd/>
                      <a:tailEnd type="triangle" w="med" len="med"/>
                    </a:ln>
                  </p:spPr>
                  <p:txBody>
                    <a:bodyPr/>
                    <a:lstStyle/>
                    <a:p>
                      <a:endParaRPr lang="en-US"/>
                    </a:p>
                  </p:txBody>
                </p:sp>
                <p:sp>
                  <p:nvSpPr>
                    <p:cNvPr id="21539" name="Line 15"/>
                    <p:cNvSpPr>
                      <a:spLocks noChangeShapeType="1"/>
                    </p:cNvSpPr>
                    <p:nvPr/>
                  </p:nvSpPr>
                  <p:spPr bwMode="auto">
                    <a:xfrm>
                      <a:off x="1632" y="1776"/>
                      <a:ext cx="768" cy="192"/>
                    </a:xfrm>
                    <a:prstGeom prst="line">
                      <a:avLst/>
                    </a:prstGeom>
                    <a:noFill/>
                    <a:ln w="28575">
                      <a:solidFill>
                        <a:schemeClr val="tx1"/>
                      </a:solidFill>
                      <a:round/>
                      <a:headEnd/>
                      <a:tailEnd type="triangle" w="med" len="med"/>
                    </a:ln>
                  </p:spPr>
                  <p:txBody>
                    <a:bodyPr/>
                    <a:lstStyle/>
                    <a:p>
                      <a:endParaRPr lang="en-US"/>
                    </a:p>
                  </p:txBody>
                </p:sp>
              </p:grpSp>
            </p:grpSp>
          </p:grpSp>
        </p:grpSp>
        <p:sp>
          <p:nvSpPr>
            <p:cNvPr id="21529" name="Text Box 19"/>
            <p:cNvSpPr txBox="1">
              <a:spLocks noChangeArrowheads="1"/>
            </p:cNvSpPr>
            <p:nvPr/>
          </p:nvSpPr>
          <p:spPr bwMode="auto">
            <a:xfrm>
              <a:off x="2936016" y="3408327"/>
              <a:ext cx="5181600" cy="615553"/>
            </a:xfrm>
            <a:prstGeom prst="rect">
              <a:avLst/>
            </a:prstGeom>
            <a:noFill/>
            <a:ln w="9525" algn="ctr">
              <a:noFill/>
              <a:miter lim="800000"/>
              <a:headEnd/>
              <a:tailEnd/>
            </a:ln>
          </p:spPr>
          <p:txBody>
            <a:bodyPr>
              <a:spAutoFit/>
            </a:bodyPr>
            <a:lstStyle/>
            <a:p>
              <a:pPr lvl="1" algn="ctr" eaLnBrk="0" hangingPunct="0">
                <a:buFont typeface="Wingdings" pitchFamily="2" charset="2"/>
                <a:buNone/>
              </a:pPr>
              <a:r>
                <a:rPr lang="en-US" sz="1600" dirty="0">
                  <a:solidFill>
                    <a:srgbClr val="0000FF"/>
                  </a:solidFill>
                </a:rPr>
                <a:t>Batch mode for processing large datasets</a:t>
              </a:r>
            </a:p>
            <a:p>
              <a:pPr algn="ctr" eaLnBrk="0" hangingPunct="0"/>
              <a:endParaRPr lang="en-US" dirty="0"/>
            </a:p>
          </p:txBody>
        </p:sp>
      </p:grpSp>
      <p:sp>
        <p:nvSpPr>
          <p:cNvPr id="6165" name="Text Box 21"/>
          <p:cNvSpPr txBox="1">
            <a:spLocks noChangeArrowheads="1"/>
          </p:cNvSpPr>
          <p:nvPr/>
        </p:nvSpPr>
        <p:spPr bwMode="auto">
          <a:xfrm>
            <a:off x="933450" y="3732213"/>
            <a:ext cx="2322513" cy="522287"/>
          </a:xfrm>
          <a:prstGeom prst="rect">
            <a:avLst/>
          </a:prstGeom>
          <a:solidFill>
            <a:srgbClr val="FFFF00">
              <a:alpha val="36862"/>
            </a:srgbClr>
          </a:solidFill>
          <a:ln w="38100" algn="ctr">
            <a:solidFill>
              <a:srgbClr val="000000"/>
            </a:solidFill>
            <a:miter lim="800000"/>
            <a:headEnd/>
            <a:tailEnd/>
          </a:ln>
        </p:spPr>
        <p:txBody>
          <a:bodyPr wrap="square">
            <a:spAutoFit/>
          </a:bodyPr>
          <a:lstStyle/>
          <a:p>
            <a:pPr algn="ctr" eaLnBrk="0" hangingPunct="0"/>
            <a:r>
              <a:rPr lang="en-US" sz="1400">
                <a:solidFill>
                  <a:srgbClr val="00B050"/>
                </a:solidFill>
              </a:rPr>
              <a:t>Comparisons of prelaunch </a:t>
            </a:r>
          </a:p>
          <a:p>
            <a:pPr algn="ctr" eaLnBrk="0" hangingPunct="0"/>
            <a:r>
              <a:rPr lang="en-US" sz="1400">
                <a:solidFill>
                  <a:srgbClr val="00B050"/>
                </a:solidFill>
              </a:rPr>
              <a:t>and surface data</a:t>
            </a:r>
          </a:p>
        </p:txBody>
      </p:sp>
      <p:sp>
        <p:nvSpPr>
          <p:cNvPr id="6167" name="Text Box 23"/>
          <p:cNvSpPr txBox="1">
            <a:spLocks noChangeArrowheads="1"/>
          </p:cNvSpPr>
          <p:nvPr/>
        </p:nvSpPr>
        <p:spPr bwMode="auto">
          <a:xfrm>
            <a:off x="296863" y="6350000"/>
            <a:ext cx="3857625" cy="306388"/>
          </a:xfrm>
          <a:prstGeom prst="rect">
            <a:avLst/>
          </a:prstGeom>
          <a:solidFill>
            <a:srgbClr val="FFFF00">
              <a:alpha val="36862"/>
            </a:srgbClr>
          </a:solidFill>
          <a:ln w="38100" algn="ctr">
            <a:solidFill>
              <a:srgbClr val="000000"/>
            </a:solidFill>
            <a:miter lim="800000"/>
            <a:headEnd/>
            <a:tailEnd/>
          </a:ln>
        </p:spPr>
        <p:txBody>
          <a:bodyPr>
            <a:spAutoFit/>
          </a:bodyPr>
          <a:lstStyle/>
          <a:p>
            <a:pPr algn="ctr" eaLnBrk="0" hangingPunct="0"/>
            <a:r>
              <a:rPr lang="en-US" sz="1400">
                <a:solidFill>
                  <a:srgbClr val="000000"/>
                </a:solidFill>
              </a:rPr>
              <a:t>Visually examine QC sounding profiles</a:t>
            </a:r>
          </a:p>
        </p:txBody>
      </p:sp>
      <p:sp>
        <p:nvSpPr>
          <p:cNvPr id="6168" name="Line 24"/>
          <p:cNvSpPr>
            <a:spLocks noChangeShapeType="1"/>
          </p:cNvSpPr>
          <p:nvPr/>
        </p:nvSpPr>
        <p:spPr bwMode="auto">
          <a:xfrm>
            <a:off x="1981200" y="5105400"/>
            <a:ext cx="0" cy="381000"/>
          </a:xfrm>
          <a:prstGeom prst="line">
            <a:avLst/>
          </a:prstGeom>
          <a:noFill/>
          <a:ln w="38100">
            <a:solidFill>
              <a:schemeClr val="tx1"/>
            </a:solidFill>
            <a:round/>
            <a:headEnd/>
            <a:tailEnd type="triangle" w="med" len="med"/>
          </a:ln>
        </p:spPr>
        <p:txBody>
          <a:bodyPr/>
          <a:lstStyle/>
          <a:p>
            <a:endParaRPr lang="en-US"/>
          </a:p>
        </p:txBody>
      </p:sp>
      <p:sp>
        <p:nvSpPr>
          <p:cNvPr id="6171" name="Text Box 27"/>
          <p:cNvSpPr txBox="1">
            <a:spLocks noChangeArrowheads="1"/>
          </p:cNvSpPr>
          <p:nvPr/>
        </p:nvSpPr>
        <p:spPr bwMode="auto">
          <a:xfrm>
            <a:off x="228600" y="1371600"/>
            <a:ext cx="3317875" cy="307975"/>
          </a:xfrm>
          <a:prstGeom prst="rect">
            <a:avLst/>
          </a:prstGeom>
          <a:solidFill>
            <a:srgbClr val="FFFF00">
              <a:alpha val="36862"/>
            </a:srgbClr>
          </a:solidFill>
          <a:ln w="38100" algn="ctr">
            <a:solidFill>
              <a:srgbClr val="000000"/>
            </a:solidFill>
            <a:miter lim="800000"/>
            <a:headEnd/>
            <a:tailEnd/>
          </a:ln>
        </p:spPr>
        <p:txBody>
          <a:bodyPr wrap="none">
            <a:spAutoFit/>
          </a:bodyPr>
          <a:lstStyle/>
          <a:p>
            <a:pPr algn="ctr" eaLnBrk="0" hangingPunct="0"/>
            <a:r>
              <a:rPr lang="en-US" sz="1400">
                <a:solidFill>
                  <a:srgbClr val="000000"/>
                </a:solidFill>
              </a:rPr>
              <a:t>Individual examination raw data profiles</a:t>
            </a:r>
          </a:p>
        </p:txBody>
      </p:sp>
      <p:sp>
        <p:nvSpPr>
          <p:cNvPr id="6172" name="Text Box 28"/>
          <p:cNvSpPr txBox="1">
            <a:spLocks noChangeArrowheads="1"/>
          </p:cNvSpPr>
          <p:nvPr/>
        </p:nvSpPr>
        <p:spPr bwMode="auto">
          <a:xfrm>
            <a:off x="714375" y="609600"/>
            <a:ext cx="2917825" cy="307975"/>
          </a:xfrm>
          <a:prstGeom prst="rect">
            <a:avLst/>
          </a:prstGeom>
          <a:solidFill>
            <a:srgbClr val="FFFF00">
              <a:alpha val="36862"/>
            </a:srgbClr>
          </a:solidFill>
          <a:ln w="38100" algn="ctr">
            <a:solidFill>
              <a:srgbClr val="000000"/>
            </a:solidFill>
            <a:miter lim="800000"/>
            <a:headEnd/>
            <a:tailEnd/>
          </a:ln>
        </p:spPr>
        <p:txBody>
          <a:bodyPr wrap="none">
            <a:spAutoFit/>
          </a:bodyPr>
          <a:lstStyle/>
          <a:p>
            <a:pPr algn="ctr" eaLnBrk="0" hangingPunct="0"/>
            <a:r>
              <a:rPr lang="en-US" sz="1400">
                <a:solidFill>
                  <a:srgbClr val="000000"/>
                </a:solidFill>
              </a:rPr>
              <a:t>In field data inspection by operator</a:t>
            </a:r>
          </a:p>
        </p:txBody>
      </p:sp>
      <p:sp>
        <p:nvSpPr>
          <p:cNvPr id="6173" name="Line 29"/>
          <p:cNvSpPr>
            <a:spLocks noChangeShapeType="1"/>
          </p:cNvSpPr>
          <p:nvPr/>
        </p:nvSpPr>
        <p:spPr bwMode="auto">
          <a:xfrm>
            <a:off x="1981200" y="914400"/>
            <a:ext cx="0" cy="381000"/>
          </a:xfrm>
          <a:prstGeom prst="line">
            <a:avLst/>
          </a:prstGeom>
          <a:noFill/>
          <a:ln w="38100">
            <a:solidFill>
              <a:schemeClr val="tx1"/>
            </a:solidFill>
            <a:round/>
            <a:headEnd/>
            <a:tailEnd type="triangle" w="med" len="med"/>
          </a:ln>
        </p:spPr>
        <p:txBody>
          <a:bodyPr/>
          <a:lstStyle/>
          <a:p>
            <a:endParaRPr lang="en-US"/>
          </a:p>
        </p:txBody>
      </p:sp>
      <p:sp>
        <p:nvSpPr>
          <p:cNvPr id="6174" name="Line 30"/>
          <p:cNvSpPr>
            <a:spLocks noChangeShapeType="1"/>
          </p:cNvSpPr>
          <p:nvPr/>
        </p:nvSpPr>
        <p:spPr bwMode="auto">
          <a:xfrm>
            <a:off x="3228975" y="2239963"/>
            <a:ext cx="914400" cy="0"/>
          </a:xfrm>
          <a:prstGeom prst="line">
            <a:avLst/>
          </a:prstGeom>
          <a:noFill/>
          <a:ln w="38100">
            <a:solidFill>
              <a:schemeClr val="tx1"/>
            </a:solidFill>
            <a:round/>
            <a:headEnd/>
            <a:tailEnd type="triangle" w="med" len="med"/>
          </a:ln>
        </p:spPr>
        <p:txBody>
          <a:bodyPr/>
          <a:lstStyle/>
          <a:p>
            <a:endParaRPr lang="en-US"/>
          </a:p>
        </p:txBody>
      </p:sp>
      <p:sp>
        <p:nvSpPr>
          <p:cNvPr id="6175" name="Text Box 31"/>
          <p:cNvSpPr txBox="1">
            <a:spLocks noChangeArrowheads="1"/>
          </p:cNvSpPr>
          <p:nvPr/>
        </p:nvSpPr>
        <p:spPr bwMode="auto">
          <a:xfrm>
            <a:off x="4267200" y="1905000"/>
            <a:ext cx="4487863" cy="581025"/>
          </a:xfrm>
          <a:prstGeom prst="rect">
            <a:avLst/>
          </a:prstGeom>
          <a:noFill/>
          <a:ln w="9525">
            <a:noFill/>
            <a:miter lim="800000"/>
            <a:headEnd/>
            <a:tailEnd/>
          </a:ln>
        </p:spPr>
        <p:txBody>
          <a:bodyPr wrap="square">
            <a:spAutoFit/>
          </a:bodyPr>
          <a:lstStyle/>
          <a:p>
            <a:r>
              <a:rPr lang="en-US" sz="1600" dirty="0">
                <a:solidFill>
                  <a:srgbClr val="FF0000"/>
                </a:solidFill>
              </a:rPr>
              <a:t>Takes into account solar angle at time of launch</a:t>
            </a:r>
          </a:p>
          <a:p>
            <a:r>
              <a:rPr lang="en-US" sz="1600" dirty="0">
                <a:solidFill>
                  <a:srgbClr val="FF0000"/>
                </a:solidFill>
              </a:rPr>
              <a:t>and removes solar heating that could skew T.</a:t>
            </a:r>
          </a:p>
        </p:txBody>
      </p:sp>
      <p:sp>
        <p:nvSpPr>
          <p:cNvPr id="33" name="Text Box 9"/>
          <p:cNvSpPr txBox="1">
            <a:spLocks noChangeArrowheads="1"/>
          </p:cNvSpPr>
          <p:nvPr/>
        </p:nvSpPr>
        <p:spPr bwMode="auto">
          <a:xfrm>
            <a:off x="838200" y="4800600"/>
            <a:ext cx="2503488" cy="307975"/>
          </a:xfrm>
          <a:prstGeom prst="rect">
            <a:avLst/>
          </a:prstGeom>
          <a:solidFill>
            <a:srgbClr val="FFFF00">
              <a:alpha val="36862"/>
            </a:srgbClr>
          </a:solidFill>
          <a:ln w="38100" algn="ctr">
            <a:solidFill>
              <a:srgbClr val="000000"/>
            </a:solidFill>
            <a:miter lim="800000"/>
            <a:headEnd/>
            <a:tailEnd/>
          </a:ln>
        </p:spPr>
        <p:txBody>
          <a:bodyPr wrap="none">
            <a:spAutoFit/>
          </a:bodyPr>
          <a:lstStyle/>
          <a:p>
            <a:pPr algn="ctr" eaLnBrk="0" hangingPunct="0"/>
            <a:r>
              <a:rPr lang="en-US" sz="1400">
                <a:solidFill>
                  <a:srgbClr val="000000"/>
                </a:solidFill>
              </a:rPr>
              <a:t>Histograms of PTU and Wind</a:t>
            </a:r>
          </a:p>
        </p:txBody>
      </p:sp>
      <p:sp>
        <p:nvSpPr>
          <p:cNvPr id="36" name="Line 5"/>
          <p:cNvSpPr>
            <a:spLocks noChangeShapeType="1"/>
          </p:cNvSpPr>
          <p:nvPr/>
        </p:nvSpPr>
        <p:spPr bwMode="auto">
          <a:xfrm>
            <a:off x="1985963" y="1677988"/>
            <a:ext cx="0" cy="381000"/>
          </a:xfrm>
          <a:prstGeom prst="line">
            <a:avLst/>
          </a:prstGeom>
          <a:noFill/>
          <a:ln w="38100">
            <a:solidFill>
              <a:schemeClr val="tx1"/>
            </a:solidFill>
            <a:round/>
            <a:headEnd/>
            <a:tailEnd type="triangle" w="med" len="med"/>
          </a:ln>
        </p:spPr>
        <p:txBody>
          <a:bodyPr/>
          <a:lstStyle/>
          <a:p>
            <a:endParaRPr lang="en-US"/>
          </a:p>
        </p:txBody>
      </p:sp>
      <p:sp>
        <p:nvSpPr>
          <p:cNvPr id="38" name="Line 5"/>
          <p:cNvSpPr>
            <a:spLocks noChangeShapeType="1"/>
          </p:cNvSpPr>
          <p:nvPr/>
        </p:nvSpPr>
        <p:spPr bwMode="auto">
          <a:xfrm flipH="1">
            <a:off x="1981199" y="3240088"/>
            <a:ext cx="1" cy="381000"/>
          </a:xfrm>
          <a:prstGeom prst="line">
            <a:avLst/>
          </a:prstGeom>
          <a:noFill/>
          <a:ln w="38100">
            <a:solidFill>
              <a:schemeClr val="tx1"/>
            </a:solidFill>
            <a:round/>
            <a:headEnd/>
            <a:tailEnd type="triangle" w="med" len="med"/>
          </a:ln>
        </p:spPr>
        <p:txBody>
          <a:bodyPr/>
          <a:lstStyle/>
          <a:p>
            <a:endParaRPr lang="en-US"/>
          </a:p>
        </p:txBody>
      </p:sp>
      <p:sp>
        <p:nvSpPr>
          <p:cNvPr id="39" name="Line 5"/>
          <p:cNvSpPr>
            <a:spLocks noChangeShapeType="1"/>
          </p:cNvSpPr>
          <p:nvPr/>
        </p:nvSpPr>
        <p:spPr bwMode="auto">
          <a:xfrm>
            <a:off x="1981200" y="4267200"/>
            <a:ext cx="0" cy="381000"/>
          </a:xfrm>
          <a:prstGeom prst="line">
            <a:avLst/>
          </a:prstGeom>
          <a:noFill/>
          <a:ln w="38100">
            <a:solidFill>
              <a:schemeClr val="tx1"/>
            </a:solidFill>
            <a:round/>
            <a:headEnd/>
            <a:tailEnd type="triangle" w="med" len="med"/>
          </a:ln>
        </p:spPr>
        <p:txBody>
          <a:bodyPr/>
          <a:lstStyle/>
          <a:p>
            <a:endParaRPr lang="en-US"/>
          </a:p>
        </p:txBody>
      </p:sp>
      <p:sp>
        <p:nvSpPr>
          <p:cNvPr id="40" name="Line 5"/>
          <p:cNvSpPr>
            <a:spLocks noChangeShapeType="1"/>
          </p:cNvSpPr>
          <p:nvPr/>
        </p:nvSpPr>
        <p:spPr bwMode="auto">
          <a:xfrm>
            <a:off x="1989138" y="5902325"/>
            <a:ext cx="0" cy="381000"/>
          </a:xfrm>
          <a:prstGeom prst="line">
            <a:avLst/>
          </a:prstGeom>
          <a:noFill/>
          <a:ln w="38100">
            <a:solidFill>
              <a:schemeClr val="tx1"/>
            </a:solidFill>
            <a:round/>
            <a:headEnd/>
            <a:tailEnd type="triangle" w="med" len="med"/>
          </a:ln>
        </p:spPr>
        <p:txBody>
          <a:bodyPr/>
          <a:lstStyle/>
          <a:p>
            <a:endParaRPr lang="en-US"/>
          </a:p>
        </p:txBody>
      </p:sp>
      <p:sp>
        <p:nvSpPr>
          <p:cNvPr id="41" name="Text Box 9"/>
          <p:cNvSpPr txBox="1">
            <a:spLocks noChangeArrowheads="1"/>
          </p:cNvSpPr>
          <p:nvPr/>
        </p:nvSpPr>
        <p:spPr bwMode="auto">
          <a:xfrm>
            <a:off x="720725" y="5576888"/>
            <a:ext cx="2895600" cy="307975"/>
          </a:xfrm>
          <a:prstGeom prst="rect">
            <a:avLst/>
          </a:prstGeom>
          <a:solidFill>
            <a:srgbClr val="FFFF00">
              <a:alpha val="36862"/>
            </a:srgbClr>
          </a:solidFill>
          <a:ln w="38100" algn="ctr">
            <a:solidFill>
              <a:srgbClr val="000000"/>
            </a:solidFill>
            <a:miter lim="800000"/>
            <a:headEnd/>
            <a:tailEnd/>
          </a:ln>
        </p:spPr>
        <p:txBody>
          <a:bodyPr wrap="none">
            <a:spAutoFit/>
          </a:bodyPr>
          <a:lstStyle/>
          <a:p>
            <a:pPr algn="ctr" eaLnBrk="0" hangingPunct="0"/>
            <a:r>
              <a:rPr lang="en-US" sz="1400">
                <a:solidFill>
                  <a:srgbClr val="FF00FF"/>
                </a:solidFill>
              </a:rPr>
              <a:t>Timeseries plots of PTU and Wind</a:t>
            </a:r>
          </a:p>
        </p:txBody>
      </p:sp>
      <p:pic>
        <p:nvPicPr>
          <p:cNvPr id="21547" name="Picture 4" descr="mgaus"/>
          <p:cNvPicPr>
            <a:picLocks noGrp="1" noChangeAspect="1" noChangeArrowheads="1"/>
          </p:cNvPicPr>
          <p:nvPr>
            <p:ph idx="1"/>
          </p:nvPr>
        </p:nvPicPr>
        <p:blipFill>
          <a:blip r:embed="rId3" cstate="print"/>
          <a:srcRect/>
          <a:stretch>
            <a:fillRect/>
          </a:stretch>
        </p:blipFill>
        <p:spPr>
          <a:xfrm>
            <a:off x="2147483647" y="2147483647"/>
            <a:ext cx="2147483647" cy="2147483647"/>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72"/>
                                        </p:tgtEl>
                                        <p:attrNameLst>
                                          <p:attrName>style.visibility</p:attrName>
                                        </p:attrNameLst>
                                      </p:cBhvr>
                                      <p:to>
                                        <p:strVal val="visible"/>
                                      </p:to>
                                    </p:set>
                                    <p:animEffect transition="in" filter="fade">
                                      <p:cBhvr>
                                        <p:cTn id="7" dur="2000"/>
                                        <p:tgtEl>
                                          <p:spTgt spid="61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73"/>
                                        </p:tgtEl>
                                        <p:attrNameLst>
                                          <p:attrName>style.visibility</p:attrName>
                                        </p:attrNameLst>
                                      </p:cBhvr>
                                      <p:to>
                                        <p:strVal val="visible"/>
                                      </p:to>
                                    </p:set>
                                    <p:animEffect transition="in" filter="fade">
                                      <p:cBhvr>
                                        <p:cTn id="12" dur="2000"/>
                                        <p:tgtEl>
                                          <p:spTgt spid="617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171"/>
                                        </p:tgtEl>
                                        <p:attrNameLst>
                                          <p:attrName>style.visibility</p:attrName>
                                        </p:attrNameLst>
                                      </p:cBhvr>
                                      <p:to>
                                        <p:strVal val="visible"/>
                                      </p:to>
                                    </p:set>
                                    <p:animEffect transition="in" filter="fade">
                                      <p:cBhvr>
                                        <p:cTn id="15" dur="2000"/>
                                        <p:tgtEl>
                                          <p:spTgt spid="617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2000"/>
                                        <p:tgtEl>
                                          <p:spTgt spid="3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147"/>
                                        </p:tgtEl>
                                        <p:attrNameLst>
                                          <p:attrName>style.visibility</p:attrName>
                                        </p:attrNameLst>
                                      </p:cBhvr>
                                      <p:to>
                                        <p:strVal val="visible"/>
                                      </p:to>
                                    </p:set>
                                    <p:animEffect transition="in" filter="fade">
                                      <p:cBhvr>
                                        <p:cTn id="23" dur="2000"/>
                                        <p:tgtEl>
                                          <p:spTgt spid="614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174"/>
                                        </p:tgtEl>
                                        <p:attrNameLst>
                                          <p:attrName>style.visibility</p:attrName>
                                        </p:attrNameLst>
                                      </p:cBhvr>
                                      <p:to>
                                        <p:strVal val="visible"/>
                                      </p:to>
                                    </p:set>
                                    <p:animEffect transition="in" filter="fade">
                                      <p:cBhvr>
                                        <p:cTn id="26" dur="2000"/>
                                        <p:tgtEl>
                                          <p:spTgt spid="617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175"/>
                                        </p:tgtEl>
                                        <p:attrNameLst>
                                          <p:attrName>style.visibility</p:attrName>
                                        </p:attrNameLst>
                                      </p:cBhvr>
                                      <p:to>
                                        <p:strVal val="visible"/>
                                      </p:to>
                                    </p:set>
                                    <p:animEffect transition="in" filter="fade">
                                      <p:cBhvr>
                                        <p:cTn id="29" dur="2000"/>
                                        <p:tgtEl>
                                          <p:spTgt spid="617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149"/>
                                        </p:tgtEl>
                                        <p:attrNameLst>
                                          <p:attrName>style.visibility</p:attrName>
                                        </p:attrNameLst>
                                      </p:cBhvr>
                                      <p:to>
                                        <p:strVal val="visible"/>
                                      </p:to>
                                    </p:set>
                                    <p:animEffect transition="in" filter="fade">
                                      <p:cBhvr>
                                        <p:cTn id="34" dur="2000"/>
                                        <p:tgtEl>
                                          <p:spTgt spid="6149"/>
                                        </p:tgtEl>
                                      </p:cBhvr>
                                    </p:animEffect>
                                  </p:childTnLst>
                                </p:cTn>
                              </p:par>
                              <p:par>
                                <p:cTn id="35" presetID="10" presetClass="exit" presetSubtype="0" fill="hold" grpId="1" nodeType="withEffect">
                                  <p:stCondLst>
                                    <p:cond delay="0"/>
                                  </p:stCondLst>
                                  <p:childTnLst>
                                    <p:animEffect transition="out" filter="fade">
                                      <p:cBhvr>
                                        <p:cTn id="36" dur="2000"/>
                                        <p:tgtEl>
                                          <p:spTgt spid="6174"/>
                                        </p:tgtEl>
                                      </p:cBhvr>
                                    </p:animEffect>
                                    <p:set>
                                      <p:cBhvr>
                                        <p:cTn id="37" dur="1" fill="hold">
                                          <p:stCondLst>
                                            <p:cond delay="1999"/>
                                          </p:stCondLst>
                                        </p:cTn>
                                        <p:tgtEl>
                                          <p:spTgt spid="6174"/>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2000"/>
                                        <p:tgtEl>
                                          <p:spTgt spid="6175"/>
                                        </p:tgtEl>
                                      </p:cBhvr>
                                    </p:animEffect>
                                    <p:set>
                                      <p:cBhvr>
                                        <p:cTn id="40" dur="1" fill="hold">
                                          <p:stCondLst>
                                            <p:cond delay="1999"/>
                                          </p:stCondLst>
                                        </p:cTn>
                                        <p:tgtEl>
                                          <p:spTgt spid="6175"/>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6148"/>
                                        </p:tgtEl>
                                        <p:attrNameLst>
                                          <p:attrName>style.visibility</p:attrName>
                                        </p:attrNameLst>
                                      </p:cBhvr>
                                      <p:to>
                                        <p:strVal val="visible"/>
                                      </p:to>
                                    </p:set>
                                    <p:animEffect transition="in" filter="fade">
                                      <p:cBhvr>
                                        <p:cTn id="43" dur="2000"/>
                                        <p:tgtEl>
                                          <p:spTgt spid="6148"/>
                                        </p:tgtEl>
                                      </p:cBhvr>
                                    </p:animEffect>
                                  </p:childTnLst>
                                </p:cTn>
                              </p:par>
                              <p:par>
                                <p:cTn id="44" presetID="10"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2000"/>
                                        <p:tgtEl>
                                          <p:spTgt spid="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2000"/>
                                        <p:tgtEl>
                                          <p:spTgt spid="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165"/>
                                        </p:tgtEl>
                                        <p:attrNameLst>
                                          <p:attrName>style.visibility</p:attrName>
                                        </p:attrNameLst>
                                      </p:cBhvr>
                                      <p:to>
                                        <p:strVal val="visible"/>
                                      </p:to>
                                    </p:set>
                                    <p:animEffect transition="in" filter="fade">
                                      <p:cBhvr>
                                        <p:cTn id="54" dur="2000"/>
                                        <p:tgtEl>
                                          <p:spTgt spid="616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2000"/>
                                        <p:tgtEl>
                                          <p:spTgt spid="38"/>
                                        </p:tgtEl>
                                      </p:cBhvr>
                                    </p:animEffect>
                                  </p:childTnLst>
                                </p:cTn>
                              </p:par>
                              <p:par>
                                <p:cTn id="58" presetID="10" presetClass="exit" presetSubtype="0" fill="hold" nodeType="withEffect">
                                  <p:stCondLst>
                                    <p:cond delay="0"/>
                                  </p:stCondLst>
                                  <p:childTnLst>
                                    <p:animEffect transition="out" filter="fade">
                                      <p:cBhvr>
                                        <p:cTn id="59" dur="2000"/>
                                        <p:tgtEl>
                                          <p:spTgt spid="4"/>
                                        </p:tgtEl>
                                      </p:cBhvr>
                                    </p:animEffect>
                                    <p:set>
                                      <p:cBhvr>
                                        <p:cTn id="60" dur="1" fill="hold">
                                          <p:stCondLst>
                                            <p:cond delay="1999"/>
                                          </p:stCondLst>
                                        </p:cTn>
                                        <p:tgtEl>
                                          <p:spTgt spid="4"/>
                                        </p:tgtEl>
                                        <p:attrNameLst>
                                          <p:attrName>style.visibility</p:attrName>
                                        </p:attrNameLst>
                                      </p:cBhvr>
                                      <p:to>
                                        <p:strVal val="hidden"/>
                                      </p:to>
                                    </p:set>
                                  </p:childTnLst>
                                </p:cTn>
                              </p:par>
                              <p:par>
                                <p:cTn id="61" presetID="10" presetClass="entr" presetSubtype="0"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fade">
                                      <p:cBhvr>
                                        <p:cTn id="63" dur="2000"/>
                                        <p:tgtEl>
                                          <p:spTgt spid="4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2000"/>
                                        <p:tgtEl>
                                          <p:spTgt spid="2"/>
                                        </p:tgtEl>
                                      </p:cBhvr>
                                    </p:animEffect>
                                    <p:set>
                                      <p:cBhvr>
                                        <p:cTn id="68" dur="1" fill="hold">
                                          <p:stCondLst>
                                            <p:cond delay="1999"/>
                                          </p:stCondLst>
                                        </p:cTn>
                                        <p:tgtEl>
                                          <p:spTgt spid="2"/>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2000"/>
                                        <p:tgtEl>
                                          <p:spTgt spid="49"/>
                                        </p:tgtEl>
                                      </p:cBhvr>
                                    </p:animEffect>
                                    <p:set>
                                      <p:cBhvr>
                                        <p:cTn id="71" dur="1" fill="hold">
                                          <p:stCondLst>
                                            <p:cond delay="1999"/>
                                          </p:stCondLst>
                                        </p:cTn>
                                        <p:tgtEl>
                                          <p:spTgt spid="49"/>
                                        </p:tgtEl>
                                        <p:attrNameLst>
                                          <p:attrName>style.visibility</p:attrName>
                                        </p:attrNameLst>
                                      </p:cBhvr>
                                      <p:to>
                                        <p:strVal val="hidden"/>
                                      </p:to>
                                    </p:set>
                                  </p:childTnLst>
                                </p:cTn>
                              </p:par>
                              <p:par>
                                <p:cTn id="72" presetID="10" presetClass="entr" presetSubtype="0" fill="hold" grpId="0" nodeType="with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2000"/>
                                        <p:tgtEl>
                                          <p:spTgt spid="3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2000"/>
                                        <p:tgtEl>
                                          <p:spTgt spid="33"/>
                                        </p:tgtEl>
                                      </p:cBhvr>
                                    </p:animEffect>
                                  </p:childTnLst>
                                </p:cTn>
                              </p:par>
                              <p:par>
                                <p:cTn id="78" presetID="10" presetClass="entr" presetSubtype="0" fill="hold" nodeType="withEffect">
                                  <p:stCondLst>
                                    <p:cond delay="0"/>
                                  </p:stCondLst>
                                  <p:childTnLst>
                                    <p:set>
                                      <p:cBhvr>
                                        <p:cTn id="79" dur="1" fill="hold">
                                          <p:stCondLst>
                                            <p:cond delay="0"/>
                                          </p:stCondLst>
                                        </p:cTn>
                                        <p:tgtEl>
                                          <p:spTgt spid="3"/>
                                        </p:tgtEl>
                                        <p:attrNameLst>
                                          <p:attrName>style.visibility</p:attrName>
                                        </p:attrNameLst>
                                      </p:cBhvr>
                                      <p:to>
                                        <p:strVal val="visible"/>
                                      </p:to>
                                    </p:set>
                                    <p:animEffect transition="in" filter="fade">
                                      <p:cBhvr>
                                        <p:cTn id="80" dur="2000"/>
                                        <p:tgtEl>
                                          <p:spTgt spid="3"/>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2000"/>
                                        <p:tgtEl>
                                          <p:spTgt spid="3"/>
                                        </p:tgtEl>
                                      </p:cBhvr>
                                    </p:animEffect>
                                    <p:set>
                                      <p:cBhvr>
                                        <p:cTn id="85" dur="1" fill="hold">
                                          <p:stCondLst>
                                            <p:cond delay="1999"/>
                                          </p:stCondLst>
                                        </p:cTn>
                                        <p:tgtEl>
                                          <p:spTgt spid="3"/>
                                        </p:tgtEl>
                                        <p:attrNameLst>
                                          <p:attrName>style.visibility</p:attrName>
                                        </p:attrNameLst>
                                      </p:cBhvr>
                                      <p:to>
                                        <p:strVal val="hidden"/>
                                      </p:to>
                                    </p:set>
                                  </p:childTnLst>
                                </p:cTn>
                              </p:par>
                              <p:par>
                                <p:cTn id="86" presetID="10" presetClass="entr" presetSubtype="0" fill="hold" grpId="0" nodeType="withEffect">
                                  <p:stCondLst>
                                    <p:cond delay="0"/>
                                  </p:stCondLst>
                                  <p:childTnLst>
                                    <p:set>
                                      <p:cBhvr>
                                        <p:cTn id="87" dur="1" fill="hold">
                                          <p:stCondLst>
                                            <p:cond delay="0"/>
                                          </p:stCondLst>
                                        </p:cTn>
                                        <p:tgtEl>
                                          <p:spTgt spid="6168"/>
                                        </p:tgtEl>
                                        <p:attrNameLst>
                                          <p:attrName>style.visibility</p:attrName>
                                        </p:attrNameLst>
                                      </p:cBhvr>
                                      <p:to>
                                        <p:strVal val="visible"/>
                                      </p:to>
                                    </p:set>
                                    <p:animEffect transition="in" filter="fade">
                                      <p:cBhvr>
                                        <p:cTn id="88" dur="2000"/>
                                        <p:tgtEl>
                                          <p:spTgt spid="6168"/>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fade">
                                      <p:cBhvr>
                                        <p:cTn id="91" dur="2000"/>
                                        <p:tgtEl>
                                          <p:spTgt spid="41"/>
                                        </p:tgtEl>
                                      </p:cBhvr>
                                    </p:animEffect>
                                  </p:childTnLst>
                                </p:cTn>
                              </p:par>
                              <p:par>
                                <p:cTn id="92" presetID="10" presetClass="entr" presetSubtype="0" fill="hold" nodeType="withEffect">
                                  <p:stCondLst>
                                    <p:cond delay="0"/>
                                  </p:stCondLst>
                                  <p:childTnLst>
                                    <p:set>
                                      <p:cBhvr>
                                        <p:cTn id="93" dur="1" fill="hold">
                                          <p:stCondLst>
                                            <p:cond delay="0"/>
                                          </p:stCondLst>
                                        </p:cTn>
                                        <p:tgtEl>
                                          <p:spTgt spid="58"/>
                                        </p:tgtEl>
                                        <p:attrNameLst>
                                          <p:attrName>style.visibility</p:attrName>
                                        </p:attrNameLst>
                                      </p:cBhvr>
                                      <p:to>
                                        <p:strVal val="visible"/>
                                      </p:to>
                                    </p:set>
                                    <p:animEffect transition="in" filter="fade">
                                      <p:cBhvr>
                                        <p:cTn id="94" dur="2000"/>
                                        <p:tgtEl>
                                          <p:spTgt spid="58"/>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40"/>
                                        </p:tgtEl>
                                        <p:attrNameLst>
                                          <p:attrName>style.visibility</p:attrName>
                                        </p:attrNameLst>
                                      </p:cBhvr>
                                      <p:to>
                                        <p:strVal val="visible"/>
                                      </p:to>
                                    </p:set>
                                    <p:animEffect transition="in" filter="fade">
                                      <p:cBhvr>
                                        <p:cTn id="99" dur="2000"/>
                                        <p:tgtEl>
                                          <p:spTgt spid="40"/>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6167"/>
                                        </p:tgtEl>
                                        <p:attrNameLst>
                                          <p:attrName>style.visibility</p:attrName>
                                        </p:attrNameLst>
                                      </p:cBhvr>
                                      <p:to>
                                        <p:strVal val="visible"/>
                                      </p:to>
                                    </p:set>
                                    <p:animEffect transition="in" filter="fade">
                                      <p:cBhvr>
                                        <p:cTn id="102" dur="2000"/>
                                        <p:tgtEl>
                                          <p:spTgt spid="6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49" grpId="0" animBg="1"/>
      <p:bldP spid="6148" grpId="0" animBg="1"/>
      <p:bldP spid="6165" grpId="0" animBg="1"/>
      <p:bldP spid="6167" grpId="0" animBg="1"/>
      <p:bldP spid="6168" grpId="0" animBg="1"/>
      <p:bldP spid="6171" grpId="0" animBg="1"/>
      <p:bldP spid="6172" grpId="0" animBg="1"/>
      <p:bldP spid="6173" grpId="0" animBg="1"/>
      <p:bldP spid="6174" grpId="0" animBg="1"/>
      <p:bldP spid="6174" grpId="1" animBg="1"/>
      <p:bldP spid="6175" grpId="0"/>
      <p:bldP spid="6175" grpId="1"/>
      <p:bldP spid="33" grpId="0" animBg="1"/>
      <p:bldP spid="36" grpId="0" animBg="1"/>
      <p:bldP spid="38" grpId="0" animBg="1"/>
      <p:bldP spid="39" grpId="0" animBg="1"/>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u="sng" smtClean="0">
                <a:latin typeface="Comic Sans MS" pitchFamily="66" charset="0"/>
              </a:rPr>
              <a:t>How is this data useful?</a:t>
            </a:r>
          </a:p>
        </p:txBody>
      </p:sp>
      <p:sp>
        <p:nvSpPr>
          <p:cNvPr id="22531" name="Rectangle 3"/>
          <p:cNvSpPr>
            <a:spLocks noGrp="1" noChangeArrowheads="1"/>
          </p:cNvSpPr>
          <p:nvPr>
            <p:ph type="body" idx="1"/>
          </p:nvPr>
        </p:nvSpPr>
        <p:spPr>
          <a:xfrm>
            <a:off x="381000" y="1676400"/>
            <a:ext cx="8610600" cy="4525963"/>
          </a:xfrm>
        </p:spPr>
        <p:txBody>
          <a:bodyPr/>
          <a:lstStyle/>
          <a:p>
            <a:pPr eaLnBrk="1" hangingPunct="1">
              <a:buFontTx/>
              <a:buNone/>
            </a:pPr>
            <a:r>
              <a:rPr lang="en-US" sz="2400" smtClean="0">
                <a:latin typeface="Comic Sans MS" pitchFamily="66" charset="0"/>
              </a:rPr>
              <a:t>It allows us to:</a:t>
            </a:r>
          </a:p>
          <a:p>
            <a:pPr eaLnBrk="1" hangingPunct="1"/>
            <a:r>
              <a:rPr lang="en-US" sz="2400" smtClean="0">
                <a:latin typeface="Comic Sans MS" pitchFamily="66" charset="0"/>
              </a:rPr>
              <a:t>Examine changes in weather patterns</a:t>
            </a:r>
          </a:p>
          <a:p>
            <a:pPr eaLnBrk="1" hangingPunct="1"/>
            <a:r>
              <a:rPr lang="en-US" sz="2400" smtClean="0">
                <a:latin typeface="Comic Sans MS" pitchFamily="66" charset="0"/>
              </a:rPr>
              <a:t>Create long term records for climate change research</a:t>
            </a:r>
          </a:p>
          <a:p>
            <a:pPr eaLnBrk="1" hangingPunct="1"/>
            <a:r>
              <a:rPr lang="en-US" sz="2400" smtClean="0">
                <a:latin typeface="Comic Sans MS" pitchFamily="66" charset="0"/>
              </a:rPr>
              <a:t>Develop local severe storm, aviation, and marine forecasts</a:t>
            </a:r>
          </a:p>
          <a:p>
            <a:pPr eaLnBrk="1" hangingPunct="1"/>
            <a:r>
              <a:rPr lang="en-US" sz="2400" smtClean="0">
                <a:latin typeface="Comic Sans MS" pitchFamily="66" charset="0"/>
              </a:rPr>
              <a:t>Improve weather prediction models using near real-time data assimilation </a:t>
            </a:r>
          </a:p>
          <a:p>
            <a:pPr eaLnBrk="1" hangingPunct="1"/>
            <a:r>
              <a:rPr lang="en-US" sz="2400" smtClean="0">
                <a:latin typeface="Comic Sans MS" pitchFamily="66" charset="0"/>
              </a:rPr>
              <a:t>Validate satellite data </a:t>
            </a:r>
          </a:p>
          <a:p>
            <a:pPr eaLnBrk="1" hangingPunct="1"/>
            <a:r>
              <a:rPr lang="en-US" sz="2400" smtClean="0">
                <a:latin typeface="Comic Sans MS" pitchFamily="66" charset="0"/>
              </a:rPr>
              <a:t>Provide feedback to EOL engineers on instrument performance</a:t>
            </a:r>
          </a:p>
          <a:p>
            <a:pPr eaLnBrk="1" hangingPunct="1"/>
            <a:endParaRPr lang="en-US" sz="2400" smtClean="0">
              <a:latin typeface="Comic Sans MS"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p:txBody>
          <a:bodyPr/>
          <a:lstStyle/>
          <a:p>
            <a:pPr eaLnBrk="1" hangingPunct="1">
              <a:defRPr/>
            </a:pPr>
            <a:r>
              <a:rPr lang="en-US" sz="4000" smtClean="0">
                <a:solidFill>
                  <a:schemeClr val="tx1"/>
                </a:solidFill>
                <a:effectLst>
                  <a:outerShdw blurRad="38100" dist="38100" dir="2700000" algn="tl">
                    <a:srgbClr val="4D4D4D"/>
                  </a:outerShdw>
                </a:effectLst>
                <a:latin typeface="Comic Sans MS" charset="0"/>
              </a:rPr>
              <a:t>National Center for </a:t>
            </a:r>
            <a:br>
              <a:rPr lang="en-US" sz="4000" smtClean="0">
                <a:solidFill>
                  <a:schemeClr val="tx1"/>
                </a:solidFill>
                <a:effectLst>
                  <a:outerShdw blurRad="38100" dist="38100" dir="2700000" algn="tl">
                    <a:srgbClr val="4D4D4D"/>
                  </a:outerShdw>
                </a:effectLst>
                <a:latin typeface="Comic Sans MS" charset="0"/>
              </a:rPr>
            </a:br>
            <a:r>
              <a:rPr lang="en-US" sz="4000" smtClean="0">
                <a:solidFill>
                  <a:schemeClr val="tx1"/>
                </a:solidFill>
                <a:effectLst>
                  <a:outerShdw blurRad="38100" dist="38100" dir="2700000" algn="tl">
                    <a:srgbClr val="4D4D4D"/>
                  </a:outerShdw>
                </a:effectLst>
                <a:latin typeface="Comic Sans MS" charset="0"/>
              </a:rPr>
              <a:t>Atmospheric Research</a:t>
            </a:r>
          </a:p>
        </p:txBody>
      </p:sp>
      <p:pic>
        <p:nvPicPr>
          <p:cNvPr id="11267" name="Picture 4"/>
          <p:cNvPicPr>
            <a:picLocks noGrp="1" noChangeAspect="1" noChangeArrowheads="1"/>
          </p:cNvPicPr>
          <p:nvPr>
            <p:ph idx="1"/>
          </p:nvPr>
        </p:nvPicPr>
        <p:blipFill>
          <a:blip r:embed="rId2" cstate="print"/>
          <a:srcRect/>
          <a:stretch>
            <a:fillRect/>
          </a:stretch>
        </p:blipFill>
        <p:spPr>
          <a:xfrm>
            <a:off x="381000" y="2286000"/>
            <a:ext cx="4581525" cy="3419475"/>
          </a:xfrm>
        </p:spPr>
      </p:pic>
      <p:sp>
        <p:nvSpPr>
          <p:cNvPr id="11268" name="Text Box 7"/>
          <p:cNvSpPr txBox="1">
            <a:spLocks noChangeArrowheads="1"/>
          </p:cNvSpPr>
          <p:nvPr/>
        </p:nvSpPr>
        <p:spPr bwMode="auto">
          <a:xfrm>
            <a:off x="5181600" y="2362200"/>
            <a:ext cx="3795713" cy="4838700"/>
          </a:xfrm>
          <a:prstGeom prst="rect">
            <a:avLst/>
          </a:prstGeom>
          <a:noFill/>
          <a:ln w="9525">
            <a:noFill/>
            <a:miter lim="800000"/>
            <a:headEnd/>
            <a:tailEnd/>
          </a:ln>
        </p:spPr>
        <p:txBody>
          <a:bodyPr wrap="none">
            <a:spAutoFit/>
          </a:bodyPr>
          <a:lstStyle/>
          <a:p>
            <a:pPr>
              <a:buFont typeface="Wingdings" pitchFamily="2" charset="2"/>
              <a:buChar char="v"/>
            </a:pPr>
            <a:r>
              <a:rPr lang="en-US" sz="2400">
                <a:latin typeface="Comic Sans MS" pitchFamily="66" charset="0"/>
              </a:rPr>
              <a:t>Weather/Climate</a:t>
            </a:r>
          </a:p>
          <a:p>
            <a:pPr>
              <a:buFont typeface="Wingdings" pitchFamily="2" charset="2"/>
              <a:buNone/>
            </a:pPr>
            <a:endParaRPr lang="en-US" sz="2400">
              <a:latin typeface="Comic Sans MS" pitchFamily="66" charset="0"/>
            </a:endParaRPr>
          </a:p>
          <a:p>
            <a:pPr>
              <a:buFont typeface="Wingdings" pitchFamily="2" charset="2"/>
              <a:buChar char="v"/>
            </a:pPr>
            <a:r>
              <a:rPr lang="en-US" sz="2400">
                <a:latin typeface="Comic Sans MS" pitchFamily="66" charset="0"/>
              </a:rPr>
              <a:t>Societal Impacts</a:t>
            </a:r>
          </a:p>
          <a:p>
            <a:pPr>
              <a:buFont typeface="Wingdings" pitchFamily="2" charset="2"/>
              <a:buNone/>
            </a:pPr>
            <a:endParaRPr lang="en-US" sz="2400">
              <a:latin typeface="Comic Sans MS" pitchFamily="66" charset="0"/>
            </a:endParaRPr>
          </a:p>
          <a:p>
            <a:pPr>
              <a:buFont typeface="Wingdings" pitchFamily="2" charset="2"/>
              <a:buChar char="v"/>
            </a:pPr>
            <a:r>
              <a:rPr lang="en-US" sz="2400">
                <a:latin typeface="Comic Sans MS" pitchFamily="66" charset="0"/>
              </a:rPr>
              <a:t>Pollution/Air Chemistry</a:t>
            </a:r>
          </a:p>
          <a:p>
            <a:pPr>
              <a:buFont typeface="Wingdings" pitchFamily="2" charset="2"/>
              <a:buNone/>
            </a:pPr>
            <a:endParaRPr lang="en-US" sz="2400">
              <a:latin typeface="Comic Sans MS" pitchFamily="66" charset="0"/>
            </a:endParaRPr>
          </a:p>
          <a:p>
            <a:pPr>
              <a:buFont typeface="Wingdings" pitchFamily="2" charset="2"/>
              <a:buChar char="v"/>
            </a:pPr>
            <a:r>
              <a:rPr lang="en-US" sz="2400">
                <a:latin typeface="Comic Sans MS" pitchFamily="66" charset="0"/>
              </a:rPr>
              <a:t>Ocean/Atmosphere</a:t>
            </a:r>
          </a:p>
          <a:p>
            <a:pPr>
              <a:buFont typeface="Wingdings" pitchFamily="2" charset="2"/>
              <a:buNone/>
            </a:pPr>
            <a:r>
              <a:rPr lang="en-US" sz="2400">
                <a:latin typeface="Comic Sans MS" pitchFamily="66" charset="0"/>
              </a:rPr>
              <a:t> </a:t>
            </a:r>
          </a:p>
          <a:p>
            <a:pPr>
              <a:buFont typeface="Wingdings" pitchFamily="2" charset="2"/>
              <a:buChar char="v"/>
            </a:pPr>
            <a:r>
              <a:rPr lang="en-US" sz="2400">
                <a:latin typeface="Comic Sans MS" pitchFamily="66" charset="0"/>
              </a:rPr>
              <a:t>Space weather/Sun</a:t>
            </a:r>
          </a:p>
          <a:p>
            <a:endParaRPr lang="en-US" sz="2400">
              <a:latin typeface="Comic Sans MS" pitchFamily="66" charset="0"/>
            </a:endParaRPr>
          </a:p>
          <a:p>
            <a:endParaRPr lang="en-US" sz="2400">
              <a:latin typeface="Comic Sans MS" pitchFamily="66" charset="0"/>
            </a:endParaRPr>
          </a:p>
          <a:p>
            <a:endParaRPr lang="en-US" sz="2400">
              <a:latin typeface="Comic Sans MS" pitchFamily="66" charset="0"/>
            </a:endParaRPr>
          </a:p>
          <a:p>
            <a:endParaRPr lang="en-US" sz="2400">
              <a:latin typeface="Comic Sans MS"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7170" name="Rectangle 8"/>
          <p:cNvSpPr>
            <a:spLocks noGrp="1" noChangeArrowheads="1"/>
          </p:cNvSpPr>
          <p:nvPr>
            <p:ph type="title" sz="quarter"/>
          </p:nvPr>
        </p:nvSpPr>
        <p:spPr>
          <a:xfrm>
            <a:off x="457200" y="457200"/>
            <a:ext cx="8229600" cy="1143000"/>
          </a:xfrm>
        </p:spPr>
        <p:txBody>
          <a:bodyPr>
            <a:normAutofit fontScale="90000"/>
          </a:bodyPr>
          <a:lstStyle/>
          <a:p>
            <a:pPr fontAlgn="auto">
              <a:spcAft>
                <a:spcPts val="0"/>
              </a:spcAft>
              <a:defRPr/>
            </a:pPr>
            <a:r>
              <a:rPr lang="en-US" sz="4000" dirty="0" smtClean="0">
                <a:solidFill>
                  <a:schemeClr val="accent1">
                    <a:tint val="88000"/>
                    <a:satMod val="150000"/>
                  </a:schemeClr>
                </a:solidFill>
                <a:latin typeface="Comic Sans MS" charset="0"/>
              </a:rPr>
              <a:t>Earth Observing Laboratory</a:t>
            </a:r>
            <a:br>
              <a:rPr lang="en-US" sz="4000" dirty="0" smtClean="0">
                <a:solidFill>
                  <a:schemeClr val="accent1">
                    <a:tint val="88000"/>
                    <a:satMod val="150000"/>
                  </a:schemeClr>
                </a:solidFill>
                <a:latin typeface="Comic Sans MS" charset="0"/>
              </a:rPr>
            </a:br>
            <a:endParaRPr lang="en-US" sz="4000" dirty="0" smtClean="0">
              <a:solidFill>
                <a:schemeClr val="accent1">
                  <a:tint val="88000"/>
                  <a:satMod val="150000"/>
                </a:schemeClr>
              </a:solidFill>
              <a:latin typeface="Comic Sans MS" charset="0"/>
            </a:endParaRPr>
          </a:p>
        </p:txBody>
      </p:sp>
      <p:sp>
        <p:nvSpPr>
          <p:cNvPr id="10" name="TextBox 9"/>
          <p:cNvSpPr txBox="1"/>
          <p:nvPr/>
        </p:nvSpPr>
        <p:spPr>
          <a:xfrm>
            <a:off x="457200" y="1219200"/>
            <a:ext cx="8534400" cy="4116388"/>
          </a:xfrm>
          <a:prstGeom prst="rect">
            <a:avLst/>
          </a:prstGeom>
          <a:noFill/>
        </p:spPr>
        <p:txBody>
          <a:bodyPr>
            <a:spAutoFit/>
          </a:bodyPr>
          <a:lstStyle/>
          <a:p>
            <a:pPr>
              <a:defRPr/>
            </a:pPr>
            <a:r>
              <a:rPr lang="en-US" sz="2800" dirty="0">
                <a:latin typeface="Comic Sans MS" pitchFamily="66" charset="0"/>
                <a:cs typeface="+mn-cs"/>
              </a:rPr>
              <a:t>Mission:</a:t>
            </a:r>
          </a:p>
          <a:p>
            <a:pPr>
              <a:defRPr/>
            </a:pPr>
            <a:endParaRPr lang="en-US" sz="1050" dirty="0">
              <a:latin typeface="Comic Sans MS" pitchFamily="66" charset="0"/>
              <a:cs typeface="+mn-cs"/>
            </a:endParaRPr>
          </a:p>
          <a:p>
            <a:pPr>
              <a:defRPr/>
            </a:pPr>
            <a:r>
              <a:rPr lang="en-US" sz="2400" b="1" i="1" dirty="0">
                <a:latin typeface="Comic Sans MS" pitchFamily="66" charset="0"/>
                <a:cs typeface="+mn-cs"/>
              </a:rPr>
              <a:t>Develop</a:t>
            </a:r>
            <a:r>
              <a:rPr lang="en-US" sz="2400" i="1" dirty="0">
                <a:latin typeface="Comic Sans MS" pitchFamily="66" charset="0"/>
                <a:cs typeface="+mn-cs"/>
              </a:rPr>
              <a:t> of state-of-the-art technologies  for  atmospheric research</a:t>
            </a:r>
          </a:p>
          <a:p>
            <a:pPr>
              <a:defRPr/>
            </a:pPr>
            <a:endParaRPr lang="en-US" sz="900" i="1" dirty="0">
              <a:latin typeface="Comic Sans MS" pitchFamily="66" charset="0"/>
              <a:cs typeface="+mn-cs"/>
            </a:endParaRPr>
          </a:p>
          <a:p>
            <a:pPr>
              <a:defRPr/>
            </a:pPr>
            <a:r>
              <a:rPr lang="en-US" sz="2400" b="1" i="1" dirty="0">
                <a:solidFill>
                  <a:schemeClr val="bg2">
                    <a:lumMod val="60000"/>
                    <a:lumOff val="40000"/>
                  </a:schemeClr>
                </a:solidFill>
                <a:latin typeface="Comic Sans MS" pitchFamily="66" charset="0"/>
                <a:cs typeface="+mn-cs"/>
              </a:rPr>
              <a:t>Deploy</a:t>
            </a:r>
            <a:r>
              <a:rPr lang="en-US" sz="2400" i="1" dirty="0">
                <a:solidFill>
                  <a:schemeClr val="bg2">
                    <a:lumMod val="60000"/>
                    <a:lumOff val="40000"/>
                  </a:schemeClr>
                </a:solidFill>
                <a:latin typeface="Comic Sans MS" pitchFamily="66" charset="0"/>
                <a:cs typeface="+mn-cs"/>
              </a:rPr>
              <a:t> instruments for scientific research projects</a:t>
            </a:r>
          </a:p>
          <a:p>
            <a:pPr>
              <a:defRPr/>
            </a:pPr>
            <a:endParaRPr lang="en-US" sz="900" i="1" dirty="0">
              <a:solidFill>
                <a:schemeClr val="bg2">
                  <a:lumMod val="60000"/>
                  <a:lumOff val="40000"/>
                </a:schemeClr>
              </a:solidFill>
              <a:latin typeface="Comic Sans MS" pitchFamily="66" charset="0"/>
              <a:cs typeface="+mn-cs"/>
            </a:endParaRPr>
          </a:p>
          <a:p>
            <a:pPr>
              <a:defRPr/>
            </a:pPr>
            <a:r>
              <a:rPr lang="en-US" sz="2400" b="1" i="1" dirty="0">
                <a:solidFill>
                  <a:schemeClr val="bg2">
                    <a:lumMod val="60000"/>
                    <a:lumOff val="40000"/>
                  </a:schemeClr>
                </a:solidFill>
                <a:latin typeface="Comic Sans MS" pitchFamily="66" charset="0"/>
                <a:cs typeface="+mn-cs"/>
              </a:rPr>
              <a:t>Data Services </a:t>
            </a:r>
            <a:r>
              <a:rPr lang="en-US" sz="2400" i="1" dirty="0">
                <a:solidFill>
                  <a:schemeClr val="bg2">
                    <a:lumMod val="60000"/>
                    <a:lumOff val="40000"/>
                  </a:schemeClr>
                </a:solidFill>
                <a:latin typeface="Comic Sans MS" pitchFamily="66" charset="0"/>
                <a:cs typeface="+mn-cs"/>
              </a:rPr>
              <a:t>-  providing high-quality project data for scientific advancement and discovery </a:t>
            </a:r>
          </a:p>
          <a:p>
            <a:pPr>
              <a:defRPr/>
            </a:pPr>
            <a:endParaRPr lang="en-US" sz="900" i="1" dirty="0">
              <a:solidFill>
                <a:schemeClr val="bg2">
                  <a:lumMod val="60000"/>
                  <a:lumOff val="40000"/>
                </a:schemeClr>
              </a:solidFill>
              <a:latin typeface="Comic Sans MS" pitchFamily="66" charset="0"/>
              <a:cs typeface="+mn-cs"/>
            </a:endParaRPr>
          </a:p>
          <a:p>
            <a:pPr>
              <a:defRPr/>
            </a:pPr>
            <a:r>
              <a:rPr lang="en-US" sz="2400" b="1" i="1" dirty="0">
                <a:solidFill>
                  <a:schemeClr val="bg2">
                    <a:lumMod val="60000"/>
                    <a:lumOff val="40000"/>
                  </a:schemeClr>
                </a:solidFill>
                <a:latin typeface="Comic Sans MS" pitchFamily="66" charset="0"/>
                <a:cs typeface="+mn-cs"/>
              </a:rPr>
              <a:t>Discovery – </a:t>
            </a:r>
            <a:r>
              <a:rPr lang="en-US" sz="2400" i="1" dirty="0">
                <a:solidFill>
                  <a:schemeClr val="bg2">
                    <a:lumMod val="60000"/>
                    <a:lumOff val="40000"/>
                  </a:schemeClr>
                </a:solidFill>
                <a:latin typeface="Comic Sans MS" pitchFamily="66" charset="0"/>
                <a:cs typeface="+mn-cs"/>
              </a:rPr>
              <a:t>promote curiosity about earth science and educate others on atmospheric research </a:t>
            </a:r>
            <a:endParaRPr lang="en-US" sz="2400" b="1" i="1" dirty="0">
              <a:solidFill>
                <a:schemeClr val="bg2">
                  <a:lumMod val="60000"/>
                  <a:lumOff val="40000"/>
                </a:schemeClr>
              </a:solidFill>
              <a:latin typeface="Comic Sans MS" pitchFamily="66" charset="0"/>
              <a:cs typeface="+mn-cs"/>
            </a:endParaRPr>
          </a:p>
          <a:p>
            <a:pPr>
              <a:defRPr/>
            </a:pPr>
            <a:r>
              <a:rPr lang="en-US" sz="2800" dirty="0">
                <a:latin typeface="Comic Sans MS" pitchFamily="66" charset="0"/>
                <a:cs typeface="+mn-cs"/>
              </a:rPr>
              <a:t>	</a:t>
            </a:r>
            <a:r>
              <a:rPr lang="en-US" sz="2800" dirty="0">
                <a:latin typeface="Comic Sans MS" pitchFamily="66" charset="0"/>
                <a:cs typeface="+mn-cs"/>
              </a:rPr>
              <a:t>     </a:t>
            </a:r>
            <a:endParaRPr lang="en-US" sz="2800" dirty="0">
              <a:latin typeface="Comic Sans MS" pitchFamily="66" charset="0"/>
              <a:cs typeface="+mn-cs"/>
            </a:endParaRPr>
          </a:p>
        </p:txBody>
      </p:sp>
      <p:pic>
        <p:nvPicPr>
          <p:cNvPr id="12292" name="Picture 10" descr="NSF logo"/>
          <p:cNvPicPr>
            <a:picLocks noChangeAspect="1" noChangeArrowheads="1"/>
          </p:cNvPicPr>
          <p:nvPr/>
        </p:nvPicPr>
        <p:blipFill>
          <a:blip r:embed="rId3" cstate="print"/>
          <a:srcRect/>
          <a:stretch>
            <a:fillRect/>
          </a:stretch>
        </p:blipFill>
        <p:spPr bwMode="auto">
          <a:xfrm>
            <a:off x="0" y="6248400"/>
            <a:ext cx="3149600" cy="609600"/>
          </a:xfrm>
          <a:prstGeom prst="rect">
            <a:avLst/>
          </a:prstGeom>
          <a:noFill/>
          <a:ln w="9525">
            <a:noFill/>
            <a:miter lim="800000"/>
            <a:headEnd/>
            <a:tailEnd/>
          </a:ln>
        </p:spPr>
      </p:pic>
      <p:pic>
        <p:nvPicPr>
          <p:cNvPr id="12293" name="Picture 9" descr="ncar"/>
          <p:cNvPicPr>
            <a:picLocks noChangeAspect="1" noChangeArrowheads="1"/>
          </p:cNvPicPr>
          <p:nvPr/>
        </p:nvPicPr>
        <p:blipFill>
          <a:blip r:embed="rId4" cstate="print"/>
          <a:srcRect/>
          <a:stretch>
            <a:fillRect/>
          </a:stretch>
        </p:blipFill>
        <p:spPr bwMode="auto">
          <a:xfrm>
            <a:off x="8077200" y="6054725"/>
            <a:ext cx="1066800" cy="803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10">
                                            <p:txEl>
                                              <p:pRg st="4" end="4"/>
                                            </p:txEl>
                                          </p:spTgt>
                                        </p:tgtEl>
                                        <p:attrNameLst>
                                          <p:attrName>style.color</p:attrName>
                                        </p:attrNameLst>
                                      </p:cBhvr>
                                      <p:to>
                                        <a:schemeClr val="tx2"/>
                                      </p:to>
                                    </p:animClr>
                                  </p:childTnLst>
                                </p:cTn>
                              </p:par>
                              <p:par>
                                <p:cTn id="7" presetID="3" presetClass="emph" presetSubtype="2" fill="hold" nodeType="withEffect">
                                  <p:stCondLst>
                                    <p:cond delay="0"/>
                                  </p:stCondLst>
                                  <p:childTnLst>
                                    <p:animClr clrSpc="rgb" dir="cw">
                                      <p:cBhvr override="childStyle">
                                        <p:cTn id="8" dur="500" fill="hold"/>
                                        <p:tgtEl>
                                          <p:spTgt spid="10">
                                            <p:txEl>
                                              <p:pRg st="2" end="2"/>
                                            </p:txEl>
                                          </p:spTgt>
                                        </p:tgtEl>
                                        <p:attrNameLst>
                                          <p:attrName>style.color</p:attrName>
                                        </p:attrNameLst>
                                      </p:cBhvr>
                                      <p:to>
                                        <a:srgbClr val="B2B2B2"/>
                                      </p:to>
                                    </p:animClr>
                                  </p:childTnLst>
                                </p:cTn>
                              </p:par>
                            </p:childTnLst>
                          </p:cTn>
                        </p:par>
                      </p:childTnLst>
                    </p:cTn>
                  </p:par>
                  <p:par>
                    <p:cTn id="9" fill="hold">
                      <p:stCondLst>
                        <p:cond delay="indefinite"/>
                      </p:stCondLst>
                      <p:childTnLst>
                        <p:par>
                          <p:cTn id="10" fill="hold">
                            <p:stCondLst>
                              <p:cond delay="0"/>
                            </p:stCondLst>
                            <p:childTnLst>
                              <p:par>
                                <p:cTn id="11" presetID="3" presetClass="emph" presetSubtype="2" fill="hold" nodeType="clickEffect">
                                  <p:stCondLst>
                                    <p:cond delay="0"/>
                                  </p:stCondLst>
                                  <p:childTnLst>
                                    <p:animClr clrSpc="rgb" dir="cw">
                                      <p:cBhvr override="childStyle">
                                        <p:cTn id="12" dur="1000" fill="hold"/>
                                        <p:tgtEl>
                                          <p:spTgt spid="10">
                                            <p:txEl>
                                              <p:pRg st="6" end="6"/>
                                            </p:txEl>
                                          </p:spTgt>
                                        </p:tgtEl>
                                        <p:attrNameLst>
                                          <p:attrName>style.color</p:attrName>
                                        </p:attrNameLst>
                                      </p:cBhvr>
                                      <p:to>
                                        <a:schemeClr val="tx2"/>
                                      </p:to>
                                    </p:animClr>
                                  </p:childTnLst>
                                </p:cTn>
                              </p:par>
                              <p:par>
                                <p:cTn id="13" presetID="3" presetClass="emph" presetSubtype="2" fill="hold" nodeType="withEffect">
                                  <p:stCondLst>
                                    <p:cond delay="0"/>
                                  </p:stCondLst>
                                  <p:childTnLst>
                                    <p:animClr clrSpc="rgb" dir="cw">
                                      <p:cBhvr override="childStyle">
                                        <p:cTn id="14" dur="500" fill="hold"/>
                                        <p:tgtEl>
                                          <p:spTgt spid="10">
                                            <p:txEl>
                                              <p:pRg st="4" end="4"/>
                                            </p:txEl>
                                          </p:spTgt>
                                        </p:tgtEl>
                                        <p:attrNameLst>
                                          <p:attrName>style.color</p:attrName>
                                        </p:attrNameLst>
                                      </p:cBhvr>
                                      <p:to>
                                        <a:srgbClr val="B2B2B2"/>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2000" fill="hold"/>
                                        <p:tgtEl>
                                          <p:spTgt spid="10">
                                            <p:txEl>
                                              <p:pRg st="8" end="8"/>
                                            </p:txEl>
                                          </p:spTgt>
                                        </p:tgtEl>
                                        <p:attrNameLst>
                                          <p:attrName>style.color</p:attrName>
                                        </p:attrNameLst>
                                      </p:cBhvr>
                                      <p:to>
                                        <a:schemeClr val="tx1"/>
                                      </p:to>
                                    </p:animClr>
                                  </p:childTnLst>
                                </p:cTn>
                              </p:par>
                              <p:par>
                                <p:cTn id="19" presetID="3" presetClass="emph" presetSubtype="2" fill="hold" nodeType="withEffect">
                                  <p:stCondLst>
                                    <p:cond delay="0"/>
                                  </p:stCondLst>
                                  <p:childTnLst>
                                    <p:animClr clrSpc="rgb" dir="cw">
                                      <p:cBhvr override="childStyle">
                                        <p:cTn id="20" dur="500" fill="hold"/>
                                        <p:tgtEl>
                                          <p:spTgt spid="10">
                                            <p:txEl>
                                              <p:pRg st="6" end="6"/>
                                            </p:txEl>
                                          </p:spTgt>
                                        </p:tgtEl>
                                        <p:attrNameLst>
                                          <p:attrName>style.color</p:attrName>
                                        </p:attrNameLst>
                                      </p:cBhvr>
                                      <p:to>
                                        <a:srgbClr val="B2B2B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5" descr="D20060416_225245_P"/>
          <p:cNvPicPr>
            <a:picLocks noChangeAspect="1" noChangeArrowheads="1"/>
          </p:cNvPicPr>
          <p:nvPr/>
        </p:nvPicPr>
        <p:blipFill>
          <a:blip r:embed="rId2" cstate="print"/>
          <a:srcRect/>
          <a:stretch>
            <a:fillRect/>
          </a:stretch>
        </p:blipFill>
        <p:spPr bwMode="auto">
          <a:xfrm>
            <a:off x="1676400" y="685800"/>
            <a:ext cx="6465888" cy="6172200"/>
          </a:xfrm>
          <a:prstGeom prst="rect">
            <a:avLst/>
          </a:prstGeom>
          <a:noFill/>
          <a:ln w="38100">
            <a:noFill/>
            <a:miter lim="800000"/>
            <a:headEnd/>
            <a:tailEnd/>
          </a:ln>
        </p:spPr>
      </p:pic>
      <p:sp>
        <p:nvSpPr>
          <p:cNvPr id="54278" name="Text Box 6"/>
          <p:cNvSpPr txBox="1">
            <a:spLocks noChangeArrowheads="1"/>
          </p:cNvSpPr>
          <p:nvPr/>
        </p:nvSpPr>
        <p:spPr bwMode="auto">
          <a:xfrm>
            <a:off x="2895600" y="1676400"/>
            <a:ext cx="1958975" cy="755650"/>
          </a:xfrm>
          <a:prstGeom prst="rect">
            <a:avLst/>
          </a:prstGeom>
          <a:solidFill>
            <a:schemeClr val="bg1"/>
          </a:solidFill>
          <a:ln w="25400">
            <a:solidFill>
              <a:schemeClr val="tx1"/>
            </a:solidFill>
            <a:miter lim="800000"/>
            <a:headEnd/>
            <a:tailEnd/>
          </a:ln>
        </p:spPr>
        <p:txBody>
          <a:bodyPr>
            <a:spAutoFit/>
          </a:bodyPr>
          <a:lstStyle/>
          <a:p>
            <a:r>
              <a:rPr lang="en-US" sz="1400"/>
              <a:t>Space between lines</a:t>
            </a:r>
          </a:p>
          <a:p>
            <a:r>
              <a:rPr lang="en-US" sz="1400"/>
              <a:t>represents the </a:t>
            </a:r>
          </a:p>
          <a:p>
            <a:r>
              <a:rPr lang="en-US" sz="1400"/>
              <a:t>relative humidity</a:t>
            </a:r>
          </a:p>
        </p:txBody>
      </p:sp>
      <p:sp>
        <p:nvSpPr>
          <p:cNvPr id="54279" name="AutoShape 7"/>
          <p:cNvSpPr>
            <a:spLocks/>
          </p:cNvSpPr>
          <p:nvPr/>
        </p:nvSpPr>
        <p:spPr bwMode="auto">
          <a:xfrm rot="-5400000">
            <a:off x="3535363" y="1684338"/>
            <a:ext cx="304800" cy="1905000"/>
          </a:xfrm>
          <a:prstGeom prst="rightBrace">
            <a:avLst>
              <a:gd name="adj1" fmla="val 52083"/>
              <a:gd name="adj2" fmla="val 50000"/>
            </a:avLst>
          </a:prstGeom>
          <a:noFill/>
          <a:ln w="38100">
            <a:solidFill>
              <a:schemeClr val="tx1"/>
            </a:solidFill>
            <a:round/>
            <a:headEnd/>
            <a:tailEnd/>
          </a:ln>
        </p:spPr>
        <p:txBody>
          <a:bodyPr wrap="none" anchor="ctr"/>
          <a:lstStyle/>
          <a:p>
            <a:endParaRPr lang="en-US"/>
          </a:p>
        </p:txBody>
      </p:sp>
      <p:sp>
        <p:nvSpPr>
          <p:cNvPr id="54280" name="Line 8"/>
          <p:cNvSpPr>
            <a:spLocks noChangeShapeType="1"/>
          </p:cNvSpPr>
          <p:nvPr/>
        </p:nvSpPr>
        <p:spPr bwMode="auto">
          <a:xfrm flipH="1">
            <a:off x="4267200" y="3419475"/>
            <a:ext cx="568325" cy="314325"/>
          </a:xfrm>
          <a:prstGeom prst="line">
            <a:avLst/>
          </a:prstGeom>
          <a:noFill/>
          <a:ln w="38100">
            <a:solidFill>
              <a:schemeClr val="tx1"/>
            </a:solidFill>
            <a:round/>
            <a:headEnd/>
            <a:tailEnd type="triangle" w="med" len="med"/>
          </a:ln>
        </p:spPr>
        <p:txBody>
          <a:bodyPr/>
          <a:lstStyle/>
          <a:p>
            <a:endParaRPr lang="en-US"/>
          </a:p>
        </p:txBody>
      </p:sp>
      <p:sp>
        <p:nvSpPr>
          <p:cNvPr id="54281" name="Line 9"/>
          <p:cNvSpPr>
            <a:spLocks noChangeShapeType="1"/>
          </p:cNvSpPr>
          <p:nvPr/>
        </p:nvSpPr>
        <p:spPr bwMode="auto">
          <a:xfrm>
            <a:off x="2341563" y="3444875"/>
            <a:ext cx="914400" cy="304800"/>
          </a:xfrm>
          <a:prstGeom prst="line">
            <a:avLst/>
          </a:prstGeom>
          <a:noFill/>
          <a:ln w="38100">
            <a:solidFill>
              <a:schemeClr val="tx1"/>
            </a:solidFill>
            <a:round/>
            <a:headEnd/>
            <a:tailEnd type="triangle" w="med" len="med"/>
          </a:ln>
        </p:spPr>
        <p:txBody>
          <a:bodyPr/>
          <a:lstStyle/>
          <a:p>
            <a:endParaRPr lang="en-US"/>
          </a:p>
        </p:txBody>
      </p:sp>
      <p:sp>
        <p:nvSpPr>
          <p:cNvPr id="54282" name="Line 10"/>
          <p:cNvSpPr>
            <a:spLocks noChangeShapeType="1"/>
          </p:cNvSpPr>
          <p:nvPr/>
        </p:nvSpPr>
        <p:spPr bwMode="auto">
          <a:xfrm flipH="1">
            <a:off x="4953000" y="4756150"/>
            <a:ext cx="598488" cy="273050"/>
          </a:xfrm>
          <a:prstGeom prst="line">
            <a:avLst/>
          </a:prstGeom>
          <a:noFill/>
          <a:ln w="38100">
            <a:solidFill>
              <a:schemeClr val="tx1"/>
            </a:solidFill>
            <a:round/>
            <a:headEnd/>
            <a:tailEnd type="triangle" w="med" len="med"/>
          </a:ln>
        </p:spPr>
        <p:txBody>
          <a:bodyPr/>
          <a:lstStyle/>
          <a:p>
            <a:endParaRPr lang="en-US"/>
          </a:p>
        </p:txBody>
      </p:sp>
      <p:sp>
        <p:nvSpPr>
          <p:cNvPr id="54283" name="Text Box 11"/>
          <p:cNvSpPr txBox="1">
            <a:spLocks noChangeArrowheads="1"/>
          </p:cNvSpPr>
          <p:nvPr/>
        </p:nvSpPr>
        <p:spPr bwMode="auto">
          <a:xfrm>
            <a:off x="4856163" y="3221038"/>
            <a:ext cx="1958975" cy="330200"/>
          </a:xfrm>
          <a:prstGeom prst="rect">
            <a:avLst/>
          </a:prstGeom>
          <a:solidFill>
            <a:schemeClr val="bg1"/>
          </a:solidFill>
          <a:ln w="25400">
            <a:solidFill>
              <a:schemeClr val="tx1"/>
            </a:solidFill>
            <a:miter lim="800000"/>
            <a:headEnd/>
            <a:tailEnd/>
          </a:ln>
        </p:spPr>
        <p:txBody>
          <a:bodyPr>
            <a:spAutoFit/>
          </a:bodyPr>
          <a:lstStyle/>
          <a:p>
            <a:r>
              <a:rPr lang="en-US" sz="1400"/>
              <a:t>Temperature (degC)</a:t>
            </a:r>
          </a:p>
        </p:txBody>
      </p:sp>
      <p:sp>
        <p:nvSpPr>
          <p:cNvPr id="54284" name="Text Box 12"/>
          <p:cNvSpPr txBox="1">
            <a:spLocks noChangeArrowheads="1"/>
          </p:cNvSpPr>
          <p:nvPr/>
        </p:nvSpPr>
        <p:spPr bwMode="auto">
          <a:xfrm>
            <a:off x="1066800" y="3109913"/>
            <a:ext cx="1273175" cy="755650"/>
          </a:xfrm>
          <a:prstGeom prst="rect">
            <a:avLst/>
          </a:prstGeom>
          <a:solidFill>
            <a:schemeClr val="bg1"/>
          </a:solidFill>
          <a:ln w="25400">
            <a:solidFill>
              <a:schemeClr val="tx1"/>
            </a:solidFill>
            <a:miter lim="800000"/>
            <a:headEnd/>
            <a:tailEnd/>
          </a:ln>
        </p:spPr>
        <p:txBody>
          <a:bodyPr>
            <a:spAutoFit/>
          </a:bodyPr>
          <a:lstStyle/>
          <a:p>
            <a:r>
              <a:rPr lang="en-US" sz="1400"/>
              <a:t>Dew-point Temperature (degC)</a:t>
            </a:r>
          </a:p>
        </p:txBody>
      </p:sp>
      <p:sp>
        <p:nvSpPr>
          <p:cNvPr id="54285" name="Text Box 13"/>
          <p:cNvSpPr txBox="1">
            <a:spLocks noChangeArrowheads="1"/>
          </p:cNvSpPr>
          <p:nvPr/>
        </p:nvSpPr>
        <p:spPr bwMode="auto">
          <a:xfrm>
            <a:off x="7391400" y="1295400"/>
            <a:ext cx="1600200" cy="755650"/>
          </a:xfrm>
          <a:prstGeom prst="rect">
            <a:avLst/>
          </a:prstGeom>
          <a:solidFill>
            <a:schemeClr val="bg1"/>
          </a:solidFill>
          <a:ln w="25400">
            <a:solidFill>
              <a:schemeClr val="tx1"/>
            </a:solidFill>
            <a:miter lim="800000"/>
            <a:headEnd/>
            <a:tailEnd/>
          </a:ln>
        </p:spPr>
        <p:txBody>
          <a:bodyPr>
            <a:spAutoFit/>
          </a:bodyPr>
          <a:lstStyle/>
          <a:p>
            <a:r>
              <a:rPr lang="en-US" sz="1400"/>
              <a:t>Wind barbs show strength and direction of wind</a:t>
            </a:r>
          </a:p>
        </p:txBody>
      </p:sp>
      <p:sp>
        <p:nvSpPr>
          <p:cNvPr id="54286" name="Line 14"/>
          <p:cNvSpPr>
            <a:spLocks noChangeShapeType="1"/>
          </p:cNvSpPr>
          <p:nvPr/>
        </p:nvSpPr>
        <p:spPr bwMode="auto">
          <a:xfrm flipH="1">
            <a:off x="7620000" y="2057400"/>
            <a:ext cx="228600" cy="457200"/>
          </a:xfrm>
          <a:prstGeom prst="line">
            <a:avLst/>
          </a:prstGeom>
          <a:noFill/>
          <a:ln w="38100">
            <a:solidFill>
              <a:schemeClr val="tx1"/>
            </a:solidFill>
            <a:round/>
            <a:headEnd/>
            <a:tailEnd type="triangle" w="med" len="med"/>
          </a:ln>
        </p:spPr>
        <p:txBody>
          <a:bodyPr/>
          <a:lstStyle/>
          <a:p>
            <a:endParaRPr lang="en-US"/>
          </a:p>
        </p:txBody>
      </p:sp>
      <p:sp>
        <p:nvSpPr>
          <p:cNvPr id="54287" name="Text Box 15"/>
          <p:cNvSpPr txBox="1">
            <a:spLocks noChangeArrowheads="1"/>
          </p:cNvSpPr>
          <p:nvPr/>
        </p:nvSpPr>
        <p:spPr bwMode="auto">
          <a:xfrm>
            <a:off x="152400" y="4648200"/>
            <a:ext cx="1273175" cy="1819275"/>
          </a:xfrm>
          <a:prstGeom prst="rect">
            <a:avLst/>
          </a:prstGeom>
          <a:solidFill>
            <a:schemeClr val="bg1"/>
          </a:solidFill>
          <a:ln w="25400">
            <a:solidFill>
              <a:schemeClr val="tx1"/>
            </a:solidFill>
            <a:miter lim="800000"/>
            <a:headEnd/>
            <a:tailEnd/>
          </a:ln>
        </p:spPr>
        <p:txBody>
          <a:bodyPr>
            <a:spAutoFit/>
          </a:bodyPr>
          <a:lstStyle/>
          <a:p>
            <a:r>
              <a:rPr lang="en-US" sz="1400"/>
              <a:t>Atmospheric pressure </a:t>
            </a:r>
          </a:p>
          <a:p>
            <a:r>
              <a:rPr lang="en-US" sz="1400"/>
              <a:t>at sea level is ~1000 </a:t>
            </a:r>
          </a:p>
          <a:p>
            <a:r>
              <a:rPr lang="en-US" sz="1400"/>
              <a:t>millibars and decreases </a:t>
            </a:r>
          </a:p>
          <a:p>
            <a:r>
              <a:rPr lang="en-US" sz="1400"/>
              <a:t>with height</a:t>
            </a:r>
          </a:p>
          <a:p>
            <a:endParaRPr lang="en-US" sz="1400"/>
          </a:p>
        </p:txBody>
      </p:sp>
      <p:grpSp>
        <p:nvGrpSpPr>
          <p:cNvPr id="2" name="Group 16"/>
          <p:cNvGrpSpPr>
            <a:grpSpLocks/>
          </p:cNvGrpSpPr>
          <p:nvPr/>
        </p:nvGrpSpPr>
        <p:grpSpPr bwMode="auto">
          <a:xfrm>
            <a:off x="5486400" y="4267200"/>
            <a:ext cx="2209800" cy="914400"/>
            <a:chOff x="4224" y="2736"/>
            <a:chExt cx="1392" cy="576"/>
          </a:xfrm>
        </p:grpSpPr>
        <p:sp>
          <p:nvSpPr>
            <p:cNvPr id="13328" name="AutoShape 17"/>
            <p:cNvSpPr>
              <a:spLocks noChangeArrowheads="1"/>
            </p:cNvSpPr>
            <p:nvPr/>
          </p:nvSpPr>
          <p:spPr bwMode="auto">
            <a:xfrm>
              <a:off x="4224" y="2736"/>
              <a:ext cx="1392" cy="576"/>
            </a:xfrm>
            <a:prstGeom prst="cloudCallout">
              <a:avLst>
                <a:gd name="adj1" fmla="val -43750"/>
                <a:gd name="adj2" fmla="val 70000"/>
              </a:avLst>
            </a:prstGeom>
            <a:solidFill>
              <a:srgbClr val="CCFFFF"/>
            </a:solidFill>
            <a:ln w="9525">
              <a:solidFill>
                <a:schemeClr val="tx1"/>
              </a:solidFill>
              <a:round/>
              <a:headEnd/>
              <a:tailEnd/>
            </a:ln>
          </p:spPr>
          <p:txBody>
            <a:bodyPr/>
            <a:lstStyle/>
            <a:p>
              <a:pPr algn="ctr"/>
              <a:endParaRPr lang="en-US"/>
            </a:p>
          </p:txBody>
        </p:sp>
        <p:sp>
          <p:nvSpPr>
            <p:cNvPr id="13329" name="Text Box 18"/>
            <p:cNvSpPr txBox="1">
              <a:spLocks noChangeArrowheads="1"/>
            </p:cNvSpPr>
            <p:nvPr/>
          </p:nvSpPr>
          <p:spPr bwMode="auto">
            <a:xfrm>
              <a:off x="4320" y="2832"/>
              <a:ext cx="1234" cy="326"/>
            </a:xfrm>
            <a:prstGeom prst="rect">
              <a:avLst/>
            </a:prstGeom>
            <a:noFill/>
            <a:ln w="25400">
              <a:noFill/>
              <a:miter lim="800000"/>
              <a:headEnd/>
              <a:tailEnd/>
            </a:ln>
          </p:spPr>
          <p:txBody>
            <a:bodyPr>
              <a:spAutoFit/>
            </a:bodyPr>
            <a:lstStyle/>
            <a:p>
              <a:r>
                <a:rPr lang="en-US" sz="1400"/>
                <a:t>Moist Layer with high relative humidity</a:t>
              </a:r>
            </a:p>
          </p:txBody>
        </p:sp>
      </p:grpSp>
      <p:sp>
        <p:nvSpPr>
          <p:cNvPr id="54291" name="Line 19"/>
          <p:cNvSpPr>
            <a:spLocks noChangeShapeType="1"/>
          </p:cNvSpPr>
          <p:nvPr/>
        </p:nvSpPr>
        <p:spPr bwMode="auto">
          <a:xfrm flipV="1">
            <a:off x="1439863" y="6046788"/>
            <a:ext cx="400050" cy="90487"/>
          </a:xfrm>
          <a:prstGeom prst="line">
            <a:avLst/>
          </a:prstGeom>
          <a:noFill/>
          <a:ln w="38100">
            <a:solidFill>
              <a:schemeClr val="tx1"/>
            </a:solidFill>
            <a:round/>
            <a:headEnd/>
            <a:tailEnd type="triangle" w="med" len="med"/>
          </a:ln>
        </p:spPr>
        <p:txBody>
          <a:bodyPr/>
          <a:lstStyle/>
          <a:p>
            <a:endParaRPr lang="en-US"/>
          </a:p>
        </p:txBody>
      </p:sp>
      <p:sp>
        <p:nvSpPr>
          <p:cNvPr id="13327" name="Rectangle 4"/>
          <p:cNvSpPr>
            <a:spLocks noChangeArrowheads="1"/>
          </p:cNvSpPr>
          <p:nvPr/>
        </p:nvSpPr>
        <p:spPr bwMode="auto">
          <a:xfrm>
            <a:off x="609600" y="0"/>
            <a:ext cx="8229600" cy="1143000"/>
          </a:xfrm>
          <a:prstGeom prst="rect">
            <a:avLst/>
          </a:prstGeom>
          <a:solidFill>
            <a:schemeClr val="bg1"/>
          </a:solidFill>
          <a:ln w="9525">
            <a:noFill/>
            <a:miter lim="800000"/>
            <a:headEnd/>
            <a:tailEnd/>
          </a:ln>
        </p:spPr>
        <p:txBody>
          <a:bodyPr anchor="ctr"/>
          <a:lstStyle/>
          <a:p>
            <a:pPr algn="ctr"/>
            <a:r>
              <a:rPr lang="en-US" sz="4400" u="sng">
                <a:solidFill>
                  <a:schemeClr val="tx2"/>
                </a:solidFill>
                <a:latin typeface="Comic Sans MS" pitchFamily="66" charset="0"/>
              </a:rPr>
              <a:t>Atmospheric Profile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28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54283"/>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5428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28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28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27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27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54278"/>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5427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428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2" nodeType="clickEffect">
                                  <p:stCondLst>
                                    <p:cond delay="0"/>
                                  </p:stCondLst>
                                  <p:childTnLst>
                                    <p:set>
                                      <p:cBhvr>
                                        <p:cTn id="38" dur="1" fill="hold">
                                          <p:stCondLst>
                                            <p:cond delay="0"/>
                                          </p:stCondLst>
                                        </p:cTn>
                                        <p:tgtEl>
                                          <p:spTgt spid="54278"/>
                                        </p:tgtEl>
                                        <p:attrNameLst>
                                          <p:attrName>style.visibility</p:attrName>
                                        </p:attrNameLst>
                                      </p:cBhvr>
                                      <p:to>
                                        <p:strVal val="visible"/>
                                      </p:to>
                                    </p:set>
                                  </p:childTnLst>
                                </p:cTn>
                              </p:par>
                              <p:par>
                                <p:cTn id="39" presetID="1" presetClass="entr" presetSubtype="0" fill="hold" grpId="2" nodeType="withEffect">
                                  <p:stCondLst>
                                    <p:cond delay="0"/>
                                  </p:stCondLst>
                                  <p:childTnLst>
                                    <p:set>
                                      <p:cBhvr>
                                        <p:cTn id="40" dur="1" fill="hold">
                                          <p:stCondLst>
                                            <p:cond delay="0"/>
                                          </p:stCondLst>
                                        </p:cTn>
                                        <p:tgtEl>
                                          <p:spTgt spid="54279"/>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5428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428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429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428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42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8" grpId="0" animBg="1"/>
      <p:bldP spid="54278" grpId="1" animBg="1"/>
      <p:bldP spid="54278" grpId="2" animBg="1"/>
      <p:bldP spid="54279" grpId="0" animBg="1"/>
      <p:bldP spid="54279" grpId="1" animBg="1"/>
      <p:bldP spid="54279" grpId="2" animBg="1"/>
      <p:bldP spid="54280" grpId="0" animBg="1"/>
      <p:bldP spid="54280" grpId="1" animBg="1"/>
      <p:bldP spid="54281" grpId="0" animBg="1"/>
      <p:bldP spid="54282" grpId="0" animBg="1"/>
      <p:bldP spid="54282" grpId="1" animBg="1"/>
      <p:bldP spid="54283" grpId="0" animBg="1"/>
      <p:bldP spid="54283" grpId="1" animBg="1"/>
      <p:bldP spid="54284" grpId="0" animBg="1"/>
      <p:bldP spid="54285" grpId="0" animBg="1"/>
      <p:bldP spid="54286" grpId="0" animBg="1"/>
      <p:bldP spid="54287" grpId="0" animBg="1"/>
      <p:bldP spid="5429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Line 2"/>
          <p:cNvSpPr>
            <a:spLocks noChangeShapeType="1"/>
          </p:cNvSpPr>
          <p:nvPr/>
        </p:nvSpPr>
        <p:spPr bwMode="auto">
          <a:xfrm flipH="1">
            <a:off x="717550" y="674688"/>
            <a:ext cx="660400" cy="365125"/>
          </a:xfrm>
          <a:prstGeom prst="line">
            <a:avLst/>
          </a:prstGeom>
          <a:noFill/>
          <a:ln w="19050">
            <a:solidFill>
              <a:srgbClr val="FF0000"/>
            </a:solidFill>
            <a:prstDash val="dash"/>
            <a:round/>
            <a:headEnd/>
            <a:tailEnd/>
          </a:ln>
        </p:spPr>
        <p:txBody>
          <a:bodyPr/>
          <a:lstStyle/>
          <a:p>
            <a:endParaRPr lang="en-US"/>
          </a:p>
        </p:txBody>
      </p:sp>
      <p:sp>
        <p:nvSpPr>
          <p:cNvPr id="14339" name="Line 3"/>
          <p:cNvSpPr>
            <a:spLocks noChangeShapeType="1"/>
          </p:cNvSpPr>
          <p:nvPr/>
        </p:nvSpPr>
        <p:spPr bwMode="auto">
          <a:xfrm>
            <a:off x="717550" y="1039813"/>
            <a:ext cx="0" cy="342900"/>
          </a:xfrm>
          <a:prstGeom prst="line">
            <a:avLst/>
          </a:prstGeom>
          <a:noFill/>
          <a:ln w="19050">
            <a:solidFill>
              <a:srgbClr val="FF0000"/>
            </a:solidFill>
            <a:prstDash val="dash"/>
            <a:round/>
            <a:headEnd/>
            <a:tailEnd/>
          </a:ln>
        </p:spPr>
        <p:txBody>
          <a:bodyPr/>
          <a:lstStyle/>
          <a:p>
            <a:endParaRPr lang="en-US"/>
          </a:p>
        </p:txBody>
      </p:sp>
      <p:sp>
        <p:nvSpPr>
          <p:cNvPr id="14340" name="Line 4"/>
          <p:cNvSpPr>
            <a:spLocks noChangeShapeType="1"/>
          </p:cNvSpPr>
          <p:nvPr/>
        </p:nvSpPr>
        <p:spPr bwMode="auto">
          <a:xfrm>
            <a:off x="717550" y="1350963"/>
            <a:ext cx="2857500" cy="1828800"/>
          </a:xfrm>
          <a:prstGeom prst="line">
            <a:avLst/>
          </a:prstGeom>
          <a:noFill/>
          <a:ln w="19050">
            <a:solidFill>
              <a:srgbClr val="FF0000"/>
            </a:solidFill>
            <a:prstDash val="dash"/>
            <a:round/>
            <a:headEnd/>
            <a:tailEnd/>
          </a:ln>
        </p:spPr>
        <p:txBody>
          <a:bodyPr/>
          <a:lstStyle/>
          <a:p>
            <a:endParaRPr lang="en-US"/>
          </a:p>
        </p:txBody>
      </p:sp>
      <p:sp>
        <p:nvSpPr>
          <p:cNvPr id="14341" name="Line 5"/>
          <p:cNvSpPr>
            <a:spLocks noChangeShapeType="1"/>
          </p:cNvSpPr>
          <p:nvPr/>
        </p:nvSpPr>
        <p:spPr bwMode="auto">
          <a:xfrm>
            <a:off x="3586163" y="3221038"/>
            <a:ext cx="0" cy="228600"/>
          </a:xfrm>
          <a:prstGeom prst="line">
            <a:avLst/>
          </a:prstGeom>
          <a:noFill/>
          <a:ln w="19050">
            <a:solidFill>
              <a:srgbClr val="FF0000"/>
            </a:solidFill>
            <a:prstDash val="dash"/>
            <a:round/>
            <a:headEnd/>
            <a:tailEnd/>
          </a:ln>
        </p:spPr>
        <p:txBody>
          <a:bodyPr/>
          <a:lstStyle/>
          <a:p>
            <a:endParaRPr lang="en-US"/>
          </a:p>
        </p:txBody>
      </p:sp>
      <p:sp>
        <p:nvSpPr>
          <p:cNvPr id="14342" name="Line 6"/>
          <p:cNvSpPr>
            <a:spLocks noChangeShapeType="1"/>
          </p:cNvSpPr>
          <p:nvPr/>
        </p:nvSpPr>
        <p:spPr bwMode="auto">
          <a:xfrm flipH="1">
            <a:off x="2330450" y="3429000"/>
            <a:ext cx="1239838" cy="1558925"/>
          </a:xfrm>
          <a:prstGeom prst="line">
            <a:avLst/>
          </a:prstGeom>
          <a:noFill/>
          <a:ln w="19050">
            <a:solidFill>
              <a:srgbClr val="FF0000"/>
            </a:solidFill>
            <a:prstDash val="dash"/>
            <a:round/>
            <a:headEnd/>
            <a:tailEnd/>
          </a:ln>
        </p:spPr>
        <p:txBody>
          <a:bodyPr/>
          <a:lstStyle/>
          <a:p>
            <a:endParaRPr lang="en-US"/>
          </a:p>
        </p:txBody>
      </p:sp>
      <p:sp>
        <p:nvSpPr>
          <p:cNvPr id="14343" name="Line 7"/>
          <p:cNvSpPr>
            <a:spLocks noChangeShapeType="1"/>
          </p:cNvSpPr>
          <p:nvPr/>
        </p:nvSpPr>
        <p:spPr bwMode="auto">
          <a:xfrm>
            <a:off x="2330450" y="4987925"/>
            <a:ext cx="0" cy="481013"/>
          </a:xfrm>
          <a:prstGeom prst="line">
            <a:avLst/>
          </a:prstGeom>
          <a:noFill/>
          <a:ln w="19050">
            <a:solidFill>
              <a:srgbClr val="FF0000"/>
            </a:solidFill>
            <a:prstDash val="dash"/>
            <a:round/>
            <a:headEnd/>
            <a:tailEnd/>
          </a:ln>
        </p:spPr>
        <p:txBody>
          <a:bodyPr/>
          <a:lstStyle/>
          <a:p>
            <a:endParaRPr lang="en-US"/>
          </a:p>
        </p:txBody>
      </p:sp>
      <p:sp>
        <p:nvSpPr>
          <p:cNvPr id="14344" name="Line 8"/>
          <p:cNvSpPr>
            <a:spLocks noChangeShapeType="1"/>
          </p:cNvSpPr>
          <p:nvPr/>
        </p:nvSpPr>
        <p:spPr bwMode="auto">
          <a:xfrm>
            <a:off x="2330450" y="5484813"/>
            <a:ext cx="3497263" cy="957262"/>
          </a:xfrm>
          <a:prstGeom prst="line">
            <a:avLst/>
          </a:prstGeom>
          <a:noFill/>
          <a:ln w="19050">
            <a:solidFill>
              <a:srgbClr val="FF0000"/>
            </a:solidFill>
            <a:prstDash val="dash"/>
            <a:round/>
            <a:headEnd/>
            <a:tailEnd/>
          </a:ln>
        </p:spPr>
        <p:txBody>
          <a:bodyPr/>
          <a:lstStyle/>
          <a:p>
            <a:endParaRPr lang="en-US"/>
          </a:p>
        </p:txBody>
      </p:sp>
      <p:sp>
        <p:nvSpPr>
          <p:cNvPr id="14345" name="Line 9"/>
          <p:cNvSpPr>
            <a:spLocks noChangeShapeType="1"/>
          </p:cNvSpPr>
          <p:nvPr/>
        </p:nvSpPr>
        <p:spPr bwMode="auto">
          <a:xfrm flipH="1">
            <a:off x="1344613" y="207963"/>
            <a:ext cx="4124325" cy="466725"/>
          </a:xfrm>
          <a:prstGeom prst="line">
            <a:avLst/>
          </a:prstGeom>
          <a:noFill/>
          <a:ln w="19050">
            <a:solidFill>
              <a:srgbClr val="FF0000"/>
            </a:solidFill>
            <a:prstDash val="dash"/>
            <a:round/>
            <a:headEnd/>
            <a:tailEnd/>
          </a:ln>
        </p:spPr>
        <p:txBody>
          <a:bodyPr/>
          <a:lstStyle/>
          <a:p>
            <a:endParaRPr lang="en-US"/>
          </a:p>
        </p:txBody>
      </p:sp>
      <p:sp>
        <p:nvSpPr>
          <p:cNvPr id="14346" name="Rectangle 10"/>
          <p:cNvSpPr>
            <a:spLocks noChangeArrowheads="1"/>
          </p:cNvSpPr>
          <p:nvPr/>
        </p:nvSpPr>
        <p:spPr bwMode="auto">
          <a:xfrm>
            <a:off x="285750" y="-727075"/>
            <a:ext cx="9144000" cy="0"/>
          </a:xfrm>
          <a:prstGeom prst="rect">
            <a:avLst/>
          </a:prstGeom>
          <a:noFill/>
          <a:ln w="9525">
            <a:noFill/>
            <a:miter lim="800000"/>
            <a:headEnd/>
            <a:tailEnd/>
          </a:ln>
        </p:spPr>
        <p:txBody>
          <a:bodyPr wrap="none" anchor="ctr">
            <a:spAutoFit/>
          </a:bodyPr>
          <a:lstStyle/>
          <a:p>
            <a:endParaRPr lang="en-US"/>
          </a:p>
        </p:txBody>
      </p:sp>
      <p:sp>
        <p:nvSpPr>
          <p:cNvPr id="14347" name="Rectangle 11"/>
          <p:cNvSpPr>
            <a:spLocks noChangeArrowheads="1"/>
          </p:cNvSpPr>
          <p:nvPr/>
        </p:nvSpPr>
        <p:spPr bwMode="auto">
          <a:xfrm>
            <a:off x="285750" y="5411788"/>
            <a:ext cx="412750" cy="611187"/>
          </a:xfrm>
          <a:prstGeom prst="rect">
            <a:avLst/>
          </a:prstGeom>
          <a:noFill/>
          <a:ln w="9525">
            <a:noFill/>
            <a:miter lim="800000"/>
            <a:headEnd/>
            <a:tailEnd/>
          </a:ln>
        </p:spPr>
        <p:txBody>
          <a:bodyPr wrap="none" lIns="91423" tIns="45712" rIns="91423" bIns="45712" anchor="ctr">
            <a:spAutoFit/>
          </a:bodyPr>
          <a:lstStyle/>
          <a:p>
            <a:pPr>
              <a:tabLst>
                <a:tab pos="228600" algn="l"/>
              </a:tabLst>
            </a:pPr>
            <a:r>
              <a:rPr lang="en-US" altLang="zh-CN" sz="1600" b="1">
                <a:latin typeface="Times New Roman" pitchFamily="18" charset="0"/>
                <a:ea typeface="SimSun" pitchFamily="2" charset="-122"/>
                <a:cs typeface="Times New Roman" pitchFamily="18" charset="0"/>
              </a:rPr>
              <a:t>	</a:t>
            </a:r>
            <a:endParaRPr lang="en-US" altLang="zh-CN" sz="1000">
              <a:ea typeface="SimSun" pitchFamily="2" charset="-122"/>
              <a:cs typeface="Times New Roman" pitchFamily="18" charset="0"/>
            </a:endParaRPr>
          </a:p>
          <a:p>
            <a:pPr eaLnBrk="0" hangingPunct="0">
              <a:tabLst>
                <a:tab pos="228600" algn="l"/>
              </a:tabLst>
            </a:pPr>
            <a:endParaRPr lang="en-US" altLang="zh-CN">
              <a:ea typeface="SimSun" pitchFamily="2" charset="-122"/>
              <a:cs typeface="Times New Roman" pitchFamily="18" charset="0"/>
            </a:endParaRPr>
          </a:p>
        </p:txBody>
      </p:sp>
      <p:sp>
        <p:nvSpPr>
          <p:cNvPr id="14348" name="Rectangle 12"/>
          <p:cNvSpPr>
            <a:spLocks noChangeArrowheads="1"/>
          </p:cNvSpPr>
          <p:nvPr/>
        </p:nvSpPr>
        <p:spPr bwMode="auto">
          <a:xfrm>
            <a:off x="0" y="6273800"/>
            <a:ext cx="8742363" cy="519113"/>
          </a:xfrm>
          <a:prstGeom prst="rect">
            <a:avLst/>
          </a:prstGeom>
          <a:noFill/>
          <a:ln w="9525">
            <a:noFill/>
            <a:miter lim="800000"/>
            <a:headEnd/>
            <a:tailEnd/>
          </a:ln>
        </p:spPr>
        <p:txBody>
          <a:bodyPr lIns="91423" tIns="45712" rIns="91423" bIns="45712" anchor="ctr">
            <a:spAutoFit/>
          </a:bodyPr>
          <a:lstStyle/>
          <a:p>
            <a:pPr>
              <a:tabLst>
                <a:tab pos="0" algn="l"/>
              </a:tabLst>
            </a:pPr>
            <a:r>
              <a:rPr lang="en-US" altLang="zh-CN" sz="1600" b="1">
                <a:latin typeface="Times New Roman" pitchFamily="18" charset="0"/>
                <a:ea typeface="SimSun" pitchFamily="2" charset="-122"/>
                <a:cs typeface="Times New Roman" pitchFamily="18" charset="0"/>
              </a:rPr>
              <a:t>0</a:t>
            </a:r>
            <a:endParaRPr lang="en-US" altLang="zh-CN" sz="1000">
              <a:ea typeface="SimSun" pitchFamily="2" charset="-122"/>
              <a:cs typeface="Times New Roman" pitchFamily="18" charset="0"/>
            </a:endParaRPr>
          </a:p>
          <a:p>
            <a:pPr eaLnBrk="0" hangingPunct="0">
              <a:tabLst>
                <a:tab pos="0" algn="l"/>
              </a:tabLst>
            </a:pPr>
            <a:r>
              <a:rPr lang="en-US" altLang="zh-CN" sz="1200">
                <a:latin typeface="Times New Roman" pitchFamily="18" charset="0"/>
                <a:ea typeface="SimSun" pitchFamily="2" charset="-122"/>
                <a:cs typeface="Times New Roman" pitchFamily="18" charset="0"/>
              </a:rPr>
              <a:t>       -120                    -80                     -40                     0                     40                     80                    120</a:t>
            </a:r>
            <a:endParaRPr lang="en-US" altLang="zh-CN">
              <a:ea typeface="SimSun" pitchFamily="2" charset="-122"/>
              <a:cs typeface="Times New Roman" pitchFamily="18" charset="0"/>
            </a:endParaRPr>
          </a:p>
        </p:txBody>
      </p:sp>
      <p:sp>
        <p:nvSpPr>
          <p:cNvPr id="14349" name="Text Box 13"/>
          <p:cNvSpPr txBox="1">
            <a:spLocks noChangeArrowheads="1"/>
          </p:cNvSpPr>
          <p:nvPr/>
        </p:nvSpPr>
        <p:spPr bwMode="auto">
          <a:xfrm>
            <a:off x="3405188" y="6627813"/>
            <a:ext cx="1878012" cy="295275"/>
          </a:xfrm>
          <a:prstGeom prst="rect">
            <a:avLst/>
          </a:prstGeom>
          <a:noFill/>
          <a:ln w="9525">
            <a:noFill/>
            <a:miter lim="800000"/>
            <a:headEnd/>
            <a:tailEnd/>
          </a:ln>
        </p:spPr>
        <p:txBody>
          <a:bodyPr wrap="none" lIns="82047" tIns="41023" rIns="82047" bIns="41023">
            <a:spAutoFit/>
          </a:bodyPr>
          <a:lstStyle/>
          <a:p>
            <a:r>
              <a:rPr lang="en-US" sz="1400" b="1"/>
              <a:t>Temperature (deg F)</a:t>
            </a:r>
          </a:p>
        </p:txBody>
      </p:sp>
      <p:sp>
        <p:nvSpPr>
          <p:cNvPr id="14350" name="Rectangle 14"/>
          <p:cNvSpPr>
            <a:spLocks noChangeArrowheads="1"/>
          </p:cNvSpPr>
          <p:nvPr/>
        </p:nvSpPr>
        <p:spPr bwMode="auto">
          <a:xfrm>
            <a:off x="0" y="0"/>
            <a:ext cx="9144000" cy="1455738"/>
          </a:xfrm>
          <a:prstGeom prst="rect">
            <a:avLst/>
          </a:prstGeom>
          <a:solidFill>
            <a:srgbClr val="FF0000">
              <a:alpha val="34117"/>
            </a:srgbClr>
          </a:solidFill>
          <a:ln w="9525" algn="ctr">
            <a:noFill/>
            <a:miter lim="800000"/>
            <a:headEnd/>
            <a:tailEnd/>
          </a:ln>
        </p:spPr>
        <p:txBody>
          <a:bodyPr wrap="none" anchor="ctr"/>
          <a:lstStyle/>
          <a:p>
            <a:endParaRPr lang="en-US"/>
          </a:p>
        </p:txBody>
      </p:sp>
      <p:sp>
        <p:nvSpPr>
          <p:cNvPr id="14351" name="Rectangle 15"/>
          <p:cNvSpPr>
            <a:spLocks noChangeArrowheads="1"/>
          </p:cNvSpPr>
          <p:nvPr/>
        </p:nvSpPr>
        <p:spPr bwMode="auto">
          <a:xfrm>
            <a:off x="0" y="3124200"/>
            <a:ext cx="9144000" cy="2332038"/>
          </a:xfrm>
          <a:prstGeom prst="rect">
            <a:avLst/>
          </a:prstGeom>
          <a:solidFill>
            <a:srgbClr val="339966">
              <a:alpha val="41960"/>
            </a:srgbClr>
          </a:solidFill>
          <a:ln w="9525" algn="ctr">
            <a:noFill/>
            <a:miter lim="800000"/>
            <a:headEnd/>
            <a:tailEnd/>
          </a:ln>
        </p:spPr>
        <p:txBody>
          <a:bodyPr wrap="none" lIns="82047" tIns="41023" rIns="82047" bIns="41023" anchor="ctr"/>
          <a:lstStyle/>
          <a:p>
            <a:pPr algn="ctr"/>
            <a:endParaRPr lang="en-US" sz="1400" b="1"/>
          </a:p>
        </p:txBody>
      </p:sp>
      <p:sp>
        <p:nvSpPr>
          <p:cNvPr id="14352" name="Rectangle 16"/>
          <p:cNvSpPr>
            <a:spLocks noChangeArrowheads="1"/>
          </p:cNvSpPr>
          <p:nvPr/>
        </p:nvSpPr>
        <p:spPr bwMode="auto">
          <a:xfrm>
            <a:off x="0" y="1066800"/>
            <a:ext cx="9144000" cy="2362200"/>
          </a:xfrm>
          <a:prstGeom prst="rect">
            <a:avLst/>
          </a:prstGeom>
          <a:solidFill>
            <a:srgbClr val="FFFF00">
              <a:alpha val="29019"/>
            </a:srgbClr>
          </a:solidFill>
          <a:ln w="9525" algn="ctr">
            <a:noFill/>
            <a:miter lim="800000"/>
            <a:headEnd/>
            <a:tailEnd/>
          </a:ln>
        </p:spPr>
        <p:txBody>
          <a:bodyPr wrap="none" lIns="82047" tIns="41023" rIns="82047" bIns="41023" anchor="ctr"/>
          <a:lstStyle/>
          <a:p>
            <a:pPr algn="ctr"/>
            <a:r>
              <a:rPr lang="en-US" altLang="zh-CN" sz="1400">
                <a:ea typeface="SimSun" pitchFamily="2" charset="-122"/>
              </a:rPr>
              <a:t>	</a:t>
            </a:r>
            <a:endParaRPr lang="en-US" sz="1400" b="1"/>
          </a:p>
        </p:txBody>
      </p:sp>
      <p:sp>
        <p:nvSpPr>
          <p:cNvPr id="14353" name="Rectangle 17"/>
          <p:cNvSpPr>
            <a:spLocks noChangeArrowheads="1"/>
          </p:cNvSpPr>
          <p:nvPr/>
        </p:nvSpPr>
        <p:spPr bwMode="auto">
          <a:xfrm>
            <a:off x="0" y="5029200"/>
            <a:ext cx="9144000" cy="1360488"/>
          </a:xfrm>
          <a:prstGeom prst="rect">
            <a:avLst/>
          </a:prstGeom>
          <a:solidFill>
            <a:srgbClr val="0000FF">
              <a:alpha val="41176"/>
            </a:srgbClr>
          </a:solidFill>
          <a:ln w="9525" algn="ctr">
            <a:noFill/>
            <a:miter lim="800000"/>
            <a:headEnd/>
            <a:tailEnd/>
          </a:ln>
        </p:spPr>
        <p:txBody>
          <a:bodyPr wrap="none" lIns="82047" tIns="41023" rIns="82047" bIns="41023" anchor="ctr"/>
          <a:lstStyle/>
          <a:p>
            <a:pPr algn="ctr"/>
            <a:r>
              <a:rPr lang="en-US" sz="1400" b="1"/>
              <a:t>TROPOSPHERE</a:t>
            </a:r>
          </a:p>
        </p:txBody>
      </p:sp>
      <p:sp>
        <p:nvSpPr>
          <p:cNvPr id="14354" name="AutoShape 18"/>
          <p:cNvSpPr>
            <a:spLocks noChangeArrowheads="1"/>
          </p:cNvSpPr>
          <p:nvPr/>
        </p:nvSpPr>
        <p:spPr bwMode="auto">
          <a:xfrm>
            <a:off x="736600" y="5715000"/>
            <a:ext cx="717550" cy="415925"/>
          </a:xfrm>
          <a:prstGeom prst="lightningBolt">
            <a:avLst/>
          </a:prstGeom>
          <a:solidFill>
            <a:srgbClr val="FFFF00"/>
          </a:solidFill>
          <a:ln w="9525" algn="ctr">
            <a:noFill/>
            <a:miter lim="800000"/>
            <a:headEnd/>
            <a:tailEnd/>
          </a:ln>
        </p:spPr>
        <p:txBody>
          <a:bodyPr wrap="none" anchor="ctr"/>
          <a:lstStyle/>
          <a:p>
            <a:endParaRPr lang="en-US"/>
          </a:p>
        </p:txBody>
      </p:sp>
      <p:sp>
        <p:nvSpPr>
          <p:cNvPr id="14355" name="AutoShape 19"/>
          <p:cNvSpPr>
            <a:spLocks noChangeArrowheads="1"/>
          </p:cNvSpPr>
          <p:nvPr/>
        </p:nvSpPr>
        <p:spPr bwMode="auto">
          <a:xfrm>
            <a:off x="0" y="5486400"/>
            <a:ext cx="1344613" cy="311150"/>
          </a:xfrm>
          <a:prstGeom prst="cloudCallout">
            <a:avLst>
              <a:gd name="adj1" fmla="val -5019"/>
              <a:gd name="adj2" fmla="val 66838"/>
            </a:avLst>
          </a:prstGeom>
          <a:solidFill>
            <a:srgbClr val="FFFFFF"/>
          </a:solidFill>
          <a:ln w="9525">
            <a:noFill/>
            <a:round/>
            <a:headEnd/>
            <a:tailEnd/>
          </a:ln>
        </p:spPr>
        <p:txBody>
          <a:bodyPr lIns="82047" tIns="41023" rIns="82047" bIns="41023"/>
          <a:lstStyle/>
          <a:p>
            <a:pPr algn="ctr"/>
            <a:endParaRPr lang="en-US" sz="1400" b="1"/>
          </a:p>
        </p:txBody>
      </p:sp>
      <p:pic>
        <p:nvPicPr>
          <p:cNvPr id="14356" name="Picture 20" descr="mozbwx24[1]"/>
          <p:cNvPicPr>
            <a:picLocks noChangeAspect="1" noChangeArrowheads="1"/>
          </p:cNvPicPr>
          <p:nvPr/>
        </p:nvPicPr>
        <p:blipFill>
          <a:blip r:embed="rId3" cstate="print"/>
          <a:srcRect/>
          <a:stretch>
            <a:fillRect/>
          </a:stretch>
        </p:blipFill>
        <p:spPr bwMode="auto">
          <a:xfrm>
            <a:off x="5467350" y="5372100"/>
            <a:ext cx="2105025" cy="438150"/>
          </a:xfrm>
          <a:prstGeom prst="rect">
            <a:avLst/>
          </a:prstGeom>
          <a:noFill/>
          <a:ln w="9525">
            <a:noFill/>
            <a:miter lim="800000"/>
            <a:headEnd/>
            <a:tailEnd/>
          </a:ln>
        </p:spPr>
      </p:pic>
      <p:pic>
        <p:nvPicPr>
          <p:cNvPr id="14357" name="Picture 21" descr="d2saxvua[1]"/>
          <p:cNvPicPr>
            <a:picLocks noChangeAspect="1" noChangeArrowheads="1"/>
          </p:cNvPicPr>
          <p:nvPr/>
        </p:nvPicPr>
        <p:blipFill>
          <a:blip r:embed="rId4" cstate="print"/>
          <a:srcRect/>
          <a:stretch>
            <a:fillRect/>
          </a:stretch>
        </p:blipFill>
        <p:spPr bwMode="auto">
          <a:xfrm>
            <a:off x="1255713" y="5803900"/>
            <a:ext cx="2527300" cy="642938"/>
          </a:xfrm>
          <a:prstGeom prst="rect">
            <a:avLst/>
          </a:prstGeom>
          <a:noFill/>
          <a:ln w="9525">
            <a:noFill/>
            <a:miter lim="800000"/>
            <a:headEnd/>
            <a:tailEnd/>
          </a:ln>
        </p:spPr>
      </p:pic>
      <p:pic>
        <p:nvPicPr>
          <p:cNvPr id="14358" name="Picture 22" descr="d2saxvua[1]"/>
          <p:cNvPicPr>
            <a:picLocks noChangeAspect="1" noChangeArrowheads="1"/>
          </p:cNvPicPr>
          <p:nvPr/>
        </p:nvPicPr>
        <p:blipFill>
          <a:blip r:embed="rId4" cstate="print"/>
          <a:srcRect/>
          <a:stretch>
            <a:fillRect/>
          </a:stretch>
        </p:blipFill>
        <p:spPr bwMode="auto">
          <a:xfrm>
            <a:off x="6616700" y="5818188"/>
            <a:ext cx="2527300" cy="642937"/>
          </a:xfrm>
          <a:prstGeom prst="rect">
            <a:avLst/>
          </a:prstGeom>
          <a:noFill/>
          <a:ln w="9525">
            <a:noFill/>
            <a:miter lim="800000"/>
            <a:headEnd/>
            <a:tailEnd/>
          </a:ln>
        </p:spPr>
      </p:pic>
      <p:sp>
        <p:nvSpPr>
          <p:cNvPr id="14359" name="Text Box 23"/>
          <p:cNvSpPr txBox="1">
            <a:spLocks noChangeArrowheads="1"/>
          </p:cNvSpPr>
          <p:nvPr/>
        </p:nvSpPr>
        <p:spPr bwMode="auto">
          <a:xfrm>
            <a:off x="0" y="3170238"/>
            <a:ext cx="1878013" cy="295275"/>
          </a:xfrm>
          <a:prstGeom prst="rect">
            <a:avLst/>
          </a:prstGeom>
          <a:noFill/>
          <a:ln w="9525" algn="ctr">
            <a:noFill/>
            <a:miter lim="800000"/>
            <a:headEnd/>
            <a:tailEnd/>
          </a:ln>
        </p:spPr>
        <p:txBody>
          <a:bodyPr wrap="none" lIns="82047" tIns="41023" rIns="82047" bIns="41023">
            <a:spAutoFit/>
          </a:bodyPr>
          <a:lstStyle/>
          <a:p>
            <a:r>
              <a:rPr lang="en-US" sz="1400" b="1"/>
              <a:t>30          Stratopause</a:t>
            </a:r>
          </a:p>
        </p:txBody>
      </p:sp>
      <p:sp>
        <p:nvSpPr>
          <p:cNvPr id="14360" name="Text Box 24"/>
          <p:cNvSpPr txBox="1">
            <a:spLocks noChangeArrowheads="1"/>
          </p:cNvSpPr>
          <p:nvPr/>
        </p:nvSpPr>
        <p:spPr bwMode="auto">
          <a:xfrm>
            <a:off x="3478213" y="4041775"/>
            <a:ext cx="1628775" cy="295275"/>
          </a:xfrm>
          <a:prstGeom prst="rect">
            <a:avLst/>
          </a:prstGeom>
          <a:noFill/>
          <a:ln w="9525" algn="ctr">
            <a:noFill/>
            <a:miter lim="800000"/>
            <a:headEnd/>
            <a:tailEnd/>
          </a:ln>
        </p:spPr>
        <p:txBody>
          <a:bodyPr wrap="none" lIns="82047" tIns="41023" rIns="82047" bIns="41023">
            <a:spAutoFit/>
          </a:bodyPr>
          <a:lstStyle/>
          <a:p>
            <a:r>
              <a:rPr lang="en-US" sz="1400" b="1"/>
              <a:t>STRATOSPHERE</a:t>
            </a:r>
          </a:p>
        </p:txBody>
      </p:sp>
      <p:sp>
        <p:nvSpPr>
          <p:cNvPr id="14361" name="Text Box 26"/>
          <p:cNvSpPr txBox="1">
            <a:spLocks noChangeArrowheads="1"/>
          </p:cNvSpPr>
          <p:nvPr/>
        </p:nvSpPr>
        <p:spPr bwMode="auto">
          <a:xfrm>
            <a:off x="125413" y="1870075"/>
            <a:ext cx="377825" cy="1116013"/>
          </a:xfrm>
          <a:prstGeom prst="rect">
            <a:avLst/>
          </a:prstGeom>
          <a:noFill/>
          <a:ln w="9525" algn="ctr">
            <a:noFill/>
            <a:miter lim="800000"/>
            <a:headEnd/>
            <a:tailEnd/>
          </a:ln>
        </p:spPr>
        <p:txBody>
          <a:bodyPr vert="eaVert" wrap="none" lIns="82047" tIns="41023" rIns="82047" bIns="41023">
            <a:spAutoFit/>
          </a:bodyPr>
          <a:lstStyle/>
          <a:p>
            <a:r>
              <a:rPr lang="en-US" sz="1400" b="1"/>
              <a:t>Altitude (mi)</a:t>
            </a:r>
          </a:p>
        </p:txBody>
      </p:sp>
      <p:sp>
        <p:nvSpPr>
          <p:cNvPr id="14362" name="Text Box 27"/>
          <p:cNvSpPr txBox="1">
            <a:spLocks noChangeArrowheads="1"/>
          </p:cNvSpPr>
          <p:nvPr/>
        </p:nvSpPr>
        <p:spPr bwMode="auto">
          <a:xfrm>
            <a:off x="0" y="1143000"/>
            <a:ext cx="1670050" cy="295275"/>
          </a:xfrm>
          <a:prstGeom prst="rect">
            <a:avLst/>
          </a:prstGeom>
          <a:noFill/>
          <a:ln w="9525" algn="ctr">
            <a:noFill/>
            <a:miter lim="800000"/>
            <a:headEnd/>
            <a:tailEnd/>
          </a:ln>
        </p:spPr>
        <p:txBody>
          <a:bodyPr wrap="none" lIns="82047" tIns="41023" rIns="82047" bIns="41023">
            <a:spAutoFit/>
          </a:bodyPr>
          <a:lstStyle/>
          <a:p>
            <a:r>
              <a:rPr lang="en-US" sz="1400" b="1"/>
              <a:t>54       Mesopause</a:t>
            </a:r>
          </a:p>
        </p:txBody>
      </p:sp>
      <p:sp>
        <p:nvSpPr>
          <p:cNvPr id="14363" name="Rectangle 28"/>
          <p:cNvSpPr>
            <a:spLocks noChangeArrowheads="1"/>
          </p:cNvSpPr>
          <p:nvPr/>
        </p:nvSpPr>
        <p:spPr bwMode="auto">
          <a:xfrm>
            <a:off x="3200400" y="533400"/>
            <a:ext cx="2540000" cy="304800"/>
          </a:xfrm>
          <a:prstGeom prst="rect">
            <a:avLst/>
          </a:prstGeom>
          <a:noFill/>
          <a:ln w="9525">
            <a:noFill/>
            <a:miter lim="800000"/>
            <a:headEnd/>
            <a:tailEnd/>
          </a:ln>
        </p:spPr>
        <p:txBody>
          <a:bodyPr lIns="91423" tIns="45712" rIns="91423" bIns="45712" anchor="ctr">
            <a:spAutoFit/>
          </a:bodyPr>
          <a:lstStyle/>
          <a:p>
            <a:r>
              <a:rPr lang="en-US" altLang="zh-CN" sz="1400" b="1">
                <a:ea typeface="SimSun" pitchFamily="2" charset="-122"/>
                <a:cs typeface="Times New Roman" pitchFamily="18" charset="0"/>
              </a:rPr>
              <a:t>THERMOSPHERE</a:t>
            </a:r>
            <a:endParaRPr lang="en-US" altLang="zh-CN" sz="1400">
              <a:ea typeface="SimSun" pitchFamily="2" charset="-122"/>
              <a:cs typeface="Times New Roman" pitchFamily="18" charset="0"/>
            </a:endParaRPr>
          </a:p>
        </p:txBody>
      </p:sp>
      <p:sp>
        <p:nvSpPr>
          <p:cNvPr id="14364" name="Text Box 29"/>
          <p:cNvSpPr txBox="1">
            <a:spLocks noChangeArrowheads="1"/>
          </p:cNvSpPr>
          <p:nvPr/>
        </p:nvSpPr>
        <p:spPr bwMode="auto">
          <a:xfrm>
            <a:off x="3208338" y="1808163"/>
            <a:ext cx="1422400" cy="295275"/>
          </a:xfrm>
          <a:prstGeom prst="rect">
            <a:avLst/>
          </a:prstGeom>
          <a:noFill/>
          <a:ln w="9525" algn="ctr">
            <a:noFill/>
            <a:miter lim="800000"/>
            <a:headEnd/>
            <a:tailEnd/>
          </a:ln>
        </p:spPr>
        <p:txBody>
          <a:bodyPr wrap="none" lIns="82047" tIns="41023" rIns="82047" bIns="41023">
            <a:spAutoFit/>
          </a:bodyPr>
          <a:lstStyle/>
          <a:p>
            <a:r>
              <a:rPr lang="en-US" sz="1400" b="1"/>
              <a:t>MESOSPHERE</a:t>
            </a:r>
          </a:p>
        </p:txBody>
      </p:sp>
      <p:sp>
        <p:nvSpPr>
          <p:cNvPr id="14365" name="Text Box 30"/>
          <p:cNvSpPr txBox="1">
            <a:spLocks noChangeArrowheads="1"/>
          </p:cNvSpPr>
          <p:nvPr/>
        </p:nvSpPr>
        <p:spPr bwMode="auto">
          <a:xfrm>
            <a:off x="5357813" y="5600700"/>
            <a:ext cx="165100" cy="295275"/>
          </a:xfrm>
          <a:prstGeom prst="rect">
            <a:avLst/>
          </a:prstGeom>
          <a:noFill/>
          <a:ln w="9525" algn="ctr">
            <a:noFill/>
            <a:miter lim="800000"/>
            <a:headEnd/>
            <a:tailEnd/>
          </a:ln>
        </p:spPr>
        <p:txBody>
          <a:bodyPr wrap="none" lIns="82047" tIns="41023" rIns="82047" bIns="41023">
            <a:spAutoFit/>
          </a:bodyPr>
          <a:lstStyle/>
          <a:p>
            <a:endParaRPr lang="en-US" sz="1400" b="1"/>
          </a:p>
        </p:txBody>
      </p:sp>
      <p:sp>
        <p:nvSpPr>
          <p:cNvPr id="14366" name="Text Box 31"/>
          <p:cNvSpPr txBox="1">
            <a:spLocks noChangeArrowheads="1"/>
          </p:cNvSpPr>
          <p:nvPr/>
        </p:nvSpPr>
        <p:spPr bwMode="auto">
          <a:xfrm>
            <a:off x="0" y="5105400"/>
            <a:ext cx="2690813" cy="295275"/>
          </a:xfrm>
          <a:prstGeom prst="rect">
            <a:avLst/>
          </a:prstGeom>
          <a:noFill/>
          <a:ln w="9525">
            <a:noFill/>
            <a:miter lim="800000"/>
            <a:headEnd/>
            <a:tailEnd/>
          </a:ln>
        </p:spPr>
        <p:txBody>
          <a:bodyPr lIns="82047" tIns="41023" rIns="82047" bIns="41023">
            <a:spAutoFit/>
          </a:bodyPr>
          <a:lstStyle/>
          <a:p>
            <a:r>
              <a:rPr lang="en-US" sz="1400" b="1"/>
              <a:t>8        Tropopause   </a:t>
            </a:r>
          </a:p>
        </p:txBody>
      </p:sp>
      <p:sp>
        <p:nvSpPr>
          <p:cNvPr id="14367" name="Line 33"/>
          <p:cNvSpPr>
            <a:spLocks noChangeShapeType="1"/>
          </p:cNvSpPr>
          <p:nvPr/>
        </p:nvSpPr>
        <p:spPr bwMode="auto">
          <a:xfrm flipH="1">
            <a:off x="8534400" y="4876800"/>
            <a:ext cx="609600" cy="0"/>
          </a:xfrm>
          <a:prstGeom prst="line">
            <a:avLst/>
          </a:prstGeom>
          <a:noFill/>
          <a:ln w="38100">
            <a:solidFill>
              <a:schemeClr val="tx1"/>
            </a:solidFill>
            <a:prstDash val="dash"/>
            <a:round/>
            <a:headEnd/>
            <a:tailEnd type="triangle" w="med" len="med"/>
          </a:ln>
        </p:spPr>
        <p:txBody>
          <a:bodyPr/>
          <a:lstStyle/>
          <a:p>
            <a:endParaRPr lang="en-US"/>
          </a:p>
        </p:txBody>
      </p:sp>
      <p:sp>
        <p:nvSpPr>
          <p:cNvPr id="14368" name="Text Box 36"/>
          <p:cNvSpPr txBox="1">
            <a:spLocks noChangeArrowheads="1"/>
          </p:cNvSpPr>
          <p:nvPr/>
        </p:nvSpPr>
        <p:spPr bwMode="auto">
          <a:xfrm>
            <a:off x="7543800" y="4495800"/>
            <a:ext cx="1020763" cy="730250"/>
          </a:xfrm>
          <a:prstGeom prst="rect">
            <a:avLst/>
          </a:prstGeom>
          <a:noFill/>
          <a:ln w="9525">
            <a:noFill/>
            <a:miter lim="800000"/>
            <a:headEnd/>
            <a:tailEnd/>
          </a:ln>
        </p:spPr>
        <p:txBody>
          <a:bodyPr wrap="none">
            <a:spAutoFit/>
          </a:bodyPr>
          <a:lstStyle/>
          <a:p>
            <a:r>
              <a:rPr lang="en-US" sz="1400"/>
              <a:t>Average </a:t>
            </a:r>
          </a:p>
          <a:p>
            <a:r>
              <a:rPr lang="en-US" sz="1400"/>
              <a:t>dropsonde</a:t>
            </a:r>
          </a:p>
          <a:p>
            <a:r>
              <a:rPr lang="en-US" sz="1400"/>
              <a:t>height</a:t>
            </a:r>
          </a:p>
        </p:txBody>
      </p:sp>
      <p:grpSp>
        <p:nvGrpSpPr>
          <p:cNvPr id="14369" name="Group 42"/>
          <p:cNvGrpSpPr>
            <a:grpSpLocks/>
          </p:cNvGrpSpPr>
          <p:nvPr/>
        </p:nvGrpSpPr>
        <p:grpSpPr bwMode="auto">
          <a:xfrm>
            <a:off x="7010400" y="3886200"/>
            <a:ext cx="2133600" cy="730250"/>
            <a:chOff x="4416" y="2400"/>
            <a:chExt cx="1344" cy="460"/>
          </a:xfrm>
        </p:grpSpPr>
        <p:sp>
          <p:nvSpPr>
            <p:cNvPr id="14371" name="Line 35"/>
            <p:cNvSpPr>
              <a:spLocks noChangeShapeType="1"/>
            </p:cNvSpPr>
            <p:nvPr/>
          </p:nvSpPr>
          <p:spPr bwMode="auto">
            <a:xfrm flipH="1">
              <a:off x="5088" y="2640"/>
              <a:ext cx="672" cy="0"/>
            </a:xfrm>
            <a:prstGeom prst="line">
              <a:avLst/>
            </a:prstGeom>
            <a:noFill/>
            <a:ln w="38100">
              <a:solidFill>
                <a:schemeClr val="tx1"/>
              </a:solidFill>
              <a:prstDash val="dash"/>
              <a:round/>
              <a:headEnd/>
              <a:tailEnd type="triangle" w="med" len="med"/>
            </a:ln>
          </p:spPr>
          <p:txBody>
            <a:bodyPr/>
            <a:lstStyle/>
            <a:p>
              <a:endParaRPr lang="en-US"/>
            </a:p>
          </p:txBody>
        </p:sp>
        <p:sp>
          <p:nvSpPr>
            <p:cNvPr id="14372" name="Text Box 39"/>
            <p:cNvSpPr txBox="1">
              <a:spLocks noChangeArrowheads="1"/>
            </p:cNvSpPr>
            <p:nvPr/>
          </p:nvSpPr>
          <p:spPr bwMode="auto">
            <a:xfrm>
              <a:off x="4416" y="2400"/>
              <a:ext cx="668" cy="460"/>
            </a:xfrm>
            <a:prstGeom prst="rect">
              <a:avLst/>
            </a:prstGeom>
            <a:noFill/>
            <a:ln w="9525">
              <a:noFill/>
              <a:miter lim="800000"/>
              <a:headEnd/>
              <a:tailEnd/>
            </a:ln>
          </p:spPr>
          <p:txBody>
            <a:bodyPr wrap="none">
              <a:spAutoFit/>
            </a:bodyPr>
            <a:lstStyle/>
            <a:p>
              <a:r>
                <a:rPr lang="en-US" sz="1400"/>
                <a:t>Maximum </a:t>
              </a:r>
            </a:p>
            <a:p>
              <a:r>
                <a:rPr lang="en-US" sz="1400"/>
                <a:t>radiosonde</a:t>
              </a:r>
            </a:p>
            <a:p>
              <a:r>
                <a:rPr lang="en-US" sz="1400"/>
                <a:t>height</a:t>
              </a:r>
            </a:p>
          </p:txBody>
        </p:sp>
        <p:sp>
          <p:nvSpPr>
            <p:cNvPr id="14373" name="Text Box 40"/>
            <p:cNvSpPr txBox="1">
              <a:spLocks noChangeArrowheads="1"/>
            </p:cNvSpPr>
            <p:nvPr/>
          </p:nvSpPr>
          <p:spPr bwMode="auto">
            <a:xfrm>
              <a:off x="5184" y="2448"/>
              <a:ext cx="454" cy="192"/>
            </a:xfrm>
            <a:prstGeom prst="rect">
              <a:avLst/>
            </a:prstGeom>
            <a:noFill/>
            <a:ln w="9525">
              <a:noFill/>
              <a:miter lim="800000"/>
              <a:headEnd/>
              <a:tailEnd/>
            </a:ln>
          </p:spPr>
          <p:txBody>
            <a:bodyPr wrap="none">
              <a:spAutoFit/>
            </a:bodyPr>
            <a:lstStyle/>
            <a:p>
              <a:r>
                <a:rPr lang="en-US" sz="1400"/>
                <a:t>~19 mi</a:t>
              </a:r>
            </a:p>
          </p:txBody>
        </p:sp>
      </p:grpSp>
      <p:sp>
        <p:nvSpPr>
          <p:cNvPr id="14370" name="Text Box 41"/>
          <p:cNvSpPr txBox="1">
            <a:spLocks noChangeArrowheads="1"/>
          </p:cNvSpPr>
          <p:nvPr/>
        </p:nvSpPr>
        <p:spPr bwMode="auto">
          <a:xfrm>
            <a:off x="8423275" y="4495800"/>
            <a:ext cx="720725" cy="304800"/>
          </a:xfrm>
          <a:prstGeom prst="rect">
            <a:avLst/>
          </a:prstGeom>
          <a:noFill/>
          <a:ln w="9525">
            <a:noFill/>
            <a:miter lim="800000"/>
            <a:headEnd/>
            <a:tailEnd/>
          </a:ln>
        </p:spPr>
        <p:txBody>
          <a:bodyPr wrap="none">
            <a:spAutoFit/>
          </a:bodyPr>
          <a:lstStyle/>
          <a:p>
            <a:r>
              <a:rPr lang="en-US" sz="1400"/>
              <a:t>~10 mi</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8" name="Rectangle 5"/>
          <p:cNvSpPr>
            <a:spLocks noGrp="1" noChangeArrowheads="1"/>
          </p:cNvSpPr>
          <p:nvPr>
            <p:ph type="title"/>
          </p:nvPr>
        </p:nvSpPr>
        <p:spPr>
          <a:xfrm>
            <a:off x="533400" y="0"/>
            <a:ext cx="8229600" cy="762000"/>
          </a:xfrm>
        </p:spPr>
        <p:txBody>
          <a:bodyPr/>
          <a:lstStyle/>
          <a:p>
            <a:pPr eaLnBrk="1" hangingPunct="1"/>
            <a:r>
              <a:rPr lang="en-US" u="sng" smtClean="0">
                <a:latin typeface="Comic Sans MS" pitchFamily="66" charset="0"/>
              </a:rPr>
              <a:t>Radiosondes</a:t>
            </a:r>
          </a:p>
        </p:txBody>
      </p:sp>
      <p:grpSp>
        <p:nvGrpSpPr>
          <p:cNvPr id="1029" name="Group 24"/>
          <p:cNvGrpSpPr>
            <a:grpSpLocks/>
          </p:cNvGrpSpPr>
          <p:nvPr/>
        </p:nvGrpSpPr>
        <p:grpSpPr bwMode="auto">
          <a:xfrm>
            <a:off x="228600" y="762000"/>
            <a:ext cx="4413250" cy="3805238"/>
            <a:chOff x="0" y="576"/>
            <a:chExt cx="3024" cy="2815"/>
          </a:xfrm>
        </p:grpSpPr>
        <p:pic>
          <p:nvPicPr>
            <p:cNvPr id="1035" name="Picture 4" descr="RS92"/>
            <p:cNvPicPr>
              <a:picLocks noChangeAspect="1" noChangeArrowheads="1"/>
            </p:cNvPicPr>
            <p:nvPr/>
          </p:nvPicPr>
          <p:blipFill>
            <a:blip r:embed="rId4" cstate="print"/>
            <a:srcRect/>
            <a:stretch>
              <a:fillRect/>
            </a:stretch>
          </p:blipFill>
          <p:spPr bwMode="auto">
            <a:xfrm>
              <a:off x="0" y="1584"/>
              <a:ext cx="1417" cy="1774"/>
            </a:xfrm>
            <a:prstGeom prst="rect">
              <a:avLst/>
            </a:prstGeom>
            <a:noFill/>
            <a:ln w="9525">
              <a:noFill/>
              <a:miter lim="800000"/>
              <a:headEnd/>
              <a:tailEnd/>
            </a:ln>
          </p:spPr>
        </p:pic>
        <p:sp>
          <p:nvSpPr>
            <p:cNvPr id="1036" name="Line 10"/>
            <p:cNvSpPr>
              <a:spLocks noChangeShapeType="1"/>
            </p:cNvSpPr>
            <p:nvPr/>
          </p:nvSpPr>
          <p:spPr bwMode="auto">
            <a:xfrm flipH="1">
              <a:off x="288" y="816"/>
              <a:ext cx="0" cy="816"/>
            </a:xfrm>
            <a:prstGeom prst="line">
              <a:avLst/>
            </a:prstGeom>
            <a:noFill/>
            <a:ln w="50800">
              <a:solidFill>
                <a:schemeClr val="tx1"/>
              </a:solidFill>
              <a:round/>
              <a:headEnd/>
              <a:tailEnd type="triangle" w="med" len="med"/>
            </a:ln>
          </p:spPr>
          <p:txBody>
            <a:bodyPr/>
            <a:lstStyle/>
            <a:p>
              <a:endParaRPr lang="en-US"/>
            </a:p>
          </p:txBody>
        </p:sp>
        <p:sp>
          <p:nvSpPr>
            <p:cNvPr id="1037" name="Text Box 11"/>
            <p:cNvSpPr txBox="1">
              <a:spLocks noChangeArrowheads="1"/>
            </p:cNvSpPr>
            <p:nvPr/>
          </p:nvSpPr>
          <p:spPr bwMode="auto">
            <a:xfrm>
              <a:off x="0" y="576"/>
              <a:ext cx="3024" cy="474"/>
            </a:xfrm>
            <a:prstGeom prst="rect">
              <a:avLst/>
            </a:prstGeom>
            <a:noFill/>
            <a:ln w="9525">
              <a:noFill/>
              <a:miter lim="800000"/>
              <a:headEnd/>
              <a:tailEnd/>
            </a:ln>
          </p:spPr>
          <p:txBody>
            <a:bodyPr wrap="none">
              <a:spAutoFit/>
            </a:bodyPr>
            <a:lstStyle/>
            <a:p>
              <a:r>
                <a:rPr lang="en-US"/>
                <a:t>  GPS – 	1. allows us to track radiosondes</a:t>
              </a:r>
            </a:p>
            <a:p>
              <a:r>
                <a:rPr lang="en-US"/>
                <a:t>	2. provide wind measurements </a:t>
              </a:r>
            </a:p>
          </p:txBody>
        </p:sp>
        <p:sp>
          <p:nvSpPr>
            <p:cNvPr id="1038" name="Line 12"/>
            <p:cNvSpPr>
              <a:spLocks noChangeShapeType="1"/>
            </p:cNvSpPr>
            <p:nvPr/>
          </p:nvSpPr>
          <p:spPr bwMode="auto">
            <a:xfrm flipH="1">
              <a:off x="720" y="1344"/>
              <a:ext cx="288" cy="192"/>
            </a:xfrm>
            <a:prstGeom prst="line">
              <a:avLst/>
            </a:prstGeom>
            <a:noFill/>
            <a:ln w="50800">
              <a:solidFill>
                <a:schemeClr val="tx1"/>
              </a:solidFill>
              <a:round/>
              <a:headEnd/>
              <a:tailEnd type="triangle" w="med" len="med"/>
            </a:ln>
          </p:spPr>
          <p:txBody>
            <a:bodyPr/>
            <a:lstStyle/>
            <a:p>
              <a:endParaRPr lang="en-US"/>
            </a:p>
          </p:txBody>
        </p:sp>
        <p:sp>
          <p:nvSpPr>
            <p:cNvPr id="1039" name="Text Box 13"/>
            <p:cNvSpPr txBox="1">
              <a:spLocks noChangeArrowheads="1"/>
            </p:cNvSpPr>
            <p:nvPr/>
          </p:nvSpPr>
          <p:spPr bwMode="auto">
            <a:xfrm>
              <a:off x="1009" y="1056"/>
              <a:ext cx="1318" cy="475"/>
            </a:xfrm>
            <a:prstGeom prst="rect">
              <a:avLst/>
            </a:prstGeom>
            <a:noFill/>
            <a:ln w="9525">
              <a:noFill/>
              <a:miter lim="800000"/>
              <a:headEnd/>
              <a:tailEnd/>
            </a:ln>
          </p:spPr>
          <p:txBody>
            <a:bodyPr wrap="none">
              <a:spAutoFit/>
            </a:bodyPr>
            <a:lstStyle/>
            <a:p>
              <a:r>
                <a:rPr lang="en-US"/>
                <a:t>Temperature &amp;</a:t>
              </a:r>
            </a:p>
            <a:p>
              <a:r>
                <a:rPr lang="en-US"/>
                <a:t>Relative humidity</a:t>
              </a:r>
            </a:p>
          </p:txBody>
        </p:sp>
        <p:sp>
          <p:nvSpPr>
            <p:cNvPr id="1040" name="Line 14"/>
            <p:cNvSpPr>
              <a:spLocks noChangeShapeType="1"/>
            </p:cNvSpPr>
            <p:nvPr/>
          </p:nvSpPr>
          <p:spPr bwMode="auto">
            <a:xfrm flipH="1">
              <a:off x="912" y="1968"/>
              <a:ext cx="336" cy="480"/>
            </a:xfrm>
            <a:prstGeom prst="line">
              <a:avLst/>
            </a:prstGeom>
            <a:noFill/>
            <a:ln w="50800">
              <a:solidFill>
                <a:schemeClr val="tx1"/>
              </a:solidFill>
              <a:round/>
              <a:headEnd/>
              <a:tailEnd type="triangle" w="med" len="med"/>
            </a:ln>
          </p:spPr>
          <p:txBody>
            <a:bodyPr/>
            <a:lstStyle/>
            <a:p>
              <a:endParaRPr lang="en-US"/>
            </a:p>
          </p:txBody>
        </p:sp>
        <p:sp>
          <p:nvSpPr>
            <p:cNvPr id="1041" name="Text Box 15"/>
            <p:cNvSpPr txBox="1">
              <a:spLocks noChangeArrowheads="1"/>
            </p:cNvSpPr>
            <p:nvPr/>
          </p:nvSpPr>
          <p:spPr bwMode="auto">
            <a:xfrm>
              <a:off x="1152" y="1729"/>
              <a:ext cx="752" cy="272"/>
            </a:xfrm>
            <a:prstGeom prst="rect">
              <a:avLst/>
            </a:prstGeom>
            <a:noFill/>
            <a:ln w="9525">
              <a:noFill/>
              <a:miter lim="800000"/>
              <a:headEnd/>
              <a:tailEnd/>
            </a:ln>
          </p:spPr>
          <p:txBody>
            <a:bodyPr wrap="none">
              <a:spAutoFit/>
            </a:bodyPr>
            <a:lstStyle/>
            <a:p>
              <a:r>
                <a:rPr lang="en-US"/>
                <a:t>Pressure</a:t>
              </a:r>
            </a:p>
          </p:txBody>
        </p:sp>
        <p:sp>
          <p:nvSpPr>
            <p:cNvPr id="1042" name="Text Box 16"/>
            <p:cNvSpPr txBox="1">
              <a:spLocks noChangeArrowheads="1"/>
            </p:cNvSpPr>
            <p:nvPr/>
          </p:nvSpPr>
          <p:spPr bwMode="auto">
            <a:xfrm>
              <a:off x="1341" y="3120"/>
              <a:ext cx="709" cy="271"/>
            </a:xfrm>
            <a:prstGeom prst="rect">
              <a:avLst/>
            </a:prstGeom>
            <a:noFill/>
            <a:ln w="9525">
              <a:noFill/>
              <a:miter lim="800000"/>
              <a:headEnd/>
              <a:tailEnd/>
            </a:ln>
          </p:spPr>
          <p:txBody>
            <a:bodyPr wrap="none">
              <a:spAutoFit/>
            </a:bodyPr>
            <a:lstStyle/>
            <a:p>
              <a:r>
                <a:rPr lang="en-US"/>
                <a:t>Antenna</a:t>
              </a:r>
            </a:p>
          </p:txBody>
        </p:sp>
        <p:sp>
          <p:nvSpPr>
            <p:cNvPr id="1043" name="Line 17"/>
            <p:cNvSpPr>
              <a:spLocks noChangeShapeType="1"/>
            </p:cNvSpPr>
            <p:nvPr/>
          </p:nvSpPr>
          <p:spPr bwMode="auto">
            <a:xfrm flipH="1">
              <a:off x="1008" y="3264"/>
              <a:ext cx="336" cy="0"/>
            </a:xfrm>
            <a:prstGeom prst="line">
              <a:avLst/>
            </a:prstGeom>
            <a:noFill/>
            <a:ln w="50800">
              <a:solidFill>
                <a:schemeClr val="tx1"/>
              </a:solidFill>
              <a:round/>
              <a:headEnd/>
              <a:tailEnd type="triangle" w="med" len="med"/>
            </a:ln>
          </p:spPr>
          <p:txBody>
            <a:bodyPr/>
            <a:lstStyle/>
            <a:p>
              <a:endParaRPr lang="en-US"/>
            </a:p>
          </p:txBody>
        </p:sp>
      </p:grpSp>
      <p:grpSp>
        <p:nvGrpSpPr>
          <p:cNvPr id="1030" name="Group 25"/>
          <p:cNvGrpSpPr>
            <a:grpSpLocks/>
          </p:cNvGrpSpPr>
          <p:nvPr/>
        </p:nvGrpSpPr>
        <p:grpSpPr bwMode="auto">
          <a:xfrm>
            <a:off x="3124200" y="1746250"/>
            <a:ext cx="5715000" cy="4197350"/>
            <a:chOff x="1728" y="1488"/>
            <a:chExt cx="3936" cy="2770"/>
          </a:xfrm>
        </p:grpSpPr>
        <p:graphicFrame>
          <p:nvGraphicFramePr>
            <p:cNvPr id="1026" name="Object 8"/>
            <p:cNvGraphicFramePr>
              <a:graphicFrameLocks noChangeAspect="1"/>
            </p:cNvGraphicFramePr>
            <p:nvPr/>
          </p:nvGraphicFramePr>
          <p:xfrm>
            <a:off x="2256" y="1488"/>
            <a:ext cx="3408" cy="2770"/>
          </p:xfrm>
          <a:graphic>
            <a:graphicData uri="http://schemas.openxmlformats.org/presentationml/2006/ole">
              <p:oleObj spid="_x0000_s1026" name="Photo Editor Photo" r:id="rId5" imgW="13336862" imgH="10723810" progId="">
                <p:embed/>
              </p:oleObj>
            </a:graphicData>
          </a:graphic>
        </p:graphicFrame>
        <p:sp>
          <p:nvSpPr>
            <p:cNvPr id="1033" name="AutoShape 19"/>
            <p:cNvSpPr>
              <a:spLocks noChangeArrowheads="1"/>
            </p:cNvSpPr>
            <p:nvPr/>
          </p:nvSpPr>
          <p:spPr bwMode="auto">
            <a:xfrm>
              <a:off x="1728" y="1968"/>
              <a:ext cx="1536" cy="519"/>
            </a:xfrm>
            <a:custGeom>
              <a:avLst/>
              <a:gdLst>
                <a:gd name="T0" fmla="*/ 55 w 21600"/>
                <a:gd name="T1" fmla="*/ 0 h 21600"/>
                <a:gd name="T2" fmla="*/ 14 w 21600"/>
                <a:gd name="T3" fmla="*/ 6 h 21600"/>
                <a:gd name="T4" fmla="*/ 55 w 21600"/>
                <a:gd name="T5" fmla="*/ 3 h 21600"/>
                <a:gd name="T6" fmla="*/ 123 w 21600"/>
                <a:gd name="T7" fmla="*/ 6 h 21600"/>
                <a:gd name="T8" fmla="*/ 96 w 21600"/>
                <a:gd name="T9" fmla="*/ 9 h 21600"/>
                <a:gd name="T10" fmla="*/ 68 w 21600"/>
                <a:gd name="T11" fmla="*/ 6 h 21600"/>
                <a:gd name="T12" fmla="*/ 0 60000 65536"/>
                <a:gd name="T13" fmla="*/ 0 60000 65536"/>
                <a:gd name="T14" fmla="*/ 0 60000 65536"/>
                <a:gd name="T15" fmla="*/ 0 60000 65536"/>
                <a:gd name="T16" fmla="*/ 0 60000 65536"/>
                <a:gd name="T17" fmla="*/ 0 60000 65536"/>
                <a:gd name="T18" fmla="*/ 3164 w 21600"/>
                <a:gd name="T19" fmla="*/ 3163 h 21600"/>
                <a:gd name="T20" fmla="*/ 18436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808080"/>
            </a:solidFill>
            <a:ln w="9525">
              <a:solidFill>
                <a:schemeClr val="tx1"/>
              </a:solidFill>
              <a:miter lim="800000"/>
              <a:headEnd/>
              <a:tailEnd/>
            </a:ln>
          </p:spPr>
          <p:txBody>
            <a:bodyPr wrap="none" anchor="ctr"/>
            <a:lstStyle/>
            <a:p>
              <a:endParaRPr lang="en-US"/>
            </a:p>
          </p:txBody>
        </p:sp>
        <p:sp>
          <p:nvSpPr>
            <p:cNvPr id="1034" name="Text Box 20"/>
            <p:cNvSpPr txBox="1">
              <a:spLocks noChangeArrowheads="1"/>
            </p:cNvSpPr>
            <p:nvPr/>
          </p:nvSpPr>
          <p:spPr bwMode="auto">
            <a:xfrm>
              <a:off x="1969" y="1920"/>
              <a:ext cx="1298" cy="242"/>
            </a:xfrm>
            <a:prstGeom prst="rect">
              <a:avLst/>
            </a:prstGeom>
            <a:noFill/>
            <a:ln w="9525">
              <a:noFill/>
              <a:miter lim="800000"/>
              <a:headEnd/>
              <a:tailEnd/>
            </a:ln>
          </p:spPr>
          <p:txBody>
            <a:bodyPr wrap="none">
              <a:spAutoFit/>
            </a:bodyPr>
            <a:lstStyle/>
            <a:p>
              <a:r>
                <a:rPr lang="en-US"/>
                <a:t>Windy downdraft</a:t>
              </a:r>
            </a:p>
          </p:txBody>
        </p:sp>
      </p:grpSp>
      <p:pic>
        <p:nvPicPr>
          <p:cNvPr id="1031" name="Picture 26" descr="MPj04330500000[1]"/>
          <p:cNvPicPr>
            <a:picLocks noGrp="1" noChangeAspect="1" noChangeArrowheads="1"/>
          </p:cNvPicPr>
          <p:nvPr>
            <p:ph sz="quarter" idx="3"/>
          </p:nvPr>
        </p:nvPicPr>
        <p:blipFill>
          <a:blip r:embed="rId6" cstate="print"/>
          <a:srcRect/>
          <a:stretch>
            <a:fillRect/>
          </a:stretch>
        </p:blipFill>
        <p:spPr>
          <a:xfrm>
            <a:off x="1905000" y="5105400"/>
            <a:ext cx="1752600" cy="1752600"/>
          </a:xfrm>
        </p:spPr>
      </p:pic>
      <p:sp>
        <p:nvSpPr>
          <p:cNvPr id="1032" name="Line 21"/>
          <p:cNvSpPr>
            <a:spLocks noChangeShapeType="1"/>
          </p:cNvSpPr>
          <p:nvPr/>
        </p:nvSpPr>
        <p:spPr bwMode="auto">
          <a:xfrm>
            <a:off x="1708150" y="4495800"/>
            <a:ext cx="577850" cy="762000"/>
          </a:xfrm>
          <a:prstGeom prst="line">
            <a:avLst/>
          </a:prstGeom>
          <a:noFill/>
          <a:ln w="31750">
            <a:solidFill>
              <a:schemeClr val="tx1"/>
            </a:solidFill>
            <a:prstDash val="sysDot"/>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0"/>
            <a:ext cx="9144000" cy="838200"/>
          </a:xfrm>
        </p:spPr>
        <p:txBody>
          <a:bodyPr/>
          <a:lstStyle/>
          <a:p>
            <a:pPr algn="ctr">
              <a:defRPr/>
            </a:pPr>
            <a:r>
              <a:rPr lang="en-US" sz="36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haroni" pitchFamily="2" charset="-79"/>
                <a:cs typeface="Aharoni" pitchFamily="2" charset="-79"/>
              </a:rPr>
              <a:t>EOL projects with </a:t>
            </a:r>
            <a:r>
              <a:rPr lang="en-US" sz="360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haroni" pitchFamily="2" charset="-79"/>
                <a:cs typeface="Aharoni" pitchFamily="2" charset="-79"/>
              </a:rPr>
              <a:t>radiosondes</a:t>
            </a:r>
            <a:endParaRPr lang="en-US" sz="36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haroni" pitchFamily="2" charset="-79"/>
              <a:cs typeface="Aharoni" pitchFamily="2" charset="-79"/>
            </a:endParaRPr>
          </a:p>
        </p:txBody>
      </p:sp>
      <p:pic>
        <p:nvPicPr>
          <p:cNvPr id="2050" name="Picture 2"/>
          <p:cNvPicPr>
            <a:picLocks noChangeAspect="1" noChangeArrowheads="1"/>
          </p:cNvPicPr>
          <p:nvPr/>
        </p:nvPicPr>
        <p:blipFill>
          <a:blip r:embed="rId2" cstate="print"/>
          <a:srcRect/>
          <a:stretch>
            <a:fillRect/>
          </a:stretch>
        </p:blipFill>
        <p:spPr bwMode="auto">
          <a:xfrm>
            <a:off x="152400" y="914400"/>
            <a:ext cx="8839200" cy="5943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0"/>
            <a:ext cx="8229600" cy="609600"/>
          </a:xfrm>
        </p:spPr>
        <p:txBody>
          <a:bodyPr/>
          <a:lstStyle/>
          <a:p>
            <a:pPr eaLnBrk="1" hangingPunct="1"/>
            <a:r>
              <a:rPr lang="en-US" sz="3200" u="sng" smtClean="0">
                <a:latin typeface="Comic Sans MS" pitchFamily="66" charset="0"/>
              </a:rPr>
              <a:t>NCAR GPS Dropsondes</a:t>
            </a:r>
          </a:p>
        </p:txBody>
      </p:sp>
      <p:pic>
        <p:nvPicPr>
          <p:cNvPr id="16387" name="Picture 13" descr="D20080828_2115"/>
          <p:cNvPicPr>
            <a:picLocks noGrp="1" noChangeAspect="1" noChangeArrowheads="1"/>
          </p:cNvPicPr>
          <p:nvPr>
            <p:ph sz="quarter" idx="3"/>
          </p:nvPr>
        </p:nvPicPr>
        <p:blipFill>
          <a:blip r:embed="rId2" cstate="print"/>
          <a:srcRect/>
          <a:stretch>
            <a:fillRect/>
          </a:stretch>
        </p:blipFill>
        <p:spPr>
          <a:xfrm>
            <a:off x="3810000" y="3276600"/>
            <a:ext cx="5181600" cy="3463925"/>
          </a:xfrm>
        </p:spPr>
      </p:pic>
      <p:pic>
        <p:nvPicPr>
          <p:cNvPr id="16388" name="Picture 3" descr="dropsonde"/>
          <p:cNvPicPr>
            <a:picLocks noChangeAspect="1" noChangeArrowheads="1"/>
          </p:cNvPicPr>
          <p:nvPr/>
        </p:nvPicPr>
        <p:blipFill>
          <a:blip r:embed="rId3" cstate="print"/>
          <a:srcRect l="16127" t="4286"/>
          <a:stretch>
            <a:fillRect/>
          </a:stretch>
        </p:blipFill>
        <p:spPr bwMode="auto">
          <a:xfrm>
            <a:off x="152400" y="1676400"/>
            <a:ext cx="3124200" cy="5029200"/>
          </a:xfrm>
          <a:prstGeom prst="rect">
            <a:avLst/>
          </a:prstGeom>
          <a:noFill/>
          <a:ln w="9525">
            <a:solidFill>
              <a:srgbClr val="800080"/>
            </a:solidFill>
            <a:miter lim="800000"/>
            <a:headEnd/>
            <a:tailEnd/>
          </a:ln>
        </p:spPr>
      </p:pic>
      <p:pic>
        <p:nvPicPr>
          <p:cNvPr id="16389" name="Picture 9" descr="er2drop"/>
          <p:cNvPicPr>
            <a:picLocks noChangeAspect="1" noChangeArrowheads="1"/>
          </p:cNvPicPr>
          <p:nvPr/>
        </p:nvPicPr>
        <p:blipFill>
          <a:blip r:embed="rId4" cstate="print"/>
          <a:srcRect l="15469" t="4468" b="21094"/>
          <a:stretch>
            <a:fillRect/>
          </a:stretch>
        </p:blipFill>
        <p:spPr bwMode="auto">
          <a:xfrm>
            <a:off x="3352800" y="914400"/>
            <a:ext cx="3027363" cy="2133600"/>
          </a:xfrm>
          <a:prstGeom prst="rect">
            <a:avLst/>
          </a:prstGeom>
          <a:noFill/>
          <a:ln w="9525">
            <a:solidFill>
              <a:srgbClr val="800080"/>
            </a:solidFill>
            <a:miter lim="800000"/>
            <a:headEnd/>
            <a:tailEnd/>
          </a:ln>
        </p:spPr>
      </p:pic>
      <p:pic>
        <p:nvPicPr>
          <p:cNvPr id="16390" name="Picture 4"/>
          <p:cNvPicPr>
            <a:picLocks noGrp="1" noChangeAspect="1" noChangeArrowheads="1"/>
          </p:cNvPicPr>
          <p:nvPr>
            <p:ph sz="half" idx="1"/>
          </p:nvPr>
        </p:nvPicPr>
        <p:blipFill>
          <a:blip r:embed="rId5" cstate="print"/>
          <a:srcRect/>
          <a:stretch>
            <a:fillRect/>
          </a:stretch>
        </p:blipFill>
        <p:spPr>
          <a:xfrm>
            <a:off x="5715000" y="609600"/>
            <a:ext cx="3287713" cy="1752600"/>
          </a:xfrm>
        </p:spPr>
      </p:pic>
      <p:sp>
        <p:nvSpPr>
          <p:cNvPr id="16391" name="Text Box 5"/>
          <p:cNvSpPr txBox="1">
            <a:spLocks noChangeArrowheads="1"/>
          </p:cNvSpPr>
          <p:nvPr/>
        </p:nvSpPr>
        <p:spPr bwMode="auto">
          <a:xfrm>
            <a:off x="5105400" y="2895600"/>
            <a:ext cx="2971800" cy="369888"/>
          </a:xfrm>
          <a:prstGeom prst="rect">
            <a:avLst/>
          </a:prstGeom>
          <a:solidFill>
            <a:srgbClr val="EAEAEA"/>
          </a:solidFill>
          <a:ln w="25400">
            <a:solidFill>
              <a:srgbClr val="800080"/>
            </a:solidFill>
            <a:miter lim="800000"/>
            <a:headEnd/>
            <a:tailEnd/>
          </a:ln>
        </p:spPr>
        <p:txBody>
          <a:bodyPr>
            <a:spAutoFit/>
          </a:bodyPr>
          <a:lstStyle/>
          <a:p>
            <a:pPr eaLnBrk="0" hangingPunct="0"/>
            <a:r>
              <a:rPr lang="en-US" i="1">
                <a:solidFill>
                  <a:srgbClr val="000000"/>
                </a:solidFill>
                <a:latin typeface="Arial Narrow" pitchFamily="34" charset="0"/>
              </a:rPr>
              <a:t>Currently on 21 research aircraft</a:t>
            </a:r>
          </a:p>
        </p:txBody>
      </p:sp>
      <p:sp>
        <p:nvSpPr>
          <p:cNvPr id="16392" name="Text Box 6"/>
          <p:cNvSpPr txBox="1">
            <a:spLocks noChangeArrowheads="1"/>
          </p:cNvSpPr>
          <p:nvPr/>
        </p:nvSpPr>
        <p:spPr bwMode="auto">
          <a:xfrm>
            <a:off x="152400" y="1066800"/>
            <a:ext cx="3810000" cy="369888"/>
          </a:xfrm>
          <a:prstGeom prst="rect">
            <a:avLst/>
          </a:prstGeom>
          <a:solidFill>
            <a:srgbClr val="EAEAEA"/>
          </a:solidFill>
          <a:ln w="25400">
            <a:solidFill>
              <a:srgbClr val="800080"/>
            </a:solidFill>
            <a:miter lim="800000"/>
            <a:headEnd/>
            <a:tailEnd/>
          </a:ln>
        </p:spPr>
        <p:txBody>
          <a:bodyPr>
            <a:spAutoFit/>
          </a:bodyPr>
          <a:lstStyle/>
          <a:p>
            <a:pPr eaLnBrk="0" hangingPunct="0"/>
            <a:r>
              <a:rPr lang="en-US" i="1">
                <a:solidFill>
                  <a:srgbClr val="000000"/>
                </a:solidFill>
                <a:latin typeface="Arial Narrow" pitchFamily="34" charset="0"/>
              </a:rPr>
              <a:t>Licensee (Vaisala) makes ~ 5,000 per year </a:t>
            </a:r>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152400"/>
            <a:ext cx="8229600" cy="563563"/>
          </a:xfrm>
        </p:spPr>
        <p:txBody>
          <a:bodyPr/>
          <a:lstStyle/>
          <a:p>
            <a:pPr eaLnBrk="1" hangingPunct="1"/>
            <a:r>
              <a:rPr lang="en-US" u="sng" smtClean="0">
                <a:latin typeface="Comic Sans MS" pitchFamily="66" charset="0"/>
              </a:rPr>
              <a:t>Driftsondes</a:t>
            </a:r>
          </a:p>
        </p:txBody>
      </p:sp>
      <p:pic>
        <p:nvPicPr>
          <p:cNvPr id="17411" name="Picture 7"/>
          <p:cNvPicPr>
            <a:picLocks noGrp="1" noChangeAspect="1" noChangeArrowheads="1"/>
          </p:cNvPicPr>
          <p:nvPr>
            <p:ph sz="half" idx="1"/>
          </p:nvPr>
        </p:nvPicPr>
        <p:blipFill>
          <a:blip r:embed="rId2" cstate="print"/>
          <a:srcRect/>
          <a:stretch>
            <a:fillRect/>
          </a:stretch>
        </p:blipFill>
        <p:spPr>
          <a:xfrm>
            <a:off x="152400" y="2011363"/>
            <a:ext cx="4373563" cy="3683000"/>
          </a:xfrm>
        </p:spPr>
      </p:pic>
      <p:pic>
        <p:nvPicPr>
          <p:cNvPr id="17412" name="Picture 9" descr="AMMA map - grid"/>
          <p:cNvPicPr>
            <a:picLocks noGrp="1" noChangeAspect="1" noChangeArrowheads="1"/>
          </p:cNvPicPr>
          <p:nvPr>
            <p:ph sz="half" idx="2"/>
          </p:nvPr>
        </p:nvPicPr>
        <p:blipFill>
          <a:blip r:embed="rId3" cstate="print"/>
          <a:srcRect/>
          <a:stretch>
            <a:fillRect/>
          </a:stretch>
        </p:blipFill>
        <p:spPr>
          <a:xfrm>
            <a:off x="4622800" y="2006600"/>
            <a:ext cx="4449763" cy="3686175"/>
          </a:xfrm>
        </p:spPr>
      </p:pic>
      <p:sp>
        <p:nvSpPr>
          <p:cNvPr id="6" name="Text Box 4"/>
          <p:cNvSpPr txBox="1">
            <a:spLocks noChangeArrowheads="1"/>
          </p:cNvSpPr>
          <p:nvPr/>
        </p:nvSpPr>
        <p:spPr bwMode="auto">
          <a:xfrm>
            <a:off x="3200400" y="914400"/>
            <a:ext cx="2563813" cy="701675"/>
          </a:xfrm>
          <a:prstGeom prst="rect">
            <a:avLst/>
          </a:prstGeom>
          <a:solidFill>
            <a:schemeClr val="accent1"/>
          </a:solidFill>
          <a:ln w="41275">
            <a:solidFill>
              <a:schemeClr val="tx1"/>
            </a:solidFill>
            <a:miter lim="800000"/>
            <a:headEnd/>
            <a:tailEnd/>
          </a:ln>
          <a:effectLst/>
        </p:spPr>
        <p:txBody>
          <a:bodyPr wrap="none">
            <a:spAutoFit/>
          </a:bodyPr>
          <a:lstStyle/>
          <a:p>
            <a:pPr>
              <a:defRPr/>
            </a:pPr>
            <a:r>
              <a:rPr lang="en-US" sz="2000" b="1" dirty="0">
                <a:solidFill>
                  <a:schemeClr val="tx2"/>
                </a:solidFill>
                <a:effectLst>
                  <a:outerShdw blurRad="38100" dist="38100" dir="2700000" algn="tl">
                    <a:srgbClr val="FFFFFF"/>
                  </a:outerShdw>
                </a:effectLst>
                <a:cs typeface="+mn-cs"/>
              </a:rPr>
              <a:t>Iridium LEO Satellite</a:t>
            </a:r>
          </a:p>
          <a:p>
            <a:pPr>
              <a:defRPr/>
            </a:pPr>
            <a:r>
              <a:rPr lang="en-US" sz="2000" b="1" dirty="0">
                <a:solidFill>
                  <a:schemeClr val="tx2"/>
                </a:solidFill>
                <a:effectLst>
                  <a:outerShdw blurRad="38100" dist="38100" dir="2700000" algn="tl">
                    <a:srgbClr val="FFFFFF"/>
                  </a:outerShdw>
                </a:effectLst>
                <a:cs typeface="+mn-cs"/>
              </a:rPr>
              <a:t>Communications</a:t>
            </a:r>
          </a:p>
        </p:txBody>
      </p:sp>
      <p:sp>
        <p:nvSpPr>
          <p:cNvPr id="7" name="Text Box 5"/>
          <p:cNvSpPr txBox="1">
            <a:spLocks noChangeArrowheads="1"/>
          </p:cNvSpPr>
          <p:nvPr/>
        </p:nvSpPr>
        <p:spPr bwMode="auto">
          <a:xfrm>
            <a:off x="2819400" y="5334000"/>
            <a:ext cx="1752600" cy="1006475"/>
          </a:xfrm>
          <a:prstGeom prst="rect">
            <a:avLst/>
          </a:prstGeom>
          <a:solidFill>
            <a:schemeClr val="accent1"/>
          </a:solidFill>
          <a:ln w="41275">
            <a:solidFill>
              <a:schemeClr val="tx1"/>
            </a:solidFill>
            <a:miter lim="800000"/>
            <a:headEnd/>
            <a:tailEnd/>
          </a:ln>
          <a:effectLst/>
        </p:spPr>
        <p:txBody>
          <a:bodyPr>
            <a:spAutoFit/>
          </a:bodyPr>
          <a:lstStyle/>
          <a:p>
            <a:pPr>
              <a:defRPr/>
            </a:pPr>
            <a:r>
              <a:rPr lang="en-US" sz="2000" b="1" dirty="0">
                <a:solidFill>
                  <a:schemeClr val="tx2"/>
                </a:solidFill>
                <a:effectLst>
                  <a:outerShdw blurRad="38100" dist="38100" dir="2700000" algn="tl">
                    <a:srgbClr val="FFFFFF"/>
                  </a:outerShdw>
                </a:effectLst>
                <a:cs typeface="+mn-cs"/>
              </a:rPr>
              <a:t>Gondola</a:t>
            </a:r>
          </a:p>
          <a:p>
            <a:pPr>
              <a:defRPr/>
            </a:pPr>
            <a:r>
              <a:rPr lang="en-US" sz="2000" b="1" dirty="0">
                <a:solidFill>
                  <a:schemeClr val="tx2"/>
                </a:solidFill>
                <a:effectLst>
                  <a:outerShdw blurRad="38100" dist="38100" dir="2700000" algn="tl">
                    <a:srgbClr val="FFFFFF"/>
                  </a:outerShdw>
                </a:effectLst>
                <a:cs typeface="+mn-cs"/>
              </a:rPr>
              <a:t>20-50 </a:t>
            </a:r>
            <a:r>
              <a:rPr lang="en-US" sz="2000" b="1" dirty="0" err="1">
                <a:solidFill>
                  <a:schemeClr val="tx2"/>
                </a:solidFill>
                <a:effectLst>
                  <a:outerShdw blurRad="38100" dist="38100" dir="2700000" algn="tl">
                    <a:srgbClr val="FFFFFF"/>
                  </a:outerShdw>
                </a:effectLst>
                <a:cs typeface="+mn-cs"/>
              </a:rPr>
              <a:t>Sonde</a:t>
            </a:r>
            <a:endParaRPr lang="en-US" sz="2000" b="1" dirty="0">
              <a:solidFill>
                <a:schemeClr val="tx2"/>
              </a:solidFill>
              <a:effectLst>
                <a:outerShdw blurRad="38100" dist="38100" dir="2700000" algn="tl">
                  <a:srgbClr val="FFFFFF"/>
                </a:outerShdw>
              </a:effectLst>
              <a:cs typeface="+mn-cs"/>
            </a:endParaRPr>
          </a:p>
          <a:p>
            <a:pPr>
              <a:defRPr/>
            </a:pPr>
            <a:r>
              <a:rPr lang="en-US" sz="2000" b="1" dirty="0">
                <a:solidFill>
                  <a:schemeClr val="tx2"/>
                </a:solidFill>
                <a:effectLst>
                  <a:outerShdw blurRad="38100" dist="38100" dir="2700000" algn="tl">
                    <a:srgbClr val="FFFFFF"/>
                  </a:outerShdw>
                </a:effectLst>
                <a:cs typeface="+mn-cs"/>
              </a:rPr>
              <a:t>Capacity</a:t>
            </a:r>
          </a:p>
        </p:txBody>
      </p:sp>
      <p:sp>
        <p:nvSpPr>
          <p:cNvPr id="8" name="Text Box 7"/>
          <p:cNvSpPr txBox="1">
            <a:spLocks noChangeArrowheads="1"/>
          </p:cNvSpPr>
          <p:nvPr/>
        </p:nvSpPr>
        <p:spPr bwMode="auto">
          <a:xfrm>
            <a:off x="152400" y="1447800"/>
            <a:ext cx="2403475" cy="615950"/>
          </a:xfrm>
          <a:prstGeom prst="rect">
            <a:avLst/>
          </a:prstGeom>
          <a:noFill/>
          <a:ln w="9525">
            <a:noFill/>
            <a:miter lim="800000"/>
            <a:headEnd/>
            <a:tailEnd/>
          </a:ln>
          <a:effectLst/>
        </p:spPr>
        <p:txBody>
          <a:bodyPr wrap="none">
            <a:spAutoFit/>
          </a:bodyPr>
          <a:lstStyle/>
          <a:p>
            <a:pPr>
              <a:defRPr/>
            </a:pPr>
            <a:r>
              <a:rPr lang="en-US" sz="1400" b="1" dirty="0">
                <a:solidFill>
                  <a:schemeClr val="tx2"/>
                </a:solidFill>
                <a:effectLst>
                  <a:outerShdw blurRad="38100" dist="38100" dir="2700000" algn="tl">
                    <a:srgbClr val="FFFFFF"/>
                  </a:outerShdw>
                </a:effectLst>
                <a:cs typeface="+mn-cs"/>
              </a:rPr>
              <a:t>Flight Altitude</a:t>
            </a:r>
          </a:p>
          <a:p>
            <a:pPr>
              <a:defRPr/>
            </a:pPr>
            <a:r>
              <a:rPr lang="en-US" sz="1400" b="1" dirty="0">
                <a:solidFill>
                  <a:schemeClr val="tx2"/>
                </a:solidFill>
                <a:effectLst>
                  <a:outerShdw blurRad="38100" dist="38100" dir="2700000" algn="tl">
                    <a:srgbClr val="FFFFFF"/>
                  </a:outerShdw>
                </a:effectLst>
                <a:cs typeface="+mn-cs"/>
              </a:rPr>
              <a:t>125mb to 50mb (~58,000</a:t>
            </a:r>
            <a:r>
              <a:rPr lang="en-US" sz="2000" b="1" dirty="0">
                <a:solidFill>
                  <a:schemeClr val="tx2"/>
                </a:solidFill>
                <a:effectLst>
                  <a:outerShdw blurRad="38100" dist="38100" dir="2700000" algn="tl">
                    <a:srgbClr val="FFFFFF"/>
                  </a:outerShdw>
                </a:effectLst>
                <a:cs typeface="+mn-cs"/>
              </a:rPr>
              <a:t>’)</a:t>
            </a:r>
          </a:p>
        </p:txBody>
      </p:sp>
      <p:cxnSp>
        <p:nvCxnSpPr>
          <p:cNvPr id="10" name="Straight Arrow Connector 9"/>
          <p:cNvCxnSpPr/>
          <p:nvPr/>
        </p:nvCxnSpPr>
        <p:spPr>
          <a:xfrm rot="10800000">
            <a:off x="2286000" y="5181600"/>
            <a:ext cx="533400" cy="1524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514600" y="1600200"/>
            <a:ext cx="609600" cy="4572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764213" y="1600200"/>
            <a:ext cx="457200" cy="3810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3028</TotalTime>
  <Words>687</Words>
  <Application>Microsoft Office PowerPoint</Application>
  <PresentationFormat>On-screen Show (4:3)</PresentationFormat>
  <Paragraphs>184</Paragraphs>
  <Slides>14</Slides>
  <Notes>4</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6" baseType="lpstr">
      <vt:lpstr>Arial</vt:lpstr>
      <vt:lpstr>Wingdings</vt:lpstr>
      <vt:lpstr>Verdana</vt:lpstr>
      <vt:lpstr>Wingdings 2</vt:lpstr>
      <vt:lpstr>Comic Sans MS</vt:lpstr>
      <vt:lpstr>Times New Roman</vt:lpstr>
      <vt:lpstr>SimSun</vt:lpstr>
      <vt:lpstr>Arial Narrow</vt:lpstr>
      <vt:lpstr>Default Design</vt:lpstr>
      <vt:lpstr>Clouds</vt:lpstr>
      <vt:lpstr>Aspect</vt:lpstr>
      <vt:lpstr>Photo Editor Photo</vt:lpstr>
      <vt:lpstr>Atmospheric Soundings: Radiosondes, Dropsondes and Driftsondes</vt:lpstr>
      <vt:lpstr>National Center for  Atmospheric Research</vt:lpstr>
      <vt:lpstr>Earth Observing Laboratory </vt:lpstr>
      <vt:lpstr>Slide 4</vt:lpstr>
      <vt:lpstr>Slide 5</vt:lpstr>
      <vt:lpstr>Radiosondes</vt:lpstr>
      <vt:lpstr>EOL projects with radiosondes</vt:lpstr>
      <vt:lpstr>NCAR GPS Dropsondes</vt:lpstr>
      <vt:lpstr>Driftsondes</vt:lpstr>
      <vt:lpstr>Hurricane Research</vt:lpstr>
      <vt:lpstr>T-PARC (airborne) Sounding Systems Driftsonde Temperature versus Altitude (4 drops) from 30km!</vt:lpstr>
      <vt:lpstr>EOL projects with Dropsondes</vt:lpstr>
      <vt:lpstr>Quality Control of Radio/Dropsonde Data</vt:lpstr>
      <vt:lpstr>How is this data useful?</vt:lpstr>
    </vt:vector>
  </TitlesOfParts>
  <Company>NCAR/UCAR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about Earth’s Atmosphere</dc:title>
  <dc:creator>kbeierle</dc:creator>
  <cp:lastModifiedBy>kbeierle</cp:lastModifiedBy>
  <cp:revision>107</cp:revision>
  <dcterms:created xsi:type="dcterms:W3CDTF">2008-11-03T16:57:16Z</dcterms:created>
  <dcterms:modified xsi:type="dcterms:W3CDTF">2012-07-23T17:30:08Z</dcterms:modified>
</cp:coreProperties>
</file>