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3.bin" ContentType="application/vnd.openxmlformats-officedocument.oleObject"/>
  <Override PartName="/ppt/notesSlides/notesSlide9.xml" ContentType="application/vnd.openxmlformats-officedocument.presentationml.notesSlide+xml"/>
  <Override PartName="/ppt/embeddings/oleObject4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notesSlides/notesSlide15.xml" ContentType="application/vnd.openxmlformats-officedocument.presentationml.notesSlide+xml"/>
  <Override PartName="/ppt/embeddings/oleObject17.bin" ContentType="application/vnd.openxmlformats-officedocument.oleObject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20" r:id="rId2"/>
    <p:sldId id="335" r:id="rId3"/>
    <p:sldId id="333" r:id="rId4"/>
    <p:sldId id="321" r:id="rId5"/>
    <p:sldId id="334" r:id="rId6"/>
    <p:sldId id="322" r:id="rId7"/>
    <p:sldId id="323" r:id="rId8"/>
    <p:sldId id="324" r:id="rId9"/>
    <p:sldId id="325" r:id="rId10"/>
    <p:sldId id="326" r:id="rId11"/>
    <p:sldId id="327" r:id="rId12"/>
    <p:sldId id="328" r:id="rId13"/>
    <p:sldId id="329" r:id="rId14"/>
    <p:sldId id="295" r:id="rId15"/>
    <p:sldId id="296" r:id="rId16"/>
    <p:sldId id="299" r:id="rId17"/>
    <p:sldId id="330" r:id="rId18"/>
    <p:sldId id="307" r:id="rId19"/>
    <p:sldId id="331" r:id="rId20"/>
    <p:sldId id="308" r:id="rId21"/>
    <p:sldId id="309" r:id="rId22"/>
    <p:sldId id="310" r:id="rId23"/>
    <p:sldId id="332" r:id="rId24"/>
    <p:sldId id="300" r:id="rId25"/>
    <p:sldId id="302" r:id="rId26"/>
    <p:sldId id="306" r:id="rId27"/>
    <p:sldId id="311" r:id="rId28"/>
    <p:sldId id="312" r:id="rId29"/>
    <p:sldId id="313" r:id="rId30"/>
    <p:sldId id="314" r:id="rId31"/>
    <p:sldId id="315" r:id="rId32"/>
    <p:sldId id="316" r:id="rId33"/>
    <p:sldId id="318" r:id="rId34"/>
    <p:sldId id="319" r:id="rId35"/>
  </p:sldIdLst>
  <p:sldSz cx="9144000" cy="6858000" type="letter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20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1920" y="-78"/>
      </p:cViewPr>
      <p:guideLst>
        <p:guide orient="horz" pos="2304"/>
        <p:guide pos="30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592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0" tIns="48329" rIns="96660" bIns="48329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r>
              <a:rPr lang="en-US"/>
              <a:t>Teaching Weather and Climate</a:t>
            </a:r>
            <a:endParaRPr lang="en-US" i="1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1950" y="0"/>
            <a:ext cx="41592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0" tIns="48329" rIns="96660" bIns="48329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r>
              <a:rPr lang="en-US"/>
              <a:t>		Thursday AM Layers</a:t>
            </a:r>
            <a:endParaRPr lang="en-US" dirty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50075"/>
            <a:ext cx="41592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0" tIns="48329" rIns="96660" bIns="48329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Scott Denning                       CSU                CMMAP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1950" y="6950075"/>
            <a:ext cx="41592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0" tIns="48329" rIns="96660" bIns="48329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90BE0C64-D3AE-BA4F-9EE5-A6DF721E99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60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592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0" tIns="48329" rIns="96660" bIns="48329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1950" y="0"/>
            <a:ext cx="41592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0" tIns="48329" rIns="96660" bIns="48329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79525" y="3475038"/>
            <a:ext cx="7042150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0" tIns="48329" rIns="96660" bIns="48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50075"/>
            <a:ext cx="41592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0" tIns="48329" rIns="96660" bIns="48329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1950" y="6950075"/>
            <a:ext cx="41592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0" tIns="48329" rIns="96660" bIns="48329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119DDE4F-2474-1A40-988E-5C00D28876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5548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18" charset="-128"/>
        <a:cs typeface="ＭＳ Ｐゴシック" pitchFamily="1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1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>
                <a:latin typeface="Comic Sans MS" charset="0"/>
              </a:rPr>
              <a:t>AT606 Intro to Climate  Fall 2006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573D27C-537C-3F4F-9FA8-A9F686C22CA0}" type="datetime1">
              <a:rPr lang="en-US" sz="1200">
                <a:latin typeface="Comic Sans MS" charset="0"/>
              </a:rPr>
              <a:pPr/>
              <a:t>7/10/13</a:t>
            </a:fld>
            <a:endParaRPr lang="en-US" sz="1200">
              <a:latin typeface="Comic Sans MS" charset="0"/>
            </a:endParaRPr>
          </a:p>
        </p:txBody>
      </p:sp>
      <p:sp>
        <p:nvSpPr>
          <p:cNvPr id="1843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>
                <a:latin typeface="Comic Sans MS" charset="0"/>
              </a:rPr>
              <a:t>Scott Denning  CSU ATS</a:t>
            </a:r>
          </a:p>
        </p:txBody>
      </p:sp>
      <p:sp>
        <p:nvSpPr>
          <p:cNvPr id="1843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CEBA13B-0EAE-9F40-989B-F16DA91CDB1F}" type="slidenum">
              <a:rPr lang="en-US" sz="1200">
                <a:latin typeface="Comic Sans MS" charset="0"/>
              </a:rPr>
              <a:pPr/>
              <a:t>1</a:t>
            </a:fld>
            <a:endParaRPr lang="en-US" sz="1200">
              <a:latin typeface="Comic Sans MS" charset="0"/>
            </a:endParaRPr>
          </a:p>
        </p:txBody>
      </p:sp>
      <p:sp>
        <p:nvSpPr>
          <p:cNvPr id="1843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E6EA38D-D982-1F4B-80C5-2F4B206B17A5}" type="slidenum">
              <a:rPr lang="en-US" sz="1300"/>
              <a:pPr/>
              <a:t>14</a:t>
            </a:fld>
            <a:endParaRPr lang="en-US" sz="1300"/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D84A3DA-6ED2-1143-92D4-7AC570DAADAF}" type="slidenum">
              <a:rPr lang="en-US" sz="1300"/>
              <a:pPr/>
              <a:t>15</a:t>
            </a:fld>
            <a:endParaRPr lang="en-US" sz="130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B1B863D-74BF-6B49-945B-4E2CB4668C1D}" type="slidenum">
              <a:rPr lang="en-US" sz="1300"/>
              <a:pPr/>
              <a:t>16</a:t>
            </a:fld>
            <a:endParaRPr lang="en-US" sz="13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>
                <a:latin typeface="Comic Sans MS" charset="0"/>
              </a:rPr>
              <a:t>AT606 Intro to Climate  Fall 2006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91B1A76-CE5B-F742-96FA-049E5183FA9C}" type="datetime1">
              <a:rPr lang="en-US" sz="1200">
                <a:latin typeface="Comic Sans MS" charset="0"/>
              </a:rPr>
              <a:pPr/>
              <a:t>7/10/13</a:t>
            </a:fld>
            <a:endParaRPr lang="en-US" sz="1200">
              <a:latin typeface="Comic Sans MS" charset="0"/>
            </a:endParaRPr>
          </a:p>
        </p:txBody>
      </p:sp>
      <p:sp>
        <p:nvSpPr>
          <p:cNvPr id="3379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>
                <a:latin typeface="Comic Sans MS" charset="0"/>
              </a:rPr>
              <a:t>Scott Denning  CSU ATS</a:t>
            </a:r>
          </a:p>
        </p:txBody>
      </p:sp>
      <p:sp>
        <p:nvSpPr>
          <p:cNvPr id="3379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E021C91-A80D-574A-AF3C-FD71740C6B48}" type="slidenum">
              <a:rPr lang="en-US" sz="1200">
                <a:latin typeface="Comic Sans MS" charset="0"/>
              </a:rPr>
              <a:pPr/>
              <a:t>20</a:t>
            </a:fld>
            <a:endParaRPr lang="en-US" sz="1200">
              <a:latin typeface="Comic Sans MS" charset="0"/>
            </a:endParaRPr>
          </a:p>
        </p:txBody>
      </p:sp>
      <p:sp>
        <p:nvSpPr>
          <p:cNvPr id="337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0163" y="3482975"/>
            <a:ext cx="1195387" cy="274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>
                <a:latin typeface="Comic Sans MS" charset="0"/>
              </a:rPr>
              <a:t>AT606 Intro to Climate  Fall 2006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6F87E35-6C54-6B4E-9955-D546B287C763}" type="datetime1">
              <a:rPr lang="en-US" sz="1200">
                <a:latin typeface="Comic Sans MS" charset="0"/>
              </a:rPr>
              <a:pPr/>
              <a:t>7/10/13</a:t>
            </a:fld>
            <a:endParaRPr lang="en-US" sz="1200">
              <a:latin typeface="Comic Sans MS" charset="0"/>
            </a:endParaRPr>
          </a:p>
        </p:txBody>
      </p:sp>
      <p:sp>
        <p:nvSpPr>
          <p:cNvPr id="3584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>
                <a:latin typeface="Comic Sans MS" charset="0"/>
              </a:rPr>
              <a:t>Scott Denning  CSU ATS</a:t>
            </a:r>
          </a:p>
        </p:txBody>
      </p:sp>
      <p:sp>
        <p:nvSpPr>
          <p:cNvPr id="3584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6526A0F-3B15-704E-92CC-9F1886EA3A16}" type="slidenum">
              <a:rPr lang="en-US" sz="1200">
                <a:latin typeface="Comic Sans MS" charset="0"/>
              </a:rPr>
              <a:pPr/>
              <a:t>21</a:t>
            </a:fld>
            <a:endParaRPr lang="en-US" sz="1200">
              <a:latin typeface="Comic Sans MS" charset="0"/>
            </a:endParaRPr>
          </a:p>
        </p:txBody>
      </p:sp>
      <p:sp>
        <p:nvSpPr>
          <p:cNvPr id="358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0163" y="3482975"/>
            <a:ext cx="1195387" cy="274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>
                <a:latin typeface="Comic Sans MS" charset="0"/>
              </a:rPr>
              <a:t>AT606 Intro to Climate  Fall 2006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A0216B3-9E8B-7E46-AF76-1048369A5D66}" type="datetime1">
              <a:rPr lang="en-US" sz="1200">
                <a:latin typeface="Comic Sans MS" charset="0"/>
              </a:rPr>
              <a:pPr/>
              <a:t>7/10/13</a:t>
            </a:fld>
            <a:endParaRPr lang="en-US" sz="1200">
              <a:latin typeface="Comic Sans MS" charset="0"/>
            </a:endParaRPr>
          </a:p>
        </p:txBody>
      </p:sp>
      <p:sp>
        <p:nvSpPr>
          <p:cNvPr id="3789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>
                <a:latin typeface="Comic Sans MS" charset="0"/>
              </a:rPr>
              <a:t>Scott Denning  CSU ATS</a:t>
            </a:r>
          </a:p>
        </p:txBody>
      </p:sp>
      <p:sp>
        <p:nvSpPr>
          <p:cNvPr id="3789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43406AD-45EA-9C4B-AED8-047E716C015A}" type="slidenum">
              <a:rPr lang="en-US" sz="1200">
                <a:latin typeface="Comic Sans MS" charset="0"/>
              </a:rPr>
              <a:pPr/>
              <a:t>22</a:t>
            </a:fld>
            <a:endParaRPr lang="en-US" sz="1200">
              <a:latin typeface="Comic Sans MS" charset="0"/>
            </a:endParaRPr>
          </a:p>
        </p:txBody>
      </p:sp>
      <p:sp>
        <p:nvSpPr>
          <p:cNvPr id="378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0163" y="3482975"/>
            <a:ext cx="1195387" cy="274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C265A6A-13BD-D24E-BE35-C40FD5F81314}" type="slidenum">
              <a:rPr lang="en-US" sz="1300"/>
              <a:pPr eaLnBrk="1" hangingPunct="1"/>
              <a:t>26</a:t>
            </a:fld>
            <a:endParaRPr lang="en-US" sz="13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40050" y="542925"/>
            <a:ext cx="3703638" cy="2778125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62063" y="3502025"/>
            <a:ext cx="7058025" cy="3259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>
                <a:latin typeface="Comic Sans MS" charset="0"/>
              </a:rPr>
              <a:t>AT606 Intro to Climate  Fall 2006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92A1F7B-91B8-4D49-AD6B-5534AD8DC80B}" type="datetime1">
              <a:rPr lang="en-US" sz="1200">
                <a:latin typeface="Comic Sans MS" charset="0"/>
              </a:rPr>
              <a:pPr/>
              <a:t>7/10/13</a:t>
            </a:fld>
            <a:endParaRPr lang="en-US" sz="1200">
              <a:latin typeface="Comic Sans MS" charset="0"/>
            </a:endParaRPr>
          </a:p>
        </p:txBody>
      </p:sp>
      <p:sp>
        <p:nvSpPr>
          <p:cNvPr id="3993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>
                <a:latin typeface="Comic Sans MS" charset="0"/>
              </a:rPr>
              <a:t>Scott Denning  CSU ATS</a:t>
            </a:r>
          </a:p>
        </p:txBody>
      </p:sp>
      <p:sp>
        <p:nvSpPr>
          <p:cNvPr id="3994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636F634-4D19-C44C-A660-0A7444224870}" type="slidenum">
              <a:rPr lang="en-US" sz="1200">
                <a:latin typeface="Comic Sans MS" charset="0"/>
              </a:rPr>
              <a:pPr/>
              <a:t>27</a:t>
            </a:fld>
            <a:endParaRPr lang="en-US" sz="1200">
              <a:latin typeface="Comic Sans MS" charset="0"/>
            </a:endParaRPr>
          </a:p>
        </p:txBody>
      </p:sp>
      <p:sp>
        <p:nvSpPr>
          <p:cNvPr id="399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0163" y="3482975"/>
            <a:ext cx="1195387" cy="274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>
                <a:latin typeface="Comic Sans MS" charset="0"/>
              </a:rPr>
              <a:t>AT606 Intro to Climate  Fall 2006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15FA486-E38B-EC4C-8868-C8281299DD83}" type="datetime1">
              <a:rPr lang="en-US" sz="1200">
                <a:latin typeface="Comic Sans MS" charset="0"/>
              </a:rPr>
              <a:pPr/>
              <a:t>7/10/13</a:t>
            </a:fld>
            <a:endParaRPr lang="en-US" sz="1200">
              <a:latin typeface="Comic Sans MS" charset="0"/>
            </a:endParaRPr>
          </a:p>
        </p:txBody>
      </p:sp>
      <p:sp>
        <p:nvSpPr>
          <p:cNvPr id="4198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>
                <a:latin typeface="Comic Sans MS" charset="0"/>
              </a:rPr>
              <a:t>Scott Denning  CSU ATS</a:t>
            </a:r>
          </a:p>
        </p:txBody>
      </p:sp>
      <p:sp>
        <p:nvSpPr>
          <p:cNvPr id="4198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034CF22-96AC-8B4C-819B-4612AC3E7317}" type="slidenum">
              <a:rPr lang="en-US" sz="1200">
                <a:latin typeface="Comic Sans MS" charset="0"/>
              </a:rPr>
              <a:pPr/>
              <a:t>28</a:t>
            </a:fld>
            <a:endParaRPr lang="en-US" sz="1200">
              <a:latin typeface="Comic Sans MS" charset="0"/>
            </a:endParaRPr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0163" y="3482975"/>
            <a:ext cx="1195387" cy="274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>
                <a:latin typeface="Comic Sans MS" charset="0"/>
              </a:rPr>
              <a:t>AT606 Intro to Climate  Fall 2006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9F8ED5E-E88A-724C-AAA0-13844C97AB12}" type="datetime1">
              <a:rPr lang="en-US" sz="1200">
                <a:latin typeface="Comic Sans MS" charset="0"/>
              </a:rPr>
              <a:pPr/>
              <a:t>7/10/13</a:t>
            </a:fld>
            <a:endParaRPr lang="en-US" sz="1200">
              <a:latin typeface="Comic Sans MS" charset="0"/>
            </a:endParaRPr>
          </a:p>
        </p:txBody>
      </p:sp>
      <p:sp>
        <p:nvSpPr>
          <p:cNvPr id="4403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>
                <a:latin typeface="Comic Sans MS" charset="0"/>
              </a:rPr>
              <a:t>Scott Denning  CSU ATS</a:t>
            </a:r>
          </a:p>
        </p:txBody>
      </p:sp>
      <p:sp>
        <p:nvSpPr>
          <p:cNvPr id="4403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F02847F-D4FE-3E4C-B594-E02A476A455C}" type="slidenum">
              <a:rPr lang="en-US" sz="1200">
                <a:latin typeface="Comic Sans MS" charset="0"/>
              </a:rPr>
              <a:pPr/>
              <a:t>29</a:t>
            </a:fld>
            <a:endParaRPr lang="en-US" sz="1200">
              <a:latin typeface="Comic Sans MS" charset="0"/>
            </a:endParaRPr>
          </a:p>
        </p:txBody>
      </p:sp>
      <p:sp>
        <p:nvSpPr>
          <p:cNvPr id="440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0163" y="3482975"/>
            <a:ext cx="1195387" cy="274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/>
              <a:t>AT606 Intro to Climate  Fall 2006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8BCC2E8F-C72C-FC4F-B593-0908C65851B3}" type="datetime1">
              <a:rPr lang="en-US" sz="1200"/>
              <a:pPr/>
              <a:t>7/10/13</a:t>
            </a:fld>
            <a:endParaRPr lang="en-US" sz="1200"/>
          </a:p>
        </p:txBody>
      </p:sp>
      <p:sp>
        <p:nvSpPr>
          <p:cNvPr id="256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/>
              <a:t>Scott Denning  CSU ATS</a:t>
            </a:r>
          </a:p>
        </p:txBody>
      </p:sp>
      <p:sp>
        <p:nvSpPr>
          <p:cNvPr id="256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1FBA55E9-6E08-924E-B17B-40030FEC9C8E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256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solidFill>
            <a:srgbClr val="FFFFFF"/>
          </a:solidFill>
          <a:ln/>
        </p:spPr>
      </p:sp>
      <p:sp>
        <p:nvSpPr>
          <p:cNvPr id="256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>
                <a:latin typeface="Comic Sans MS" charset="0"/>
              </a:rPr>
              <a:t>AT606 Intro to Climate  Fall 2006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9D74BB9-DEAC-7F45-930A-70FC5AAEA902}" type="datetime1">
              <a:rPr lang="en-US" sz="1200">
                <a:latin typeface="Comic Sans MS" charset="0"/>
              </a:rPr>
              <a:pPr/>
              <a:t>7/10/13</a:t>
            </a:fld>
            <a:endParaRPr lang="en-US" sz="1200">
              <a:latin typeface="Comic Sans MS" charset="0"/>
            </a:endParaRPr>
          </a:p>
        </p:txBody>
      </p:sp>
      <p:sp>
        <p:nvSpPr>
          <p:cNvPr id="460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>
                <a:latin typeface="Comic Sans MS" charset="0"/>
              </a:rPr>
              <a:t>Scott Denning  CSU ATS</a:t>
            </a:r>
          </a:p>
        </p:txBody>
      </p:sp>
      <p:sp>
        <p:nvSpPr>
          <p:cNvPr id="460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E7D050A-FF0B-E948-8AC8-FC3A600B7B9C}" type="slidenum">
              <a:rPr lang="en-US" sz="1200">
                <a:latin typeface="Comic Sans MS" charset="0"/>
              </a:rPr>
              <a:pPr/>
              <a:t>30</a:t>
            </a:fld>
            <a:endParaRPr lang="en-US" sz="1200">
              <a:latin typeface="Comic Sans MS" charset="0"/>
            </a:endParaRPr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0163" y="3482975"/>
            <a:ext cx="1195387" cy="274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>
                <a:latin typeface="Comic Sans MS" charset="0"/>
              </a:rPr>
              <a:t>AT606 Intro to Climate  Fall 2006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F3E0DC3-7518-AE4A-BA6A-AB4377F037A5}" type="datetime1">
              <a:rPr lang="en-US" sz="1200">
                <a:latin typeface="Comic Sans MS" charset="0"/>
              </a:rPr>
              <a:pPr/>
              <a:t>7/10/13</a:t>
            </a:fld>
            <a:endParaRPr lang="en-US" sz="1200">
              <a:latin typeface="Comic Sans MS" charset="0"/>
            </a:endParaRPr>
          </a:p>
        </p:txBody>
      </p:sp>
      <p:sp>
        <p:nvSpPr>
          <p:cNvPr id="4813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>
                <a:latin typeface="Comic Sans MS" charset="0"/>
              </a:rPr>
              <a:t>Scott Denning  CSU ATS</a:t>
            </a:r>
          </a:p>
        </p:txBody>
      </p:sp>
      <p:sp>
        <p:nvSpPr>
          <p:cNvPr id="481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B9D2BEC-0787-6C49-9D7B-860045F817CA}" type="slidenum">
              <a:rPr lang="en-US" sz="1200">
                <a:latin typeface="Comic Sans MS" charset="0"/>
              </a:rPr>
              <a:pPr/>
              <a:t>31</a:t>
            </a:fld>
            <a:endParaRPr lang="en-US" sz="1200">
              <a:latin typeface="Comic Sans MS" charset="0"/>
            </a:endParaRPr>
          </a:p>
        </p:txBody>
      </p:sp>
      <p:sp>
        <p:nvSpPr>
          <p:cNvPr id="481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0163" y="3482975"/>
            <a:ext cx="1195387" cy="274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>
                <a:latin typeface="Comic Sans MS" charset="0"/>
              </a:rPr>
              <a:t>AT606 Intro to Climate  Fall 2006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B0188FA-B7BD-F348-834E-A2413012ABDC}" type="datetime1">
              <a:rPr lang="en-US" sz="1200">
                <a:latin typeface="Comic Sans MS" charset="0"/>
              </a:rPr>
              <a:pPr/>
              <a:t>7/10/13</a:t>
            </a:fld>
            <a:endParaRPr lang="en-US" sz="1200">
              <a:latin typeface="Comic Sans MS" charset="0"/>
            </a:endParaRPr>
          </a:p>
        </p:txBody>
      </p:sp>
      <p:sp>
        <p:nvSpPr>
          <p:cNvPr id="5017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>
                <a:latin typeface="Comic Sans MS" charset="0"/>
              </a:rPr>
              <a:t>Scott Denning  CSU ATS</a:t>
            </a:r>
          </a:p>
        </p:txBody>
      </p:sp>
      <p:sp>
        <p:nvSpPr>
          <p:cNvPr id="5018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C1EFCB4-543C-F344-9128-7996EA233336}" type="slidenum">
              <a:rPr lang="en-US" sz="1200">
                <a:latin typeface="Comic Sans MS" charset="0"/>
              </a:rPr>
              <a:pPr/>
              <a:t>32</a:t>
            </a:fld>
            <a:endParaRPr lang="en-US" sz="1200">
              <a:latin typeface="Comic Sans MS" charset="0"/>
            </a:endParaRPr>
          </a:p>
        </p:txBody>
      </p:sp>
      <p:sp>
        <p:nvSpPr>
          <p:cNvPr id="501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0163" y="3482975"/>
            <a:ext cx="1195387" cy="274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>
                <a:latin typeface="Comic Sans MS" charset="0"/>
              </a:rPr>
              <a:t>AT606 Intro to Climate  Fall 2006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BDF9C47-F12D-5D47-AE4C-54ACD37013D0}" type="datetime1">
              <a:rPr lang="en-US" sz="1200">
                <a:latin typeface="Comic Sans MS" charset="0"/>
              </a:rPr>
              <a:pPr/>
              <a:t>7/10/13</a:t>
            </a:fld>
            <a:endParaRPr lang="en-US" sz="1200">
              <a:latin typeface="Comic Sans MS" charset="0"/>
            </a:endParaRPr>
          </a:p>
        </p:txBody>
      </p:sp>
      <p:sp>
        <p:nvSpPr>
          <p:cNvPr id="5222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>
                <a:latin typeface="Comic Sans MS" charset="0"/>
              </a:rPr>
              <a:t>Scott Denning  CSU ATS</a:t>
            </a:r>
          </a:p>
        </p:txBody>
      </p:sp>
      <p:sp>
        <p:nvSpPr>
          <p:cNvPr id="5222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0C08651-E0BA-E643-85CC-00B734CF1A97}" type="slidenum">
              <a:rPr lang="en-US" sz="1200">
                <a:latin typeface="Comic Sans MS" charset="0"/>
              </a:rPr>
              <a:pPr/>
              <a:t>33</a:t>
            </a:fld>
            <a:endParaRPr lang="en-US" sz="1200">
              <a:latin typeface="Comic Sans MS" charset="0"/>
            </a:endParaRPr>
          </a:p>
        </p:txBody>
      </p:sp>
      <p:sp>
        <p:nvSpPr>
          <p:cNvPr id="522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0163" y="3482975"/>
            <a:ext cx="1195387" cy="274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4CCE4AB-FFDE-8745-9C43-309A4B237AD5}" type="slidenum">
              <a:rPr lang="en-US" sz="1300"/>
              <a:pPr/>
              <a:t>4</a:t>
            </a:fld>
            <a:endParaRPr lang="en-US" sz="13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40050" y="542925"/>
            <a:ext cx="3703638" cy="2778125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65238" y="3502025"/>
            <a:ext cx="7054850" cy="3259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2D2CA1D-7134-5E43-AECE-FCF9026CD3E7}" type="slidenum">
              <a:rPr lang="en-US" sz="1300"/>
              <a:pPr/>
              <a:t>6</a:t>
            </a:fld>
            <a:endParaRPr lang="en-US" sz="13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AT606 Fall 2006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AF83773-4D67-9741-B2F4-D9E5CD91D371}" type="datetime1">
              <a:rPr lang="en-US" sz="1300"/>
              <a:pPr/>
              <a:t>7/10/13</a:t>
            </a:fld>
            <a:endParaRPr lang="en-US" sz="1300"/>
          </a:p>
        </p:txBody>
      </p:sp>
      <p:sp>
        <p:nvSpPr>
          <p:cNvPr id="5529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CSU ATS Scott Denning</a:t>
            </a:r>
          </a:p>
        </p:txBody>
      </p:sp>
      <p:sp>
        <p:nvSpPr>
          <p:cNvPr id="5530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6E020CA-25E9-FE46-BFD4-6C83B3E26795}" type="slidenum">
              <a:rPr lang="en-US" sz="1300"/>
              <a:pPr/>
              <a:t>9</a:t>
            </a:fld>
            <a:endParaRPr lang="en-US" sz="1300"/>
          </a:p>
        </p:txBody>
      </p:sp>
      <p:sp>
        <p:nvSpPr>
          <p:cNvPr id="5530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AT606 Fall 2006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D7134B4-A165-2644-9CEB-D348AFCBCD1E}" type="datetime1">
              <a:rPr lang="en-US" sz="1300"/>
              <a:pPr/>
              <a:t>7/10/13</a:t>
            </a:fld>
            <a:endParaRPr lang="en-US" sz="1300"/>
          </a:p>
        </p:txBody>
      </p:sp>
      <p:sp>
        <p:nvSpPr>
          <p:cNvPr id="5734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CSU ATS Scott Denning</a:t>
            </a:r>
          </a:p>
        </p:txBody>
      </p:sp>
      <p:sp>
        <p:nvSpPr>
          <p:cNvPr id="5734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F8EF298-5883-9A45-A9DC-DFC82AE0A981}" type="slidenum">
              <a:rPr lang="en-US" sz="1300"/>
              <a:pPr/>
              <a:t>10</a:t>
            </a:fld>
            <a:endParaRPr lang="en-US" sz="1300"/>
          </a:p>
        </p:txBody>
      </p:sp>
      <p:sp>
        <p:nvSpPr>
          <p:cNvPr id="5734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5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AT606 Fall 2006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414975C-29B2-7A46-A5F3-68F0A19EA16B}" type="datetime1">
              <a:rPr lang="en-US" sz="1300"/>
              <a:pPr/>
              <a:t>7/10/13</a:t>
            </a:fld>
            <a:endParaRPr lang="en-US" sz="1300"/>
          </a:p>
        </p:txBody>
      </p:sp>
      <p:sp>
        <p:nvSpPr>
          <p:cNvPr id="5939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CSU ATS Scott Denning</a:t>
            </a:r>
          </a:p>
        </p:txBody>
      </p:sp>
      <p:sp>
        <p:nvSpPr>
          <p:cNvPr id="5939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EFFA606-3F4E-BD40-9028-893A0618FBA3}" type="slidenum">
              <a:rPr lang="en-US" sz="1300"/>
              <a:pPr/>
              <a:t>11</a:t>
            </a:fld>
            <a:endParaRPr lang="en-US" sz="1300"/>
          </a:p>
        </p:txBody>
      </p:sp>
      <p:sp>
        <p:nvSpPr>
          <p:cNvPr id="59397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943225" y="522288"/>
            <a:ext cx="3716338" cy="2787650"/>
          </a:xfrm>
          <a:solidFill>
            <a:srgbClr val="FFFFFF"/>
          </a:solidFill>
          <a:ln/>
        </p:spPr>
      </p:sp>
      <p:sp>
        <p:nvSpPr>
          <p:cNvPr id="5939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300163" y="3482975"/>
            <a:ext cx="1195387" cy="27463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CFF569D-877D-F749-B5AA-D8A73DCB3573}" type="slidenum">
              <a:rPr lang="en-US" sz="1300"/>
              <a:pPr/>
              <a:t>12</a:t>
            </a:fld>
            <a:endParaRPr lang="en-US" sz="13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DF533B1-90BE-5F42-9838-10FEDEF573AE}" type="slidenum">
              <a:rPr lang="en-US" sz="1300"/>
              <a:pPr/>
              <a:t>13</a:t>
            </a:fld>
            <a:endParaRPr lang="en-US" sz="1300"/>
          </a:p>
        </p:txBody>
      </p:sp>
      <p:sp>
        <p:nvSpPr>
          <p:cNvPr id="634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943225" y="522288"/>
            <a:ext cx="3716338" cy="2787650"/>
          </a:xfrm>
          <a:solidFill>
            <a:srgbClr val="FFFFFF"/>
          </a:solidFill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0163" y="3482975"/>
            <a:ext cx="1195387" cy="27463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7F428-B7DE-C04F-B690-3A318E481F64}" type="datetime1">
              <a:rPr lang="en-US"/>
              <a:pPr>
                <a:defRPr/>
              </a:pPr>
              <a:t>7/10/13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Weather and Climate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C2EAB-480A-9947-9AC5-42295F69F5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8C0ED-67C9-9D4C-B830-C5ED09A86E15}" type="datetime1">
              <a:rPr lang="en-US"/>
              <a:pPr>
                <a:defRPr/>
              </a:pPr>
              <a:t>7/10/13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Weather and Climate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360DF-EDD9-8647-8A3F-1338E171A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52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5412B-8D3B-4C48-8E9A-FC0539D78BDC}" type="datetime1">
              <a:rPr lang="en-US"/>
              <a:pPr>
                <a:defRPr/>
              </a:pPr>
              <a:t>7/10/13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Weather and Climate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CD334-9F8A-2D44-BFE5-B97E5CABE8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16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77863" y="1219200"/>
            <a:ext cx="38100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0263" y="12192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4A0D3-AA2E-814D-A66B-A0CBBF241AB7}" type="datetime1">
              <a:rPr lang="en-US"/>
              <a:pPr>
                <a:defRPr/>
              </a:pPr>
              <a:t>7/10/13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Weather and Climate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7DF88-4FD4-254B-8387-BF27421DD2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807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219200"/>
            <a:ext cx="38100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2192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209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C4B0C-F0D0-7240-9AA9-69D47FBFF238}" type="datetime1">
              <a:rPr lang="en-US"/>
              <a:pPr>
                <a:defRPr/>
              </a:pPr>
              <a:t>7/10/13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Weather and Climate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A14A6-A0C7-A643-B3F1-FF3FCB5132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74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32217-44CE-F743-BFED-DA880A3DAE5E}" type="datetime1">
              <a:rPr lang="en-US"/>
              <a:pPr>
                <a:defRPr/>
              </a:pPr>
              <a:t>7/10/13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Weather and Climate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64F40-8A69-4747-AA50-4E0A2373F4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696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863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36A75-40B4-334B-80D4-F63532B17281}" type="datetime1">
              <a:rPr lang="en-US"/>
              <a:pPr>
                <a:defRPr/>
              </a:pPr>
              <a:t>7/10/13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Weather and Climate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4E955-242D-3B48-81B9-700F2CB9C8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92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6BE6F-F341-AD4D-9EE5-E60344ABA212}" type="datetime1">
              <a:rPr lang="en-US"/>
              <a:pPr>
                <a:defRPr/>
              </a:pPr>
              <a:t>7/10/13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Weather and Climate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3F920-8BCC-E044-A6AE-C0BA7267D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646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4AD93-60F3-DA41-902D-9DC3B522B638}" type="datetime1">
              <a:rPr lang="en-US"/>
              <a:pPr>
                <a:defRPr/>
              </a:pPr>
              <a:t>7/10/13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Weather and Climate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6719A-1511-E141-B12B-6F7E8C7C01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7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7E412-B1AC-054A-8909-8CD20B4941E3}" type="datetime1">
              <a:rPr lang="en-US"/>
              <a:pPr>
                <a:defRPr/>
              </a:pPr>
              <a:t>7/10/13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Weather and Climate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CDEDC-2819-B34D-BBF4-DDAD2B20D9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52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73E6B-C3D7-8F4D-8FFE-BC4D6ADFEFC2}" type="datetime1">
              <a:rPr lang="en-US"/>
              <a:pPr>
                <a:defRPr/>
              </a:pPr>
              <a:t>7/10/13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Weather and Climate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11229-D069-4F4E-B744-AEC9EEB589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28729-EA2C-E74E-A6CA-1532B1F83B73}" type="datetime1">
              <a:rPr lang="en-US"/>
              <a:pPr>
                <a:defRPr/>
              </a:pPr>
              <a:t>7/10/13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Weather and Climate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946F2-BA42-B844-A66C-5A3E0D5DF7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027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1219200"/>
            <a:ext cx="777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587186FF-287F-754B-91C5-E4DA49D8BCFB}" type="datetime1">
              <a:rPr lang="en-US"/>
              <a:pPr>
                <a:defRPr/>
              </a:pPr>
              <a:t>7/10/13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Weather and Climate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A807D80-4B2D-734C-9473-4926559F20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ＭＳ Ｐゴシック" pitchFamily="18" charset="-128"/>
          <a:cs typeface="ＭＳ Ｐゴシック" pitchFamily="1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Comic Sans MS" pitchFamily="18" charset="0"/>
          <a:ea typeface="ＭＳ Ｐゴシック" pitchFamily="18" charset="-128"/>
          <a:cs typeface="ＭＳ Ｐゴシック" pitchFamily="1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Comic Sans MS" pitchFamily="18" charset="0"/>
          <a:ea typeface="ＭＳ Ｐゴシック" pitchFamily="18" charset="-128"/>
          <a:cs typeface="ＭＳ Ｐゴシック" pitchFamily="1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Comic Sans MS" pitchFamily="18" charset="0"/>
          <a:ea typeface="ＭＳ Ｐゴシック" pitchFamily="18" charset="-128"/>
          <a:cs typeface="ＭＳ Ｐゴシック" pitchFamily="1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Comic Sans MS" pitchFamily="18" charset="0"/>
          <a:ea typeface="ＭＳ Ｐゴシック" pitchFamily="18" charset="-128"/>
          <a:cs typeface="ＭＳ Ｐゴシック" pitchFamily="1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Comic Sans MS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Comic Sans MS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Comic Sans MS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effectLst>
            <a:outerShdw blurRad="38100" dist="38100" dir="2700000" algn="tl">
              <a:srgbClr val="DDDDDD"/>
            </a:outerShdw>
          </a:effectLst>
          <a:latin typeface="Comic Sans MS" pitchFamily="18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pitchFamily="18" charset="-128"/>
          <a:cs typeface="ＭＳ Ｐゴシック" pitchFamily="1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1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1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1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18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18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18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18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1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0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1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oleObject" Target="../embeddings/oleObject5.bin"/><Relationship Id="rId5" Type="http://schemas.openxmlformats.org/officeDocument/2006/relationships/image" Target="../media/image15.e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1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7.emf"/><Relationship Id="rId5" Type="http://schemas.openxmlformats.org/officeDocument/2006/relationships/image" Target="../media/image18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oleObject" Target="../embeddings/oleObject8.bin"/><Relationship Id="rId5" Type="http://schemas.openxmlformats.org/officeDocument/2006/relationships/image" Target="../media/image17.emf"/><Relationship Id="rId6" Type="http://schemas.openxmlformats.org/officeDocument/2006/relationships/oleObject" Target="../embeddings/oleObject9.bin"/><Relationship Id="rId7" Type="http://schemas.openxmlformats.org/officeDocument/2006/relationships/image" Target="../media/image19.emf"/><Relationship Id="rId8" Type="http://schemas.openxmlformats.org/officeDocument/2006/relationships/oleObject" Target="../embeddings/oleObject10.bin"/><Relationship Id="rId9" Type="http://schemas.openxmlformats.org/officeDocument/2006/relationships/image" Target="../media/image20.emf"/><Relationship Id="rId10" Type="http://schemas.openxmlformats.org/officeDocument/2006/relationships/oleObject" Target="../embeddings/oleObject11.bin"/><Relationship Id="rId11" Type="http://schemas.openxmlformats.org/officeDocument/2006/relationships/oleObject" Target="../embeddings/oleObject12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6.bin"/><Relationship Id="rId12" Type="http://schemas.openxmlformats.org/officeDocument/2006/relationships/image" Target="../media/image25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21.jpeg"/><Relationship Id="rId5" Type="http://schemas.openxmlformats.org/officeDocument/2006/relationships/oleObject" Target="../embeddings/oleObject13.bin"/><Relationship Id="rId6" Type="http://schemas.openxmlformats.org/officeDocument/2006/relationships/image" Target="../media/image22.emf"/><Relationship Id="rId7" Type="http://schemas.openxmlformats.org/officeDocument/2006/relationships/oleObject" Target="../embeddings/oleObject14.bin"/><Relationship Id="rId8" Type="http://schemas.openxmlformats.org/officeDocument/2006/relationships/image" Target="../media/image23.emf"/><Relationship Id="rId9" Type="http://schemas.openxmlformats.org/officeDocument/2006/relationships/oleObject" Target="../embeddings/oleObject15.bin"/><Relationship Id="rId10" Type="http://schemas.openxmlformats.org/officeDocument/2006/relationships/image" Target="../media/image2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27.jpeg"/><Relationship Id="rId5" Type="http://schemas.openxmlformats.org/officeDocument/2006/relationships/oleObject" Target="../embeddings/oleObject17.bin"/><Relationship Id="rId6" Type="http://schemas.openxmlformats.org/officeDocument/2006/relationships/image" Target="../media/image26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5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Electromagnetic Radiation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Oscillating </a:t>
            </a:r>
            <a:r>
              <a:rPr lang="en-US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electric and magnetic fields</a:t>
            </a:r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 propagate through space</a:t>
            </a:r>
          </a:p>
          <a:p>
            <a:pPr>
              <a:lnSpc>
                <a:spcPct val="90000"/>
              </a:lnSpc>
            </a:pPr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Virtually </a:t>
            </a:r>
            <a:r>
              <a:rPr lang="en-US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all energy exchange between the Earth and the rest of the Universe</a:t>
            </a:r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 is by electromagnetic radiation</a:t>
            </a:r>
          </a:p>
          <a:p>
            <a:pPr>
              <a:lnSpc>
                <a:spcPct val="90000"/>
              </a:lnSpc>
            </a:pPr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Most of </a:t>
            </a:r>
            <a:r>
              <a:rPr lang="en-US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what we perceive as temperature</a:t>
            </a:r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 is also due to our radiative environment</a:t>
            </a:r>
          </a:p>
          <a:p>
            <a:pPr>
              <a:lnSpc>
                <a:spcPct val="90000"/>
              </a:lnSpc>
            </a:pPr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May be described as </a:t>
            </a:r>
            <a:r>
              <a:rPr lang="en-US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waves or as particles</a:t>
            </a:r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 (photons)</a:t>
            </a:r>
          </a:p>
          <a:p>
            <a:pPr>
              <a:lnSpc>
                <a:spcPct val="90000"/>
              </a:lnSpc>
            </a:pPr>
            <a:r>
              <a:rPr lang="en-US" b="1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High energy photons = short waves;</a:t>
            </a:r>
            <a:br>
              <a:rPr lang="en-US" b="1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b="1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lower energy photons = longer waves</a:t>
            </a:r>
          </a:p>
        </p:txBody>
      </p:sp>
    </p:spTree>
    <p:extLst>
      <p:ext uri="{BB962C8B-B14F-4D97-AF65-F5344CB8AC3E}">
        <p14:creationId xmlns:p14="http://schemas.microsoft.com/office/powerpoint/2010/main" val="2108511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0175" y="152400"/>
            <a:ext cx="8839200" cy="574675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sz="4000">
                <a:latin typeface="Comic Sans MS" charset="0"/>
                <a:ea typeface="ＭＳ Ｐゴシック" charset="0"/>
                <a:cs typeface="ＭＳ Ｐゴシック" charset="0"/>
              </a:rPr>
              <a:t>Dancing Molecules and Heat Rays!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9238" y="969963"/>
            <a:ext cx="4530725" cy="5380037"/>
          </a:xfrm>
        </p:spPr>
        <p:txBody>
          <a:bodyPr/>
          <a:lstStyle/>
          <a:p>
            <a:pPr marL="533400" indent="-533400"/>
            <a:r>
              <a:rPr lang="en-US">
                <a:solidFill>
                  <a:schemeClr val="tx2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Carbon dioxide (CO</a:t>
            </a:r>
            <a:r>
              <a:rPr lang="en-US" baseline="-25000">
                <a:solidFill>
                  <a:schemeClr val="tx2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2</a:t>
            </a:r>
            <a:r>
              <a:rPr lang="en-US">
                <a:solidFill>
                  <a:schemeClr val="tx2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) and water vapor (H</a:t>
            </a:r>
            <a:r>
              <a:rPr lang="en-US" baseline="-25000">
                <a:solidFill>
                  <a:schemeClr val="tx2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2</a:t>
            </a:r>
            <a:r>
              <a:rPr lang="en-US">
                <a:solidFill>
                  <a:schemeClr val="tx2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O) are different!</a:t>
            </a:r>
            <a:br>
              <a:rPr lang="en-US">
                <a:solidFill>
                  <a:schemeClr val="tx2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endParaRPr lang="en-US">
              <a:solidFill>
                <a:schemeClr val="tx2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533400" indent="-533400"/>
            <a:r>
              <a:rPr lang="en-US">
                <a:solidFill>
                  <a:schemeClr val="tx2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They have </a:t>
            </a:r>
            <a:r>
              <a:rPr lang="en-US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many more ways to vibrate </a:t>
            </a:r>
            <a:r>
              <a:rPr lang="en-US">
                <a:solidFill>
                  <a:schemeClr val="tx2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and rotate, so they are very good at absorbing and emitting infrared (heat) radiation</a:t>
            </a:r>
          </a:p>
          <a:p>
            <a:pPr marL="914400" lvl="1" indent="-457200">
              <a:buFont typeface="Times" charset="0"/>
              <a:buChar char="•"/>
            </a:pPr>
            <a:endParaRPr lang="en-US">
              <a:solidFill>
                <a:srgbClr val="808080"/>
              </a:solidFill>
              <a:latin typeface="Comic Sans MS" charset="0"/>
              <a:ea typeface="ＭＳ Ｐゴシック" charset="0"/>
            </a:endParaRPr>
          </a:p>
          <a:p>
            <a:pPr marL="914400" lvl="1" indent="-457200">
              <a:buFont typeface="Arial" charset="0"/>
              <a:buChar char="•"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56323" name="TextBox 14"/>
          <p:cNvSpPr txBox="1">
            <a:spLocks noChangeArrowheads="1"/>
          </p:cNvSpPr>
          <p:nvPr/>
        </p:nvSpPr>
        <p:spPr bwMode="auto">
          <a:xfrm>
            <a:off x="4856163" y="5526088"/>
            <a:ext cx="3810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 i="1">
                <a:solidFill>
                  <a:srgbClr val="0000FF"/>
                </a:solidFill>
              </a:rPr>
              <a:t>Molecules that have many ways to wiggle are called </a:t>
            </a:r>
            <a:r>
              <a:rPr lang="ja-JP" altLang="en-US" b="1" i="1">
                <a:solidFill>
                  <a:srgbClr val="FF0000"/>
                </a:solidFill>
              </a:rPr>
              <a:t>“</a:t>
            </a:r>
            <a:r>
              <a:rPr lang="en-US" altLang="ja-JP" b="1" i="1">
                <a:solidFill>
                  <a:srgbClr val="FF0000"/>
                </a:solidFill>
              </a:rPr>
              <a:t>Greenhouse</a:t>
            </a:r>
            <a:r>
              <a:rPr lang="ja-JP" altLang="en-US" b="1" i="1">
                <a:solidFill>
                  <a:srgbClr val="FF0000"/>
                </a:solidFill>
              </a:rPr>
              <a:t>”</a:t>
            </a:r>
            <a:r>
              <a:rPr lang="en-US" altLang="ja-JP" b="1" i="1">
                <a:solidFill>
                  <a:srgbClr val="FF0000"/>
                </a:solidFill>
              </a:rPr>
              <a:t> molecules</a:t>
            </a:r>
            <a:endParaRPr lang="en-US" b="1" i="1">
              <a:solidFill>
                <a:srgbClr val="FF0000"/>
              </a:solidFill>
            </a:endParaRPr>
          </a:p>
        </p:txBody>
      </p:sp>
      <p:sp>
        <p:nvSpPr>
          <p:cNvPr id="56324" name="Oval 8"/>
          <p:cNvSpPr>
            <a:spLocks noChangeArrowheads="1"/>
          </p:cNvSpPr>
          <p:nvPr/>
        </p:nvSpPr>
        <p:spPr bwMode="auto">
          <a:xfrm>
            <a:off x="5262563" y="1304925"/>
            <a:ext cx="712787" cy="71278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3200" b="1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56325" name="Oval 8"/>
          <p:cNvSpPr>
            <a:spLocks noChangeArrowheads="1"/>
          </p:cNvSpPr>
          <p:nvPr/>
        </p:nvSpPr>
        <p:spPr bwMode="auto">
          <a:xfrm>
            <a:off x="7631113" y="1304925"/>
            <a:ext cx="712787" cy="71278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3200" b="1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56326" name="Oval 8"/>
          <p:cNvSpPr>
            <a:spLocks noChangeArrowheads="1"/>
          </p:cNvSpPr>
          <p:nvPr/>
        </p:nvSpPr>
        <p:spPr bwMode="auto">
          <a:xfrm>
            <a:off x="6442075" y="1304925"/>
            <a:ext cx="712788" cy="7127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32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56327" name="Oval 8"/>
          <p:cNvSpPr>
            <a:spLocks noChangeArrowheads="1"/>
          </p:cNvSpPr>
          <p:nvPr/>
        </p:nvSpPr>
        <p:spPr bwMode="auto">
          <a:xfrm>
            <a:off x="5583238" y="3881438"/>
            <a:ext cx="712787" cy="7127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3200" b="1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56328" name="Oval 9"/>
          <p:cNvSpPr>
            <a:spLocks noChangeArrowheads="1"/>
          </p:cNvSpPr>
          <p:nvPr/>
        </p:nvSpPr>
        <p:spPr bwMode="auto">
          <a:xfrm>
            <a:off x="7394575" y="3838575"/>
            <a:ext cx="712788" cy="7127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3200" b="1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56329" name="Oval 8"/>
          <p:cNvSpPr>
            <a:spLocks noChangeArrowheads="1"/>
          </p:cNvSpPr>
          <p:nvPr/>
        </p:nvSpPr>
        <p:spPr bwMode="auto">
          <a:xfrm>
            <a:off x="6435725" y="2944813"/>
            <a:ext cx="712788" cy="71278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3200" b="1">
                <a:solidFill>
                  <a:schemeClr val="bg1"/>
                </a:solidFill>
              </a:rPr>
              <a:t>O</a:t>
            </a:r>
          </a:p>
        </p:txBody>
      </p:sp>
      <p:cxnSp>
        <p:nvCxnSpPr>
          <p:cNvPr id="56330" name="Straight Connector 11"/>
          <p:cNvCxnSpPr>
            <a:cxnSpLocks noChangeShapeType="1"/>
          </p:cNvCxnSpPr>
          <p:nvPr/>
        </p:nvCxnSpPr>
        <p:spPr bwMode="auto">
          <a:xfrm>
            <a:off x="7154863" y="1660525"/>
            <a:ext cx="47625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331" name="Straight Connector 15"/>
          <p:cNvCxnSpPr>
            <a:cxnSpLocks noChangeShapeType="1"/>
          </p:cNvCxnSpPr>
          <p:nvPr/>
        </p:nvCxnSpPr>
        <p:spPr bwMode="auto">
          <a:xfrm>
            <a:off x="5959475" y="1657350"/>
            <a:ext cx="47625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332" name="Straight Connector 16"/>
          <p:cNvCxnSpPr>
            <a:cxnSpLocks noChangeShapeType="1"/>
          </p:cNvCxnSpPr>
          <p:nvPr/>
        </p:nvCxnSpPr>
        <p:spPr bwMode="auto">
          <a:xfrm flipV="1">
            <a:off x="6076950" y="3562350"/>
            <a:ext cx="423863" cy="3635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333" name="Straight Connector 17"/>
          <p:cNvCxnSpPr>
            <a:cxnSpLocks noChangeShapeType="1"/>
            <a:stCxn id="56329" idx="5"/>
            <a:endCxn id="56328" idx="1"/>
          </p:cNvCxnSpPr>
          <p:nvPr/>
        </p:nvCxnSpPr>
        <p:spPr bwMode="auto">
          <a:xfrm rot="16200000" flipH="1">
            <a:off x="7076281" y="3520282"/>
            <a:ext cx="390525" cy="4556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334" name="Straight Connector 23"/>
          <p:cNvCxnSpPr>
            <a:cxnSpLocks noChangeShapeType="1"/>
          </p:cNvCxnSpPr>
          <p:nvPr/>
        </p:nvCxnSpPr>
        <p:spPr bwMode="auto">
          <a:xfrm>
            <a:off x="6594475" y="4456113"/>
            <a:ext cx="476250" cy="1587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335" name="Straight Connector 24"/>
          <p:cNvCxnSpPr>
            <a:cxnSpLocks noChangeShapeType="1"/>
          </p:cNvCxnSpPr>
          <p:nvPr/>
        </p:nvCxnSpPr>
        <p:spPr bwMode="auto">
          <a:xfrm rot="5400000" flipH="1" flipV="1">
            <a:off x="4886326" y="1657350"/>
            <a:ext cx="463550" cy="3175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 type="none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336" name="Straight Connector 26"/>
          <p:cNvCxnSpPr>
            <a:cxnSpLocks noChangeShapeType="1"/>
          </p:cNvCxnSpPr>
          <p:nvPr/>
        </p:nvCxnSpPr>
        <p:spPr bwMode="auto">
          <a:xfrm rot="5400000" flipH="1" flipV="1">
            <a:off x="8226426" y="1654175"/>
            <a:ext cx="463550" cy="3175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 type="none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337" name="Straight Connector 27"/>
          <p:cNvCxnSpPr>
            <a:cxnSpLocks noChangeShapeType="1"/>
          </p:cNvCxnSpPr>
          <p:nvPr/>
        </p:nvCxnSpPr>
        <p:spPr bwMode="auto">
          <a:xfrm rot="5400000" flipH="1" flipV="1">
            <a:off x="6554788" y="2301875"/>
            <a:ext cx="463550" cy="3175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338" name="Straight Connector 28"/>
          <p:cNvCxnSpPr>
            <a:cxnSpLocks noChangeShapeType="1"/>
          </p:cNvCxnSpPr>
          <p:nvPr/>
        </p:nvCxnSpPr>
        <p:spPr bwMode="auto">
          <a:xfrm rot="5400000" flipH="1" flipV="1">
            <a:off x="5968206" y="3396457"/>
            <a:ext cx="357187" cy="35560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 type="none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339" name="Straight Connector 30"/>
          <p:cNvCxnSpPr>
            <a:cxnSpLocks noChangeShapeType="1"/>
          </p:cNvCxnSpPr>
          <p:nvPr/>
        </p:nvCxnSpPr>
        <p:spPr bwMode="auto">
          <a:xfrm>
            <a:off x="7223125" y="3529013"/>
            <a:ext cx="331788" cy="25400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 type="none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340" name="Straight Connector 15"/>
          <p:cNvCxnSpPr>
            <a:cxnSpLocks noChangeShapeType="1"/>
          </p:cNvCxnSpPr>
          <p:nvPr/>
        </p:nvCxnSpPr>
        <p:spPr bwMode="auto">
          <a:xfrm>
            <a:off x="5954713" y="1735138"/>
            <a:ext cx="47625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341" name="Straight Connector 15"/>
          <p:cNvCxnSpPr>
            <a:cxnSpLocks noChangeShapeType="1"/>
          </p:cNvCxnSpPr>
          <p:nvPr/>
        </p:nvCxnSpPr>
        <p:spPr bwMode="auto">
          <a:xfrm>
            <a:off x="7151688" y="1727200"/>
            <a:ext cx="47625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741572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40175" y="11113"/>
            <a:ext cx="4976813" cy="1854200"/>
          </a:xfrm>
        </p:spPr>
        <p:txBody>
          <a:bodyPr/>
          <a:lstStyle/>
          <a:p>
            <a:pPr>
              <a:defRPr/>
            </a:pPr>
            <a:r>
              <a:rPr lang="en-US" sz="4400" dirty="0">
                <a:latin typeface="Comic Sans MS" charset="0"/>
                <a:ea typeface="ＭＳ Ｐゴシック" charset="0"/>
                <a:cs typeface="ＭＳ Ｐゴシック" charset="0"/>
              </a:rPr>
              <a:t>Molecular Absorbers/Emitters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68788" y="1844675"/>
            <a:ext cx="47244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Molecules</a:t>
            </a:r>
            <a:r>
              <a:rPr lang="en-US" sz="2000">
                <a:latin typeface="Comic Sans MS" charset="0"/>
                <a:ea typeface="ＭＳ Ｐゴシック" charset="0"/>
                <a:cs typeface="ＭＳ Ｐゴシック" charset="0"/>
              </a:rPr>
              <a:t> of gas in the atmosphere interact with </a:t>
            </a:r>
            <a:r>
              <a:rPr lang="en-US" sz="200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photons</a:t>
            </a:r>
            <a:r>
              <a:rPr lang="en-US" sz="2000">
                <a:latin typeface="Comic Sans MS" charset="0"/>
                <a:ea typeface="ＭＳ Ｐゴシック" charset="0"/>
                <a:cs typeface="ＭＳ Ｐゴシック" charset="0"/>
              </a:rPr>
              <a:t> of electromagnetic </a:t>
            </a:r>
            <a:r>
              <a:rPr lang="en-US" sz="200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radiation</a:t>
            </a:r>
            <a:endParaRPr lang="en-US" sz="2000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000">
                <a:latin typeface="Comic Sans MS" charset="0"/>
                <a:ea typeface="ＭＳ Ｐゴシック" charset="0"/>
                <a:cs typeface="ＭＳ Ｐゴシック" charset="0"/>
              </a:rPr>
              <a:t>Different kinds of molecular transitions can absorb/emit very </a:t>
            </a:r>
            <a:r>
              <a:rPr lang="en-US" sz="200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different wavelengths</a:t>
            </a:r>
            <a:r>
              <a:rPr lang="en-US" sz="2000">
                <a:latin typeface="Comic Sans MS" charset="0"/>
                <a:ea typeface="ＭＳ Ｐゴシック" charset="0"/>
                <a:cs typeface="ＭＳ Ｐゴシック" charset="0"/>
              </a:rPr>
              <a:t> of radiation</a:t>
            </a:r>
          </a:p>
          <a:p>
            <a:pPr>
              <a:lnSpc>
                <a:spcPct val="90000"/>
              </a:lnSpc>
            </a:pPr>
            <a:r>
              <a:rPr lang="en-US" sz="2000">
                <a:latin typeface="Comic Sans MS" charset="0"/>
                <a:ea typeface="ＭＳ Ｐゴシック" charset="0"/>
                <a:cs typeface="ＭＳ Ｐゴシック" charset="0"/>
              </a:rPr>
              <a:t>Some molecules are able to interact much more with photons than others</a:t>
            </a:r>
          </a:p>
          <a:p>
            <a:pPr>
              <a:lnSpc>
                <a:spcPct val="90000"/>
              </a:lnSpc>
            </a:pPr>
            <a:r>
              <a:rPr lang="en-US" sz="2000">
                <a:latin typeface="Comic Sans MS" charset="0"/>
                <a:ea typeface="ＭＳ Ｐゴシック" charset="0"/>
                <a:cs typeface="ＭＳ Ｐゴシック" charset="0"/>
              </a:rPr>
              <a:t>Molecules with </a:t>
            </a:r>
            <a:r>
              <a:rPr lang="en-US" sz="200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more freedom to jiggle and bend</a:t>
            </a:r>
            <a:r>
              <a:rPr lang="en-US" sz="2000">
                <a:latin typeface="Comic Sans MS" charset="0"/>
                <a:ea typeface="ＭＳ Ｐゴシック" charset="0"/>
                <a:cs typeface="ＭＳ Ｐゴシック" charset="0"/>
              </a:rPr>
              <a:t> in different ways absorb more types of photons</a:t>
            </a:r>
          </a:p>
          <a:p>
            <a:pPr>
              <a:lnSpc>
                <a:spcPct val="90000"/>
              </a:lnSpc>
            </a:pPr>
            <a:r>
              <a:rPr lang="en-US" sz="2000">
                <a:latin typeface="Comic Sans MS" charset="0"/>
                <a:ea typeface="ＭＳ Ｐゴシック" charset="0"/>
                <a:cs typeface="ＭＳ Ｐゴシック" charset="0"/>
              </a:rPr>
              <a:t>Water vapor (H</a:t>
            </a:r>
            <a:r>
              <a:rPr lang="en-US" sz="2000" baseline="-25000">
                <a:latin typeface="Comic Sans MS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000">
                <a:latin typeface="Comic Sans MS" charset="0"/>
                <a:ea typeface="ＭＳ Ｐゴシック" charset="0"/>
                <a:cs typeface="ＭＳ Ｐゴシック" charset="0"/>
              </a:rPr>
              <a:t>O) and CO</a:t>
            </a:r>
            <a:r>
              <a:rPr lang="en-US" sz="2000" baseline="-25000">
                <a:latin typeface="Comic Sans MS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000">
                <a:latin typeface="Comic Sans MS" charset="0"/>
                <a:ea typeface="ＭＳ Ｐゴシック" charset="0"/>
                <a:cs typeface="ＭＳ Ｐゴシック" charset="0"/>
              </a:rPr>
              <a:t> are pretty good at this, and abundant enough to make a big difference!</a:t>
            </a:r>
          </a:p>
          <a:p>
            <a:pPr>
              <a:lnSpc>
                <a:spcPct val="90000"/>
              </a:lnSpc>
            </a:pPr>
            <a:r>
              <a:rPr lang="en-US" sz="2000">
                <a:latin typeface="Comic Sans MS" charset="0"/>
                <a:ea typeface="ＭＳ Ｐゴシック" charset="0"/>
                <a:cs typeface="ＭＳ Ｐゴシック" charset="0"/>
              </a:rPr>
              <a:t>These are the </a:t>
            </a:r>
            <a:r>
              <a:rPr lang="ja-JP" altLang="en-US" sz="2000">
                <a:latin typeface="Comic Sans MS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00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greenhouse gases</a:t>
            </a:r>
            <a:r>
              <a:rPr lang="en-US" altLang="ja-JP" sz="2000">
                <a:latin typeface="Comic Sans MS" charset="0"/>
                <a:ea typeface="ＭＳ Ｐゴシック" charset="0"/>
                <a:cs typeface="ＭＳ Ｐゴシック" charset="0"/>
              </a:rPr>
              <a:t>!</a:t>
            </a:r>
            <a:r>
              <a:rPr lang="ja-JP" altLang="en-US" sz="2000">
                <a:latin typeface="Comic Sans MS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 sz="2000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sz="200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8371" name="Picture 4" descr="molecu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5" r="12941" b="6142"/>
          <a:stretch>
            <a:fillRect/>
          </a:stretch>
        </p:blipFill>
        <p:spPr bwMode="auto">
          <a:xfrm>
            <a:off x="160338" y="141288"/>
            <a:ext cx="4154487" cy="641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4725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Text Box 2"/>
          <p:cNvSpPr txBox="1">
            <a:spLocks noChangeArrowheads="1"/>
          </p:cNvSpPr>
          <p:nvPr/>
        </p:nvSpPr>
        <p:spPr bwMode="auto">
          <a:xfrm>
            <a:off x="0" y="25400"/>
            <a:ext cx="6096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36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Atmospheric Absorption</a:t>
            </a:r>
          </a:p>
        </p:txBody>
      </p:sp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457200" y="838200"/>
            <a:ext cx="5257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smtClean="0">
                <a:solidFill>
                  <a:srgbClr val="2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Solar radiation passes rather freely through Earth's atmosphere</a:t>
            </a:r>
          </a:p>
          <a:p>
            <a:pPr>
              <a:defRPr/>
            </a:pPr>
            <a:endParaRPr lang="en-US" b="1" smtClean="0">
              <a:solidFill>
                <a:srgbClr val="20206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  <a:p>
            <a:pPr>
              <a:defRPr/>
            </a:pPr>
            <a:r>
              <a:rPr lang="en-US" b="1" smtClean="0">
                <a:solidFill>
                  <a:srgbClr val="2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Earth's re-emitted </a:t>
            </a: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longwave energy either fits through a narrow </a:t>
            </a:r>
            <a:r>
              <a:rPr lang="ja-JP" alt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“</a:t>
            </a: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window</a:t>
            </a:r>
            <a:r>
              <a:rPr lang="ja-JP" alt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”</a:t>
            </a: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or is absorbed by greenhouse gases</a:t>
            </a:r>
            <a:r>
              <a:rPr lang="en-US" b="1" smtClean="0">
                <a:solidFill>
                  <a:srgbClr val="2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and re-radiated toward earth</a:t>
            </a:r>
          </a:p>
          <a:p>
            <a:pPr>
              <a:defRPr/>
            </a:pPr>
            <a:endParaRPr lang="en-US" b="1" smtClean="0">
              <a:solidFill>
                <a:srgbClr val="20206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  <a:p>
            <a:pPr>
              <a:defRPr/>
            </a:pPr>
            <a:r>
              <a:rPr lang="en-US" b="1" smtClean="0">
                <a:solidFill>
                  <a:srgbClr val="2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Major LW </a:t>
            </a: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absorbers</a:t>
            </a:r>
            <a:r>
              <a:rPr lang="en-US" b="1" smtClean="0">
                <a:solidFill>
                  <a:srgbClr val="2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:</a:t>
            </a:r>
          </a:p>
          <a:p>
            <a:pPr>
              <a:defRPr/>
            </a:pPr>
            <a:r>
              <a:rPr lang="en-US" b="1" smtClean="0">
                <a:solidFill>
                  <a:srgbClr val="2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	Water vapor</a:t>
            </a:r>
          </a:p>
          <a:p>
            <a:pPr lvl="1">
              <a:defRPr/>
            </a:pPr>
            <a:r>
              <a:rPr lang="en-US" b="1" smtClean="0">
                <a:solidFill>
                  <a:srgbClr val="2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	CO</a:t>
            </a:r>
            <a:r>
              <a:rPr lang="en-US" b="1" baseline="-25000" smtClean="0">
                <a:solidFill>
                  <a:srgbClr val="2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2</a:t>
            </a:r>
          </a:p>
          <a:p>
            <a:pPr lvl="1">
              <a:defRPr/>
            </a:pPr>
            <a:r>
              <a:rPr lang="en-US" b="1" smtClean="0">
                <a:solidFill>
                  <a:srgbClr val="2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	O</a:t>
            </a:r>
            <a:r>
              <a:rPr lang="en-US" b="1" baseline="-25000" smtClean="0">
                <a:solidFill>
                  <a:srgbClr val="2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3</a:t>
            </a:r>
          </a:p>
          <a:p>
            <a:pPr lvl="1">
              <a:defRPr/>
            </a:pPr>
            <a:r>
              <a:rPr lang="en-US" b="1" smtClean="0">
                <a:solidFill>
                  <a:srgbClr val="2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	Clouds</a:t>
            </a:r>
          </a:p>
        </p:txBody>
      </p:sp>
      <p:graphicFrame>
        <p:nvGraphicFramePr>
          <p:cNvPr id="60419" name="Object 2"/>
          <p:cNvGraphicFramePr>
            <a:graphicFrameLocks noChangeAspect="1"/>
          </p:cNvGraphicFramePr>
          <p:nvPr/>
        </p:nvGraphicFramePr>
        <p:xfrm>
          <a:off x="5883275" y="0"/>
          <a:ext cx="2982913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1" name="Image" r:id="rId4" imgW="3748676" imgH="8615602" progId="Photoshop.Image.5">
                  <p:embed/>
                </p:oleObj>
              </mc:Choice>
              <mc:Fallback>
                <p:oleObj name="Image" r:id="rId4" imgW="3748676" imgH="8615602" progId="Photoshop.Image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20000" contrast="4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275" y="0"/>
                        <a:ext cx="2982913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195973"/>
      </p:ext>
    </p:extLst>
  </p:cSld>
  <p:clrMapOvr>
    <a:masterClrMapping/>
  </p:clrMapOvr>
  <p:transition xmlns:p14="http://schemas.microsoft.com/office/powerpoint/2010/main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6096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Atmospheric Absorption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019800" y="990600"/>
            <a:ext cx="2971800" cy="5562600"/>
          </a:xfrm>
        </p:spPr>
        <p:txBody>
          <a:bodyPr/>
          <a:lstStyle/>
          <a:p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Triatomic modelcules have the most absorption bands </a:t>
            </a:r>
          </a:p>
          <a:p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Complete absorption from 5-8 </a:t>
            </a:r>
            <a:r>
              <a:rPr lang="en-US" sz="2400">
                <a:latin typeface="Symbol" charset="0"/>
                <a:ea typeface="ＭＳ Ｐゴシック" charset="0"/>
                <a:cs typeface="ＭＳ Ｐゴシック" charset="0"/>
              </a:rPr>
              <a:t>m </a:t>
            </a:r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(H</a:t>
            </a:r>
            <a:r>
              <a:rPr lang="en-US" sz="2400" baseline="-25000">
                <a:latin typeface="Comic Sans MS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O) and &gt; 14 </a:t>
            </a:r>
            <a:r>
              <a:rPr lang="en-US" sz="2400">
                <a:latin typeface="Symbol" charset="0"/>
                <a:ea typeface="ＭＳ Ｐゴシック" charset="0"/>
                <a:cs typeface="ＭＳ Ｐゴシック" charset="0"/>
              </a:rPr>
              <a:t>m</a:t>
            </a:r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(CO</a:t>
            </a:r>
            <a:r>
              <a:rPr lang="en-US" sz="2400" baseline="-25000">
                <a:latin typeface="Comic Sans MS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)</a:t>
            </a:r>
          </a:p>
          <a:p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Little absorption between about </a:t>
            </a:r>
            <a:b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8 </a:t>
            </a:r>
            <a:r>
              <a:rPr lang="en-US" sz="2400">
                <a:latin typeface="Symbol" charset="0"/>
                <a:ea typeface="ＭＳ Ｐゴシック" charset="0"/>
                <a:cs typeface="ＭＳ Ｐゴシック" charset="0"/>
              </a:rPr>
              <a:t>m</a:t>
            </a:r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 and 11 </a:t>
            </a:r>
            <a:r>
              <a:rPr lang="en-US" sz="2400">
                <a:latin typeface="Symbol" charset="0"/>
                <a:ea typeface="ＭＳ Ｐゴシック" charset="0"/>
                <a:cs typeface="ＭＳ Ｐゴシック" charset="0"/>
              </a:rPr>
              <a:t>m</a:t>
            </a:r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 (</a:t>
            </a:r>
            <a:r>
              <a:rPr lang="ja-JP" altLang="en-US" sz="2400">
                <a:latin typeface="Comic Sans MS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400">
                <a:latin typeface="Comic Sans MS" charset="0"/>
                <a:ea typeface="ＭＳ Ｐゴシック" charset="0"/>
                <a:cs typeface="ＭＳ Ｐゴシック" charset="0"/>
              </a:rPr>
              <a:t>window</a:t>
            </a:r>
            <a:r>
              <a:rPr lang="ja-JP" altLang="en-US" sz="2400">
                <a:latin typeface="Comic Sans MS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400">
                <a:latin typeface="Comic Sans MS" charset="0"/>
                <a:ea typeface="ＭＳ Ｐゴシック" charset="0"/>
                <a:cs typeface="ＭＳ Ｐゴシック" charset="0"/>
              </a:rPr>
              <a:t>)</a:t>
            </a:r>
            <a:endParaRPr lang="en-US" sz="240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62467" name="Object 2"/>
          <p:cNvGraphicFramePr>
            <a:graphicFrameLocks noChangeAspect="1"/>
          </p:cNvGraphicFramePr>
          <p:nvPr/>
        </p:nvGraphicFramePr>
        <p:xfrm>
          <a:off x="161925" y="914400"/>
          <a:ext cx="5781675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5" name="Image" r:id="rId4" imgW="4280488" imgH="4286585" progId="Photoshop.Image.5">
                  <p:embed/>
                </p:oleObj>
              </mc:Choice>
              <mc:Fallback>
                <p:oleObj name="Image" r:id="rId4" imgW="4280488" imgH="4286585" progId="Photoshop.Image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" y="914400"/>
                        <a:ext cx="5781675" cy="579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7890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Text Box 2"/>
          <p:cNvSpPr txBox="1">
            <a:spLocks noChangeArrowheads="1"/>
          </p:cNvSpPr>
          <p:nvPr/>
        </p:nvSpPr>
        <p:spPr bwMode="auto">
          <a:xfrm>
            <a:off x="0" y="0"/>
            <a:ext cx="90805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36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Earth-Atmosphere Energy Balance</a:t>
            </a:r>
          </a:p>
        </p:txBody>
      </p:sp>
      <p:sp>
        <p:nvSpPr>
          <p:cNvPr id="186371" name="Text Box 3"/>
          <p:cNvSpPr txBox="1">
            <a:spLocks noChangeArrowheads="1"/>
          </p:cNvSpPr>
          <p:nvPr/>
        </p:nvSpPr>
        <p:spPr bwMode="auto">
          <a:xfrm>
            <a:off x="12700" y="4610100"/>
            <a:ext cx="9080500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smtClean="0">
                <a:solidFill>
                  <a:srgbClr val="20206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Earth's </a:t>
            </a: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surface absorbs the 51 units of shortwave and 96 more of longwave energy units from atmospheric gases and clouds</a:t>
            </a:r>
            <a:r>
              <a:rPr lang="en-US" b="1" smtClean="0">
                <a:solidFill>
                  <a:srgbClr val="20206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.</a:t>
            </a:r>
          </a:p>
          <a:p>
            <a:pPr>
              <a:defRPr/>
            </a:pPr>
            <a:r>
              <a:rPr lang="en-US" b="1" smtClean="0">
                <a:solidFill>
                  <a:srgbClr val="20206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These 147 units gained by earth are due to shortwave and longwave greenhouse gas absorption and emittance.</a:t>
            </a:r>
          </a:p>
          <a:p>
            <a:pPr>
              <a:defRPr/>
            </a:pPr>
            <a:r>
              <a:rPr lang="en-US" b="1" smtClean="0">
                <a:solidFill>
                  <a:srgbClr val="20206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Earth's surface loses these 147 units through convection, evaporation, and radiation.</a:t>
            </a:r>
          </a:p>
        </p:txBody>
      </p:sp>
      <p:pic>
        <p:nvPicPr>
          <p:cNvPr id="18435" name="Picture 4" descr="G:\clones\Meterology\custom lectures\jpegs\chapter 02\16.jpg"/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47700"/>
            <a:ext cx="66294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Text Box 2"/>
          <p:cNvSpPr txBox="1">
            <a:spLocks noChangeArrowheads="1"/>
          </p:cNvSpPr>
          <p:nvPr/>
        </p:nvSpPr>
        <p:spPr bwMode="auto">
          <a:xfrm>
            <a:off x="0" y="-46038"/>
            <a:ext cx="90805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36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Atmosphere is Warmed from Below</a:t>
            </a:r>
          </a:p>
        </p:txBody>
      </p:sp>
      <p:sp>
        <p:nvSpPr>
          <p:cNvPr id="183299" name="Text Box 3"/>
          <p:cNvSpPr txBox="1">
            <a:spLocks noChangeArrowheads="1"/>
          </p:cNvSpPr>
          <p:nvPr/>
        </p:nvSpPr>
        <p:spPr bwMode="auto">
          <a:xfrm>
            <a:off x="12700" y="5019675"/>
            <a:ext cx="90805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smtClean="0">
                <a:solidFill>
                  <a:srgbClr val="20206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Solar radiation passes first through the upper atmosphere, but only after absorption by earth's surface does it generate sensible heat to warm the ground and generate longwave energy.</a:t>
            </a:r>
          </a:p>
          <a:p>
            <a:pPr>
              <a:defRPr/>
            </a:pPr>
            <a:r>
              <a:rPr lang="en-US" b="1" smtClean="0">
                <a:solidFill>
                  <a:srgbClr val="20206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This heat and energy at the surface then warms the atmosphere from below.</a:t>
            </a:r>
          </a:p>
        </p:txBody>
      </p:sp>
      <p:pic>
        <p:nvPicPr>
          <p:cNvPr id="24579" name="Picture 4" descr="G:\clones\Meterology\custom lectures\jpegs\chapter 02\13.jpg"/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41338"/>
            <a:ext cx="7239000" cy="448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81597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Comic Sans MS" charset="0"/>
                <a:ea typeface="ＭＳ Ｐゴシック" charset="0"/>
                <a:cs typeface="ＭＳ Ｐゴシック" charset="0"/>
              </a:rPr>
              <a:t>Planetary Energy Balance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3425825"/>
            <a:ext cx="7772400" cy="541338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b="1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Energy In = Energy Out</a:t>
            </a:r>
          </a:p>
        </p:txBody>
      </p:sp>
      <p:pic>
        <p:nvPicPr>
          <p:cNvPr id="50179" name="Picture 4" descr="e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63625"/>
            <a:ext cx="4876800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288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4309316"/>
              </p:ext>
            </p:extLst>
          </p:nvPr>
        </p:nvGraphicFramePr>
        <p:xfrm>
          <a:off x="2173288" y="4110038"/>
          <a:ext cx="4121150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5" name="Equation" r:id="rId4" imgW="1549400" imgH="254000" progId="Equation.DSMT4">
                  <p:embed/>
                </p:oleObj>
              </mc:Choice>
              <mc:Fallback>
                <p:oleObj name="Equation" r:id="rId4" imgW="15494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3288" y="4110038"/>
                        <a:ext cx="4121150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8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0175737"/>
              </p:ext>
            </p:extLst>
          </p:nvPr>
        </p:nvGraphicFramePr>
        <p:xfrm>
          <a:off x="3951288" y="4816475"/>
          <a:ext cx="1889125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6" name="Equation" r:id="rId6" imgW="711200" imgH="254000" progId="Equation.DSMT4">
                  <p:embed/>
                </p:oleObj>
              </mc:Choice>
              <mc:Fallback>
                <p:oleObj name="Equation" r:id="rId6" imgW="7112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1288" y="4816475"/>
                        <a:ext cx="1889125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887" name="Rectangle 7"/>
          <p:cNvSpPr>
            <a:spLocks noChangeArrowheads="1"/>
          </p:cNvSpPr>
          <p:nvPr/>
        </p:nvSpPr>
        <p:spPr bwMode="auto">
          <a:xfrm>
            <a:off x="708025" y="5900738"/>
            <a:ext cx="7772400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30000"/>
              </a:spcBef>
            </a:pPr>
            <a:r>
              <a:rPr lang="en-US" sz="2800" b="1" i="1" dirty="0">
                <a:latin typeface="Comic Sans MS" charset="0"/>
              </a:rPr>
              <a:t>But the observed </a:t>
            </a:r>
            <a:r>
              <a:rPr lang="en-US" sz="2800" b="1" i="1" dirty="0" err="1">
                <a:latin typeface="Comic Sans MS" charset="0"/>
              </a:rPr>
              <a:t>T</a:t>
            </a:r>
            <a:r>
              <a:rPr lang="en-US" sz="2800" b="1" i="1" baseline="-25000" dirty="0" err="1">
                <a:latin typeface="Comic Sans MS" charset="0"/>
              </a:rPr>
              <a:t>s</a:t>
            </a:r>
            <a:r>
              <a:rPr lang="en-US" sz="2800" b="1" i="1" dirty="0">
                <a:latin typeface="Comic Sans MS" charset="0"/>
              </a:rPr>
              <a:t> is about 15° C</a:t>
            </a:r>
          </a:p>
        </p:txBody>
      </p:sp>
    </p:spTree>
    <p:extLst>
      <p:ext uri="{BB962C8B-B14F-4D97-AF65-F5344CB8AC3E}">
        <p14:creationId xmlns:p14="http://schemas.microsoft.com/office/powerpoint/2010/main" val="1692637116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build="p" autoUpdateAnimBg="0"/>
      <p:bldP spid="122887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" y="4008966"/>
            <a:ext cx="9055100" cy="2061633"/>
          </a:xfrm>
        </p:spPr>
        <p:txBody>
          <a:bodyPr/>
          <a:lstStyle/>
          <a:p>
            <a:pPr>
              <a:buFontTx/>
              <a:buNone/>
            </a:pPr>
            <a:r>
              <a:rPr lang="en-US" dirty="0">
                <a:latin typeface="Comic Sans MS" charset="0"/>
                <a:ea typeface="ＭＳ Ｐゴシック" charset="0"/>
                <a:cs typeface="ＭＳ Ｐゴシック" charset="0"/>
              </a:rPr>
              <a:t>Atmosphere of </a:t>
            </a:r>
            <a:r>
              <a:rPr lang="en-US" dirty="0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hypothetical</a:t>
            </a:r>
            <a:r>
              <a:rPr lang="en-US" dirty="0" smtClean="0">
                <a:latin typeface="Comic Sans M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Comic Sans MS" charset="0"/>
                <a:ea typeface="ＭＳ Ｐゴシック" charset="0"/>
                <a:cs typeface="ＭＳ Ｐゴシック" charset="0"/>
              </a:rPr>
              <a:t>planet is </a:t>
            </a:r>
            <a:r>
              <a:rPr lang="en-US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transparent in SW</a:t>
            </a:r>
            <a:r>
              <a:rPr lang="en-US" dirty="0">
                <a:latin typeface="Comic Sans MS" charset="0"/>
                <a:ea typeface="ＭＳ Ｐゴシック" charset="0"/>
                <a:cs typeface="ＭＳ Ｐゴシック" charset="0"/>
              </a:rPr>
              <a:t>, but behaves as a blackbody in LW </a:t>
            </a:r>
            <a:endParaRPr lang="en-US" dirty="0" smtClean="0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</a:pPr>
            <a:r>
              <a:rPr lang="en-US" dirty="0" smtClean="0">
                <a:latin typeface="Comic Sans MS" charset="0"/>
                <a:ea typeface="ＭＳ Ｐゴシック" charset="0"/>
                <a:cs typeface="ＭＳ Ｐゴシック" charset="0"/>
              </a:rPr>
              <a:t>B-B Atmosphere </a:t>
            </a:r>
            <a:r>
              <a:rPr lang="en-US" dirty="0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absorbs and emits all LW radiation</a:t>
            </a:r>
          </a:p>
          <a:p>
            <a:pPr>
              <a:buFontTx/>
              <a:buNone/>
            </a:pPr>
            <a:r>
              <a:rPr lang="en-US" dirty="0" smtClean="0">
                <a:latin typeface="Comic Sans MS" charset="0"/>
                <a:ea typeface="ＭＳ Ｐゴシック" charset="0"/>
                <a:cs typeface="ＭＳ Ｐゴシック" charset="0"/>
              </a:rPr>
              <a:t>At planetary scale, total </a:t>
            </a:r>
            <a:r>
              <a:rPr lang="en-US" dirty="0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outward emission must still balance incoming solar</a:t>
            </a:r>
          </a:p>
          <a:p>
            <a:pPr>
              <a:buFontTx/>
              <a:buNone/>
            </a:pPr>
            <a:endParaRPr lang="en-US" dirty="0" smtClean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703526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6" name="Equation" r:id="rId3" imgW="114300" imgH="165100" progId="Equation.DSMT4">
                  <p:embed/>
                </p:oleObj>
              </mc:Choice>
              <mc:Fallback>
                <p:oleObj name="Equation" r:id="rId3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4" descr="fig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8" r="21898" b="26869"/>
          <a:stretch>
            <a:fillRect/>
          </a:stretch>
        </p:blipFill>
        <p:spPr bwMode="auto">
          <a:xfrm>
            <a:off x="190500" y="444677"/>
            <a:ext cx="8382000" cy="359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39700" y="0"/>
            <a:ext cx="883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pitchFamily="18" charset="-128"/>
                <a:cs typeface="ＭＳ Ｐゴシック" pitchFamily="1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pitchFamily="18" charset="0"/>
                <a:ea typeface="ＭＳ Ｐゴシック" pitchFamily="18" charset="-128"/>
                <a:cs typeface="ＭＳ Ｐゴシック" pitchFamily="1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pitchFamily="18" charset="0"/>
                <a:ea typeface="ＭＳ Ｐゴシック" pitchFamily="18" charset="-128"/>
                <a:cs typeface="ＭＳ Ｐゴシック" pitchFamily="1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pitchFamily="18" charset="0"/>
                <a:ea typeface="ＭＳ Ｐゴシック" pitchFamily="18" charset="-128"/>
                <a:cs typeface="ＭＳ Ｐゴシック" pitchFamily="1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pitchFamily="18" charset="0"/>
                <a:ea typeface="ＭＳ Ｐゴシック" pitchFamily="18" charset="-128"/>
                <a:cs typeface="ＭＳ Ｐゴシック" pitchFamily="1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pitchFamily="18" charset="0"/>
              </a:defRPr>
            </a:lvl9pPr>
          </a:lstStyle>
          <a:p>
            <a:pPr>
              <a:defRPr/>
            </a:pPr>
            <a:r>
              <a:rPr lang="en-US" sz="4400" smtClean="0">
                <a:latin typeface="Comic Sans MS" charset="0"/>
                <a:ea typeface="ＭＳ Ｐゴシック" charset="0"/>
                <a:cs typeface="ＭＳ Ｐゴシック" charset="0"/>
              </a:rPr>
              <a:t>1-Layer Blackbody Atmosphere</a:t>
            </a:r>
            <a:endParaRPr lang="en-US" sz="4400" dirty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4" descr="fi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8" r="21898" b="26869"/>
          <a:stretch>
            <a:fillRect/>
          </a:stretch>
        </p:blipFill>
        <p:spPr bwMode="auto">
          <a:xfrm>
            <a:off x="190500" y="444677"/>
            <a:ext cx="8382000" cy="359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0"/>
            <a:ext cx="8839200" cy="762000"/>
          </a:xfrm>
        </p:spPr>
        <p:txBody>
          <a:bodyPr/>
          <a:lstStyle/>
          <a:p>
            <a:pPr>
              <a:defRPr/>
            </a:pPr>
            <a:r>
              <a:rPr lang="en-US" sz="4400" dirty="0" smtClean="0">
                <a:latin typeface="Comic Sans MS" charset="0"/>
                <a:ea typeface="ＭＳ Ｐゴシック" charset="0"/>
                <a:cs typeface="ＭＳ Ｐゴシック" charset="0"/>
              </a:rPr>
              <a:t>1-Layer Blackbody Atmosphere</a:t>
            </a:r>
            <a:endParaRPr lang="en-US" sz="4400" dirty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" y="4707466"/>
            <a:ext cx="9055100" cy="1985433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>
                <a:latin typeface="Comic Sans MS" charset="0"/>
                <a:ea typeface="ＭＳ Ｐゴシック" charset="0"/>
                <a:cs typeface="ＭＳ Ｐゴシック" charset="0"/>
              </a:rPr>
              <a:t>Atmosphere </a:t>
            </a:r>
            <a:r>
              <a:rPr lang="en-US" b="1" i="1" dirty="0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must</a:t>
            </a:r>
            <a:r>
              <a:rPr lang="en-US" dirty="0" smtClean="0">
                <a:latin typeface="Comic Sans MS" charset="0"/>
                <a:ea typeface="ＭＳ Ｐゴシック" charset="0"/>
                <a:cs typeface="ＭＳ Ｐゴシック" charset="0"/>
              </a:rPr>
              <a:t> emit at </a:t>
            </a:r>
            <a:r>
              <a:rPr lang="en-US" i="1" dirty="0" err="1" smtClean="0">
                <a:latin typeface="Comic Sans MS" charset="0"/>
                <a:ea typeface="ＭＳ Ｐゴシック" charset="0"/>
                <a:cs typeface="ＭＳ Ｐゴシック" charset="0"/>
              </a:rPr>
              <a:t>Te</a:t>
            </a:r>
            <a:r>
              <a:rPr lang="en-US" dirty="0" smtClean="0">
                <a:latin typeface="Comic Sans MS" charset="0"/>
                <a:ea typeface="ＭＳ Ｐゴシック" charset="0"/>
                <a:cs typeface="ＭＳ Ｐゴシック" charset="0"/>
              </a:rPr>
              <a:t> = -18 C (both up and downward) to balance solar input at planetary scale</a:t>
            </a:r>
          </a:p>
          <a:p>
            <a:pPr>
              <a:buFontTx/>
              <a:buNone/>
            </a:pPr>
            <a:r>
              <a:rPr lang="en-US" dirty="0" smtClean="0">
                <a:latin typeface="Comic Sans MS" charset="0"/>
                <a:ea typeface="ＭＳ Ｐゴシック" charset="0"/>
                <a:cs typeface="ＭＳ Ｐゴシック" charset="0"/>
              </a:rPr>
              <a:t>Surface receives </a:t>
            </a:r>
            <a:r>
              <a:rPr lang="en-US" dirty="0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exactly twice </a:t>
            </a:r>
            <a:r>
              <a:rPr lang="en-US" dirty="0" smtClean="0">
                <a:latin typeface="Comic Sans MS" charset="0"/>
                <a:ea typeface="ＭＳ Ｐゴシック" charset="0"/>
                <a:cs typeface="ＭＳ Ｐゴシック" charset="0"/>
              </a:rPr>
              <a:t>as much energy as top of atmosphere!</a:t>
            </a:r>
          </a:p>
          <a:p>
            <a:pPr>
              <a:buFontTx/>
              <a:buNone/>
            </a:pPr>
            <a:endParaRPr lang="en-US" dirty="0" smtClean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070739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8" name="Equation" r:id="rId4" imgW="114300" imgH="165100" progId="Equation.DSMT4">
                  <p:embed/>
                </p:oleObj>
              </mc:Choice>
              <mc:Fallback>
                <p:oleObj name="Equation" r:id="rId4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3684448"/>
              </p:ext>
            </p:extLst>
          </p:nvPr>
        </p:nvGraphicFramePr>
        <p:xfrm>
          <a:off x="819150" y="3848100"/>
          <a:ext cx="716915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9" name="Equation" r:id="rId6" imgW="3175000" imgH="393700" progId="Equation.DSMT4">
                  <p:embed/>
                </p:oleObj>
              </mc:Choice>
              <mc:Fallback>
                <p:oleObj name="Equation" r:id="rId6" imgW="31750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19150" y="3848100"/>
                        <a:ext cx="716915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604879"/>
              </p:ext>
            </p:extLst>
          </p:nvPr>
        </p:nvGraphicFramePr>
        <p:xfrm>
          <a:off x="7359649" y="1079500"/>
          <a:ext cx="1288473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0" name="Equation" r:id="rId8" imgW="609600" imgH="279400" progId="Equation.DSMT4">
                  <p:embed/>
                </p:oleObj>
              </mc:Choice>
              <mc:Fallback>
                <p:oleObj name="Equation" r:id="rId8" imgW="6096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359649" y="1079500"/>
                        <a:ext cx="1288473" cy="59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4669208"/>
              </p:ext>
            </p:extLst>
          </p:nvPr>
        </p:nvGraphicFramePr>
        <p:xfrm>
          <a:off x="7346949" y="2603500"/>
          <a:ext cx="1288473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1" name="Equation" r:id="rId10" imgW="609600" imgH="279400" progId="Equation.DSMT4">
                  <p:embed/>
                </p:oleObj>
              </mc:Choice>
              <mc:Fallback>
                <p:oleObj name="Equation" r:id="rId10" imgW="6096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346949" y="2603500"/>
                        <a:ext cx="1288473" cy="59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857450"/>
              </p:ext>
            </p:extLst>
          </p:nvPr>
        </p:nvGraphicFramePr>
        <p:xfrm>
          <a:off x="3346449" y="889000"/>
          <a:ext cx="1288473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2" name="Equation" r:id="rId11" imgW="609600" imgH="279400" progId="Equation.DSMT4">
                  <p:embed/>
                </p:oleObj>
              </mc:Choice>
              <mc:Fallback>
                <p:oleObj name="Equation" r:id="rId11" imgW="6096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346449" y="889000"/>
                        <a:ext cx="1288473" cy="59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0304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Comic Sans MS" charset="0"/>
                <a:ea typeface="ＭＳ Ｐゴシック" charset="0"/>
                <a:cs typeface="ＭＳ Ｐゴシック" charset="0"/>
              </a:rPr>
              <a:t>Blackbodies and </a:t>
            </a:r>
            <a:r>
              <a:rPr lang="en-US" sz="4800" dirty="0" err="1">
                <a:latin typeface="Comic Sans MS" charset="0"/>
                <a:ea typeface="ＭＳ Ｐゴシック" charset="0"/>
                <a:cs typeface="ＭＳ Ｐゴシック" charset="0"/>
              </a:rPr>
              <a:t>Graybodies</a:t>
            </a:r>
            <a:endParaRPr lang="en-US" sz="4800" dirty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63304" y="1022316"/>
            <a:ext cx="8750980" cy="5777604"/>
          </a:xfrm>
        </p:spPr>
        <p:txBody>
          <a:bodyPr/>
          <a:lstStyle/>
          <a:p>
            <a:r>
              <a:rPr lang="en-US" dirty="0">
                <a:latin typeface="Comic Sans MS" charset="0"/>
                <a:ea typeface="ＭＳ Ｐゴシック" charset="0"/>
                <a:cs typeface="ＭＳ Ｐゴシック" charset="0"/>
              </a:rPr>
              <a:t>A </a:t>
            </a:r>
            <a:r>
              <a:rPr lang="en-US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blackbody</a:t>
            </a:r>
            <a:r>
              <a:rPr lang="en-US" dirty="0">
                <a:latin typeface="Comic Sans MS" charset="0"/>
                <a:ea typeface="ＭＳ Ｐゴシック" charset="0"/>
                <a:cs typeface="ＭＳ Ｐゴシック" charset="0"/>
              </a:rPr>
              <a:t> is a hypothetical object that </a:t>
            </a:r>
            <a:r>
              <a:rPr lang="en-US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absorbs all of the radiation that strikes it</a:t>
            </a:r>
            <a:r>
              <a:rPr lang="en-US" dirty="0">
                <a:latin typeface="Comic Sans MS" charset="0"/>
                <a:ea typeface="ＭＳ Ｐゴシック" charset="0"/>
                <a:cs typeface="ＭＳ Ｐゴシック" charset="0"/>
              </a:rPr>
              <a:t>.  It also emits radiation at a maximum rate for its given temperature.</a:t>
            </a:r>
          </a:p>
          <a:p>
            <a:pPr lvl="1"/>
            <a:r>
              <a:rPr lang="en-US" sz="2800" dirty="0">
                <a:latin typeface="Comic Sans MS" charset="0"/>
                <a:ea typeface="ＭＳ Ｐゴシック" charset="0"/>
              </a:rPr>
              <a:t>Does not have to be black!</a:t>
            </a:r>
          </a:p>
          <a:p>
            <a:r>
              <a:rPr lang="en-US" dirty="0">
                <a:latin typeface="Comic Sans MS" charset="0"/>
                <a:ea typeface="ＭＳ Ｐゴシック" charset="0"/>
                <a:cs typeface="ＭＳ Ｐゴシック" charset="0"/>
              </a:rPr>
              <a:t>A </a:t>
            </a:r>
            <a:r>
              <a:rPr lang="en-US" dirty="0" err="1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graybody</a:t>
            </a:r>
            <a:r>
              <a:rPr lang="en-US" dirty="0">
                <a:latin typeface="Comic Sans MS" charset="0"/>
                <a:ea typeface="ＭＳ Ｐゴシック" charset="0"/>
                <a:cs typeface="ＭＳ Ｐゴシック" charset="0"/>
              </a:rPr>
              <a:t> absorbs &amp; emits radiation equally at all wavelengths, but at a </a:t>
            </a:r>
            <a:r>
              <a:rPr lang="en-US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certain fraction (absorptivity, emissivity) of the blackbody rate</a:t>
            </a:r>
          </a:p>
          <a:p>
            <a:r>
              <a:rPr lang="en-US" dirty="0">
                <a:latin typeface="Comic Sans MS" charset="0"/>
                <a:ea typeface="ＭＳ Ｐゴシック" charset="0"/>
                <a:cs typeface="ＭＳ Ｐゴシック" charset="0"/>
              </a:rPr>
              <a:t>The energy </a:t>
            </a:r>
            <a:r>
              <a:rPr lang="en-US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emission rate</a:t>
            </a:r>
            <a:r>
              <a:rPr lang="en-US" dirty="0">
                <a:latin typeface="Comic Sans MS" charset="0"/>
                <a:ea typeface="ＭＳ Ｐゴシック" charset="0"/>
                <a:cs typeface="ＭＳ Ｐゴシック" charset="0"/>
              </a:rPr>
              <a:t> is given by</a:t>
            </a:r>
          </a:p>
          <a:p>
            <a:pPr lvl="1"/>
            <a:r>
              <a:rPr lang="en-US" sz="2800" dirty="0">
                <a:latin typeface="Comic Sans MS" charset="0"/>
                <a:ea typeface="ＭＳ Ｐゴシック" charset="0"/>
              </a:rPr>
              <a:t>Planck</a:t>
            </a:r>
            <a:r>
              <a:rPr lang="ja-JP" altLang="en-US" sz="2800" dirty="0">
                <a:latin typeface="Comic Sans MS" charset="0"/>
                <a:ea typeface="ＭＳ Ｐゴシック" charset="0"/>
              </a:rPr>
              <a:t>’</a:t>
            </a:r>
            <a:r>
              <a:rPr lang="en-US" sz="2800" dirty="0">
                <a:latin typeface="Comic Sans MS" charset="0"/>
                <a:ea typeface="ＭＳ Ｐゴシック" charset="0"/>
              </a:rPr>
              <a:t>s law (wavelength dependent emission)</a:t>
            </a:r>
          </a:p>
          <a:p>
            <a:pPr lvl="1"/>
            <a:r>
              <a:rPr lang="en-US" sz="2800" dirty="0">
                <a:latin typeface="Comic Sans MS" charset="0"/>
                <a:ea typeface="ＭＳ Ｐゴシック" charset="0"/>
              </a:rPr>
              <a:t>Wien</a:t>
            </a:r>
            <a:r>
              <a:rPr lang="ja-JP" altLang="en-US" sz="2800" dirty="0">
                <a:latin typeface="Comic Sans MS" charset="0"/>
                <a:ea typeface="ＭＳ Ｐゴシック" charset="0"/>
              </a:rPr>
              <a:t>’</a:t>
            </a:r>
            <a:r>
              <a:rPr lang="en-US" sz="2800" dirty="0">
                <a:latin typeface="Comic Sans MS" charset="0"/>
                <a:ea typeface="ＭＳ Ｐゴシック" charset="0"/>
              </a:rPr>
              <a:t>s law (peak emission wavelength)</a:t>
            </a:r>
          </a:p>
          <a:p>
            <a:pPr lvl="1"/>
            <a:r>
              <a:rPr lang="en-US" sz="2800" dirty="0">
                <a:latin typeface="Comic Sans MS" charset="0"/>
                <a:ea typeface="ＭＳ Ｐゴシック" charset="0"/>
              </a:rPr>
              <a:t>Stefan Boltzmann law (total energy)</a:t>
            </a:r>
          </a:p>
        </p:txBody>
      </p:sp>
    </p:spTree>
    <p:extLst>
      <p:ext uri="{BB962C8B-B14F-4D97-AF65-F5344CB8AC3E}">
        <p14:creationId xmlns:p14="http://schemas.microsoft.com/office/powerpoint/2010/main" val="1424267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152400"/>
            <a:ext cx="8839200" cy="762000"/>
          </a:xfrm>
        </p:spPr>
        <p:txBody>
          <a:bodyPr/>
          <a:lstStyle/>
          <a:p>
            <a:pPr>
              <a:defRPr/>
            </a:pPr>
            <a:r>
              <a:rPr lang="en-US" sz="4400" dirty="0">
                <a:latin typeface="Comic Sans MS" charset="0"/>
                <a:ea typeface="ＭＳ Ｐゴシック" charset="0"/>
                <a:cs typeface="ＭＳ Ｐゴシック" charset="0"/>
              </a:rPr>
              <a:t>2-Layer </a:t>
            </a:r>
            <a:r>
              <a:rPr lang="en-US" sz="4400" dirty="0" smtClean="0">
                <a:latin typeface="Comic Sans MS" charset="0"/>
                <a:ea typeface="ＭＳ Ｐゴシック" charset="0"/>
                <a:cs typeface="ＭＳ Ｐゴシック" charset="0"/>
              </a:rPr>
              <a:t>Blackbody Atmosphere</a:t>
            </a:r>
            <a:endParaRPr lang="en-US" sz="4400" dirty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5257800"/>
            <a:ext cx="8750300" cy="160020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 smtClean="0">
                <a:latin typeface="Comic Sans MS" charset="0"/>
                <a:ea typeface="ＭＳ Ｐゴシック" charset="0"/>
                <a:cs typeface="ＭＳ Ｐゴシック" charset="0"/>
              </a:rPr>
              <a:t>Same “rules” as 1-layer BB atmosphere: </a:t>
            </a:r>
          </a:p>
          <a:p>
            <a:pPr lvl="1">
              <a:buFontTx/>
              <a:buNone/>
            </a:pPr>
            <a:r>
              <a:rPr lang="en-US" b="1" dirty="0" smtClean="0">
                <a:latin typeface="Comic Sans MS" charset="0"/>
                <a:ea typeface="ＭＳ Ｐゴシック" charset="0"/>
                <a:cs typeface="ＭＳ Ｐゴシック" charset="0"/>
              </a:rPr>
              <a:t>Transparent to SW, absorbs &amp; emits all LW</a:t>
            </a:r>
          </a:p>
          <a:p>
            <a:pPr lvl="1">
              <a:buFontTx/>
              <a:buNone/>
            </a:pPr>
            <a:r>
              <a:rPr lang="en-US" b="1" dirty="0" smtClean="0">
                <a:latin typeface="Comic Sans MS" charset="0"/>
                <a:ea typeface="ＭＳ Ｐゴシック" charset="0"/>
                <a:cs typeface="ＭＳ Ｐゴシック" charset="0"/>
              </a:rPr>
              <a:t>Upper layer must still emit at </a:t>
            </a:r>
            <a:r>
              <a:rPr lang="en-US" b="1" i="1" dirty="0" err="1" smtClean="0">
                <a:latin typeface="Comic Sans MS" charset="0"/>
                <a:ea typeface="ＭＳ Ｐゴシック" charset="0"/>
                <a:cs typeface="ＭＳ Ｐゴシック" charset="0"/>
              </a:rPr>
              <a:t>Te</a:t>
            </a:r>
            <a:r>
              <a:rPr lang="en-US" b="1" dirty="0" smtClean="0">
                <a:latin typeface="Comic Sans MS" charset="0"/>
                <a:ea typeface="ＭＳ Ｐゴシック" charset="0"/>
                <a:cs typeface="ＭＳ Ｐゴシック" charset="0"/>
              </a:rPr>
              <a:t> = -18 C</a:t>
            </a:r>
            <a:endParaRPr lang="en-US" b="1" dirty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2771" name="Picture 5" descr="f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8" r="23810" b="21875"/>
          <a:stretch>
            <a:fillRect/>
          </a:stretch>
        </p:blipFill>
        <p:spPr bwMode="auto">
          <a:xfrm>
            <a:off x="1447800" y="990600"/>
            <a:ext cx="5791200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7" name="Picture 12" descr="fig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8" r="23810" b="21875"/>
          <a:stretch>
            <a:fillRect/>
          </a:stretch>
        </p:blipFill>
        <p:spPr bwMode="auto">
          <a:xfrm>
            <a:off x="4966549" y="2336800"/>
            <a:ext cx="4177451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dirty="0" smtClean="0">
                <a:latin typeface="Comic Sans MS" charset="0"/>
                <a:ea typeface="ＭＳ Ｐゴシック" charset="0"/>
                <a:cs typeface="ＭＳ Ｐゴシック" charset="0"/>
              </a:rPr>
              <a:t>Energy Balances </a:t>
            </a:r>
            <a:r>
              <a:rPr lang="en-US" sz="4800" dirty="0">
                <a:latin typeface="Comic Sans MS" charset="0"/>
                <a:ea typeface="ＭＳ Ｐゴシック" charset="0"/>
                <a:cs typeface="ＭＳ Ｐゴシック" charset="0"/>
              </a:rPr>
              <a:t>by Layer</a:t>
            </a:r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6721877"/>
              </p:ext>
            </p:extLst>
          </p:nvPr>
        </p:nvGraphicFramePr>
        <p:xfrm>
          <a:off x="2400300" y="2474913"/>
          <a:ext cx="2438400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6" name="Equation" r:id="rId5" imgW="1092200" imgH="393700" progId="Equation.DSMT4">
                  <p:embed/>
                </p:oleObj>
              </mc:Choice>
              <mc:Fallback>
                <p:oleObj name="Equation" r:id="rId5" imgW="1092200" imgH="3937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0300" y="2474913"/>
                        <a:ext cx="2438400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9307377"/>
              </p:ext>
            </p:extLst>
          </p:nvPr>
        </p:nvGraphicFramePr>
        <p:xfrm>
          <a:off x="3255963" y="3657600"/>
          <a:ext cx="1811337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7" name="Equation" r:id="rId7" imgW="812800" imgH="241300" progId="Equation.DSMT4">
                  <p:embed/>
                </p:oleObj>
              </mc:Choice>
              <mc:Fallback>
                <p:oleObj name="Equation" r:id="rId7" imgW="812800" imgH="241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5963" y="3657600"/>
                        <a:ext cx="1811337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6199957"/>
              </p:ext>
            </p:extLst>
          </p:nvPr>
        </p:nvGraphicFramePr>
        <p:xfrm>
          <a:off x="2400300" y="4648200"/>
          <a:ext cx="2713038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8" name="Equation" r:id="rId9" imgW="1219200" imgH="254000" progId="Equation.DSMT4">
                  <p:embed/>
                </p:oleObj>
              </mc:Choice>
              <mc:Fallback>
                <p:oleObj name="Equation" r:id="rId9" imgW="1219200" imgH="254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0300" y="4648200"/>
                        <a:ext cx="2713038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47634"/>
              </p:ext>
            </p:extLst>
          </p:nvPr>
        </p:nvGraphicFramePr>
        <p:xfrm>
          <a:off x="1574800" y="5675313"/>
          <a:ext cx="3568700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9" name="Equation" r:id="rId11" imgW="1600200" imgH="393700" progId="Equation.DSMT4">
                  <p:embed/>
                </p:oleObj>
              </mc:Choice>
              <mc:Fallback>
                <p:oleObj name="Equation" r:id="rId11" imgW="1600200" imgH="393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4800" y="5675313"/>
                        <a:ext cx="3568700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2" name="Text Box 7"/>
          <p:cNvSpPr txBox="1">
            <a:spLocks noChangeArrowheads="1"/>
          </p:cNvSpPr>
          <p:nvPr/>
        </p:nvSpPr>
        <p:spPr bwMode="auto">
          <a:xfrm>
            <a:off x="1027113" y="1371600"/>
            <a:ext cx="50006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  <a:latin typeface="Comic Sans MS" charset="0"/>
              </a:rPr>
              <a:t>For every layer:</a:t>
            </a:r>
            <a:br>
              <a:rPr lang="en-US" dirty="0">
                <a:solidFill>
                  <a:srgbClr val="FF0000"/>
                </a:solidFill>
                <a:latin typeface="Comic Sans MS" charset="0"/>
              </a:rPr>
            </a:br>
            <a:r>
              <a:rPr lang="en-US" dirty="0">
                <a:solidFill>
                  <a:srgbClr val="FF0000"/>
                </a:solidFill>
                <a:latin typeface="Comic Sans MS" charset="0"/>
              </a:rPr>
              <a:t>                Energy In = Energy Out</a:t>
            </a:r>
          </a:p>
        </p:txBody>
      </p:sp>
      <p:sp>
        <p:nvSpPr>
          <p:cNvPr id="34823" name="Text Box 8"/>
          <p:cNvSpPr txBox="1">
            <a:spLocks noChangeArrowheads="1"/>
          </p:cNvSpPr>
          <p:nvPr/>
        </p:nvSpPr>
        <p:spPr bwMode="auto">
          <a:xfrm>
            <a:off x="419100" y="2667000"/>
            <a:ext cx="857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latin typeface="Comic Sans MS" charset="0"/>
              </a:rPr>
              <a:t>TOA</a:t>
            </a:r>
          </a:p>
        </p:txBody>
      </p:sp>
      <p:sp>
        <p:nvSpPr>
          <p:cNvPr id="34824" name="Text Box 9"/>
          <p:cNvSpPr txBox="1">
            <a:spLocks noChangeArrowheads="1"/>
          </p:cNvSpPr>
          <p:nvPr/>
        </p:nvSpPr>
        <p:spPr bwMode="auto">
          <a:xfrm>
            <a:off x="419100" y="36576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latin typeface="Comic Sans MS" charset="0"/>
              </a:rPr>
              <a:t>L1</a:t>
            </a:r>
          </a:p>
        </p:txBody>
      </p:sp>
      <p:sp>
        <p:nvSpPr>
          <p:cNvPr id="34825" name="Text Box 10"/>
          <p:cNvSpPr txBox="1">
            <a:spLocks noChangeArrowheads="1"/>
          </p:cNvSpPr>
          <p:nvPr/>
        </p:nvSpPr>
        <p:spPr bwMode="auto">
          <a:xfrm>
            <a:off x="419100" y="4724400"/>
            <a:ext cx="538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latin typeface="Comic Sans MS" charset="0"/>
              </a:rPr>
              <a:t>L2</a:t>
            </a:r>
          </a:p>
        </p:txBody>
      </p:sp>
      <p:sp>
        <p:nvSpPr>
          <p:cNvPr id="34826" name="Text Box 11"/>
          <p:cNvSpPr txBox="1">
            <a:spLocks noChangeArrowheads="1"/>
          </p:cNvSpPr>
          <p:nvPr/>
        </p:nvSpPr>
        <p:spPr bwMode="auto">
          <a:xfrm>
            <a:off x="38100" y="5943600"/>
            <a:ext cx="1335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latin typeface="Comic Sans MS" charset="0"/>
              </a:rPr>
              <a:t>Surface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421313" y="5880100"/>
            <a:ext cx="36035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  <a:latin typeface="Comic Sans MS" charset="0"/>
              </a:rPr>
              <a:t>3 equations, 3 unknowns </a:t>
            </a:r>
            <a:br>
              <a:rPr lang="en-US" dirty="0" smtClean="0">
                <a:solidFill>
                  <a:srgbClr val="FF0000"/>
                </a:solidFill>
                <a:latin typeface="Comic Sans MS" charset="0"/>
              </a:rPr>
            </a:br>
            <a:r>
              <a:rPr lang="en-US" dirty="0" smtClean="0">
                <a:solidFill>
                  <a:srgbClr val="FF0000"/>
                </a:solidFill>
                <a:latin typeface="Comic Sans MS" charset="0"/>
              </a:rPr>
              <a:t>	(</a:t>
            </a:r>
            <a:r>
              <a:rPr lang="en-US" i="1" dirty="0" smtClean="0">
                <a:solidFill>
                  <a:srgbClr val="FF0000"/>
                </a:solidFill>
                <a:latin typeface="Comic Sans MS" charset="0"/>
              </a:rPr>
              <a:t>T</a:t>
            </a:r>
            <a:r>
              <a:rPr lang="en-US" i="1" baseline="-25000" dirty="0" smtClean="0">
                <a:solidFill>
                  <a:srgbClr val="FF0000"/>
                </a:solidFill>
                <a:latin typeface="Comic Sans MS" charset="0"/>
              </a:rPr>
              <a:t>1</a:t>
            </a:r>
            <a:r>
              <a:rPr lang="en-US" i="1" dirty="0" smtClean="0">
                <a:solidFill>
                  <a:srgbClr val="FF0000"/>
                </a:solidFill>
                <a:latin typeface="Comic Sans MS" charset="0"/>
              </a:rPr>
              <a:t>, T</a:t>
            </a:r>
            <a:r>
              <a:rPr lang="en-US" i="1" baseline="-25000" dirty="0" smtClean="0">
                <a:solidFill>
                  <a:srgbClr val="FF0000"/>
                </a:solidFill>
                <a:latin typeface="Comic Sans MS" charset="0"/>
              </a:rPr>
              <a:t>2</a:t>
            </a:r>
            <a:r>
              <a:rPr lang="en-US" i="1" dirty="0" smtClean="0">
                <a:solidFill>
                  <a:srgbClr val="FF0000"/>
                </a:solidFill>
                <a:latin typeface="Comic Sans MS" charset="0"/>
              </a:rPr>
              <a:t>, </a:t>
            </a:r>
            <a:r>
              <a:rPr lang="en-US" i="1" dirty="0" err="1" smtClean="0">
                <a:solidFill>
                  <a:srgbClr val="FF0000"/>
                </a:solidFill>
                <a:latin typeface="Comic Sans MS" charset="0"/>
              </a:rPr>
              <a:t>T</a:t>
            </a:r>
            <a:r>
              <a:rPr lang="en-US" i="1" baseline="-25000" dirty="0" err="1" smtClean="0">
                <a:solidFill>
                  <a:srgbClr val="FF0000"/>
                </a:solidFill>
                <a:latin typeface="Comic Sans MS" charset="0"/>
              </a:rPr>
              <a:t>s</a:t>
            </a:r>
            <a:r>
              <a:rPr lang="en-US" dirty="0" smtClean="0">
                <a:solidFill>
                  <a:srgbClr val="FF0000"/>
                </a:solidFill>
                <a:latin typeface="Comic Sans MS" charset="0"/>
              </a:rPr>
              <a:t>)</a:t>
            </a:r>
            <a:endParaRPr lang="en-US" dirty="0">
              <a:solidFill>
                <a:srgbClr val="FF0000"/>
              </a:solidFill>
              <a:latin typeface="Comic Sans MS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5" descr="fig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7" r="23021" b="15543"/>
          <a:stretch>
            <a:fillRect/>
          </a:stretch>
        </p:blipFill>
        <p:spPr bwMode="auto">
          <a:xfrm>
            <a:off x="0" y="469900"/>
            <a:ext cx="4343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 Box 7"/>
          <p:cNvSpPr txBox="1">
            <a:spLocks noChangeArrowheads="1"/>
          </p:cNvSpPr>
          <p:nvPr/>
        </p:nvSpPr>
        <p:spPr bwMode="auto">
          <a:xfrm>
            <a:off x="139700" y="4127500"/>
            <a:ext cx="4511675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000" dirty="0">
                <a:solidFill>
                  <a:schemeClr val="accent2"/>
                </a:solidFill>
                <a:latin typeface="Comic Sans MS" charset="0"/>
              </a:rPr>
              <a:t>Vertical temperature profile for </a:t>
            </a:r>
            <a:r>
              <a:rPr lang="en-US" sz="2000" dirty="0" smtClean="0">
                <a:solidFill>
                  <a:schemeClr val="accent2"/>
                </a:solidFill>
                <a:latin typeface="Comic Sans MS" charset="0"/>
              </a:rPr>
              <a:t/>
            </a:r>
            <a:br>
              <a:rPr lang="en-US" sz="2000" dirty="0" smtClean="0">
                <a:solidFill>
                  <a:schemeClr val="accent2"/>
                </a:solidFill>
                <a:latin typeface="Comic Sans MS" charset="0"/>
              </a:rPr>
            </a:br>
            <a:r>
              <a:rPr lang="en-US" sz="2000" dirty="0" smtClean="0">
                <a:solidFill>
                  <a:schemeClr val="accent2"/>
                </a:solidFill>
                <a:latin typeface="Comic Sans MS" charset="0"/>
              </a:rPr>
              <a:t>2</a:t>
            </a:r>
            <a:r>
              <a:rPr lang="en-US" sz="2000" dirty="0">
                <a:solidFill>
                  <a:schemeClr val="accent2"/>
                </a:solidFill>
                <a:latin typeface="Comic Sans MS" charset="0"/>
              </a:rPr>
              <a:t>-layer  </a:t>
            </a:r>
            <a:r>
              <a:rPr lang="en-US" sz="2000" dirty="0" smtClean="0">
                <a:solidFill>
                  <a:schemeClr val="accent2"/>
                </a:solidFill>
                <a:latin typeface="Comic Sans MS" charset="0"/>
              </a:rPr>
              <a:t>atmosphere</a:t>
            </a:r>
          </a:p>
          <a:p>
            <a:endParaRPr lang="en-US" dirty="0">
              <a:solidFill>
                <a:schemeClr val="accent2"/>
              </a:solidFill>
              <a:latin typeface="Comic Sans MS" charset="0"/>
            </a:endParaRPr>
          </a:p>
          <a:p>
            <a:r>
              <a:rPr lang="en-US" b="1" i="1" dirty="0" smtClean="0">
                <a:solidFill>
                  <a:srgbClr val="FF0000"/>
                </a:solidFill>
                <a:latin typeface="Comic Sans MS" charset="0"/>
              </a:rPr>
              <a:t>Surface is WAY too hot, atmosphere is WAY too cold</a:t>
            </a:r>
            <a:br>
              <a:rPr lang="en-US" b="1" i="1" dirty="0" smtClean="0">
                <a:solidFill>
                  <a:srgbClr val="FF0000"/>
                </a:solidFill>
                <a:latin typeface="Comic Sans MS" charset="0"/>
              </a:rPr>
            </a:br>
            <a:endParaRPr lang="en-US" b="1" i="1" dirty="0" smtClean="0">
              <a:solidFill>
                <a:srgbClr val="FF0000"/>
              </a:solidFill>
              <a:latin typeface="Comic Sans MS" charset="0"/>
            </a:endParaRPr>
          </a:p>
          <a:p>
            <a:pPr algn="ctr"/>
            <a:r>
              <a:rPr lang="en-US" sz="4000" b="1" i="1" dirty="0" smtClean="0">
                <a:solidFill>
                  <a:srgbClr val="FF0000"/>
                </a:solidFill>
                <a:latin typeface="Comic Sans MS" charset="0"/>
              </a:rPr>
              <a:t>WHY?</a:t>
            </a:r>
            <a:endParaRPr lang="en-US" sz="4000" b="1" i="1" dirty="0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533400"/>
          </a:xfrm>
        </p:spPr>
        <p:txBody>
          <a:bodyPr/>
          <a:lstStyle/>
          <a:p>
            <a:pPr>
              <a:defRPr/>
            </a:pPr>
            <a:r>
              <a:rPr lang="en-US" sz="4400" dirty="0">
                <a:latin typeface="Comic Sans MS" charset="0"/>
                <a:ea typeface="ＭＳ Ｐゴシック" charset="0"/>
                <a:cs typeface="ＭＳ Ｐゴシック" charset="0"/>
              </a:rPr>
              <a:t>2-Layer BB Atmosphere (</a:t>
            </a:r>
            <a:r>
              <a:rPr lang="en-US" sz="4400" dirty="0" err="1">
                <a:latin typeface="Comic Sans MS" charset="0"/>
                <a:ea typeface="ＭＳ Ｐゴシック" charset="0"/>
                <a:cs typeface="ＭＳ Ｐゴシック" charset="0"/>
              </a:rPr>
              <a:t>cont</a:t>
            </a:r>
            <a:r>
              <a:rPr lang="ja-JP" altLang="en-US" sz="4400" dirty="0">
                <a:latin typeface="Comic Sans MS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4400" dirty="0">
                <a:latin typeface="Comic Sans MS" charset="0"/>
                <a:ea typeface="ＭＳ Ｐゴシック" charset="0"/>
                <a:cs typeface="ＭＳ Ｐゴシック" charset="0"/>
              </a:rPr>
              <a:t>d)</a:t>
            </a:r>
          </a:p>
        </p:txBody>
      </p:sp>
      <p:sp>
        <p:nvSpPr>
          <p:cNvPr id="3686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60900" y="762000"/>
            <a:ext cx="4483100" cy="5105400"/>
          </a:xfrm>
        </p:spPr>
        <p:txBody>
          <a:bodyPr/>
          <a:lstStyle/>
          <a:p>
            <a:r>
              <a:rPr lang="en-US" dirty="0">
                <a:latin typeface="Comic Sans MS" charset="0"/>
                <a:ea typeface="ＭＳ Ｐゴシック" charset="0"/>
                <a:cs typeface="ＭＳ Ｐゴシック" charset="0"/>
              </a:rPr>
              <a:t>Solving energy budgets for all layers simultaneously </a:t>
            </a:r>
            <a:r>
              <a:rPr lang="en-US" dirty="0" smtClean="0">
                <a:latin typeface="Comic Sans MS" charset="0"/>
                <a:ea typeface="ＭＳ Ｐゴシック" charset="0"/>
                <a:cs typeface="ＭＳ Ｐゴシック" charset="0"/>
              </a:rPr>
              <a:t>gives</a:t>
            </a:r>
            <a:br>
              <a:rPr lang="en-US" dirty="0" smtClean="0">
                <a:latin typeface="Comic Sans MS" charset="0"/>
                <a:ea typeface="ＭＳ Ｐゴシック" charset="0"/>
                <a:cs typeface="ＭＳ Ｐゴシック" charset="0"/>
              </a:rPr>
            </a:br>
            <a:endParaRPr lang="en-US" dirty="0">
              <a:latin typeface="Comic Sans MS" charset="0"/>
              <a:ea typeface="ＭＳ Ｐゴシック" charset="0"/>
              <a:cs typeface="ＭＳ Ｐゴシック" charset="0"/>
            </a:endParaRPr>
          </a:p>
          <a:p>
            <a:endParaRPr lang="en-US" sz="2400" dirty="0">
              <a:latin typeface="Comic Sans MS" charset="0"/>
              <a:ea typeface="ＭＳ Ｐゴシック" charset="0"/>
              <a:cs typeface="ＭＳ Ｐゴシック" charset="0"/>
            </a:endParaRPr>
          </a:p>
          <a:p>
            <a:endParaRPr lang="en-US" sz="2400" dirty="0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400050" lvl="1" indent="0">
              <a:buNone/>
            </a:pPr>
            <a:r>
              <a:rPr lang="en-US" sz="2800" dirty="0">
                <a:latin typeface="Comic Sans MS" charset="0"/>
                <a:ea typeface="ＭＳ Ｐゴシック" charset="0"/>
                <a:cs typeface="ＭＳ Ｐゴシック" charset="0"/>
              </a:rPr>
              <a:t>0-layer: T</a:t>
            </a:r>
            <a:r>
              <a:rPr lang="en-US" sz="2800" baseline="-25000" dirty="0">
                <a:latin typeface="Comic Sans MS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800" baseline="30000" dirty="0">
                <a:latin typeface="Comic Sans MS" charset="0"/>
                <a:ea typeface="ＭＳ Ｐゴシック" charset="0"/>
                <a:cs typeface="ＭＳ Ｐゴシック" charset="0"/>
              </a:rPr>
              <a:t>4</a:t>
            </a:r>
            <a:r>
              <a:rPr lang="en-US" sz="2800" dirty="0">
                <a:latin typeface="Comic Sans MS" charset="0"/>
                <a:ea typeface="ＭＳ Ｐゴシック" charset="0"/>
                <a:cs typeface="ＭＳ Ｐゴシック" charset="0"/>
              </a:rPr>
              <a:t> = T</a:t>
            </a:r>
            <a:r>
              <a:rPr lang="en-US" sz="2800" baseline="-25000" dirty="0">
                <a:latin typeface="Comic Sans MS" charset="0"/>
                <a:ea typeface="ＭＳ Ｐゴシック" charset="0"/>
                <a:cs typeface="ＭＳ Ｐゴシック" charset="0"/>
              </a:rPr>
              <a:t>e</a:t>
            </a:r>
            <a:r>
              <a:rPr lang="en-US" sz="2800" baseline="30000" dirty="0">
                <a:latin typeface="Comic Sans MS" charset="0"/>
                <a:ea typeface="ＭＳ Ｐゴシック" charset="0"/>
                <a:cs typeface="ＭＳ Ｐゴシック" charset="0"/>
              </a:rPr>
              <a:t>4</a:t>
            </a:r>
          </a:p>
          <a:p>
            <a:pPr marL="400050" lvl="1" indent="0">
              <a:buNone/>
            </a:pPr>
            <a:r>
              <a:rPr lang="en-US" sz="2800" dirty="0" smtClean="0">
                <a:latin typeface="Comic Sans MS" charset="0"/>
                <a:ea typeface="ＭＳ Ｐゴシック" charset="0"/>
                <a:cs typeface="ＭＳ Ｐゴシック" charset="0"/>
              </a:rPr>
              <a:t>1-</a:t>
            </a:r>
            <a:r>
              <a:rPr lang="en-US" sz="2800" dirty="0">
                <a:latin typeface="Comic Sans MS" charset="0"/>
                <a:ea typeface="ＭＳ Ｐゴシック" charset="0"/>
                <a:cs typeface="ＭＳ Ｐゴシック" charset="0"/>
              </a:rPr>
              <a:t>layer: T</a:t>
            </a:r>
            <a:r>
              <a:rPr lang="en-US" sz="2800" baseline="-25000" dirty="0">
                <a:latin typeface="Comic Sans MS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800" baseline="30000" dirty="0">
                <a:latin typeface="Comic Sans MS" charset="0"/>
                <a:ea typeface="ＭＳ Ｐゴシック" charset="0"/>
                <a:cs typeface="ＭＳ Ｐゴシック" charset="0"/>
              </a:rPr>
              <a:t>4</a:t>
            </a:r>
            <a:r>
              <a:rPr lang="en-US" sz="2800" dirty="0">
                <a:latin typeface="Comic Sans MS" charset="0"/>
                <a:ea typeface="ＭＳ Ｐゴシック" charset="0"/>
                <a:cs typeface="ＭＳ Ｐゴシック" charset="0"/>
              </a:rPr>
              <a:t> = </a:t>
            </a:r>
            <a:r>
              <a:rPr lang="en-US" sz="2800" dirty="0" smtClean="0">
                <a:latin typeface="Comic Sans MS" charset="0"/>
                <a:ea typeface="ＭＳ Ｐゴシック" charset="0"/>
                <a:cs typeface="ＭＳ Ｐゴシック" charset="0"/>
              </a:rPr>
              <a:t>2T</a:t>
            </a:r>
            <a:r>
              <a:rPr lang="en-US" sz="2800" baseline="-25000" dirty="0" smtClean="0">
                <a:latin typeface="Comic Sans MS" charset="0"/>
                <a:ea typeface="ＭＳ Ｐゴシック" charset="0"/>
                <a:cs typeface="ＭＳ Ｐゴシック" charset="0"/>
              </a:rPr>
              <a:t>e</a:t>
            </a:r>
            <a:r>
              <a:rPr lang="en-US" sz="2800" baseline="30000" dirty="0" smtClean="0">
                <a:latin typeface="Comic Sans MS" charset="0"/>
                <a:ea typeface="ＭＳ Ｐゴシック" charset="0"/>
                <a:cs typeface="ＭＳ Ｐゴシック" charset="0"/>
              </a:rPr>
              <a:t>4</a:t>
            </a:r>
            <a:endParaRPr lang="en-US" sz="2800" baseline="30000" dirty="0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400050" lvl="1" indent="0">
              <a:buNone/>
            </a:pPr>
            <a:r>
              <a:rPr lang="en-US" sz="2800" dirty="0" smtClean="0">
                <a:latin typeface="Comic Sans MS" charset="0"/>
                <a:ea typeface="ＭＳ Ｐゴシック" charset="0"/>
                <a:cs typeface="ＭＳ Ｐゴシック" charset="0"/>
              </a:rPr>
              <a:t>2-</a:t>
            </a:r>
            <a:r>
              <a:rPr lang="en-US" sz="2800" dirty="0">
                <a:latin typeface="Comic Sans MS" charset="0"/>
                <a:ea typeface="ＭＳ Ｐゴシック" charset="0"/>
                <a:cs typeface="ＭＳ Ｐゴシック" charset="0"/>
              </a:rPr>
              <a:t>layer: T</a:t>
            </a:r>
            <a:r>
              <a:rPr lang="en-US" sz="2800" baseline="-25000" dirty="0">
                <a:latin typeface="Comic Sans MS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800" baseline="30000" dirty="0">
                <a:latin typeface="Comic Sans MS" charset="0"/>
                <a:ea typeface="ＭＳ Ｐゴシック" charset="0"/>
                <a:cs typeface="ＭＳ Ｐゴシック" charset="0"/>
              </a:rPr>
              <a:t>4</a:t>
            </a:r>
            <a:r>
              <a:rPr lang="en-US" sz="2800" dirty="0">
                <a:latin typeface="Comic Sans MS" charset="0"/>
                <a:ea typeface="ＭＳ Ｐゴシック" charset="0"/>
                <a:cs typeface="ＭＳ Ｐゴシック" charset="0"/>
              </a:rPr>
              <a:t> = </a:t>
            </a:r>
            <a:r>
              <a:rPr lang="en-US" sz="2800" dirty="0" smtClean="0">
                <a:latin typeface="Comic Sans MS" charset="0"/>
                <a:ea typeface="ＭＳ Ｐゴシック" charset="0"/>
                <a:cs typeface="ＭＳ Ｐゴシック" charset="0"/>
              </a:rPr>
              <a:t>3T</a:t>
            </a:r>
            <a:r>
              <a:rPr lang="en-US" sz="2800" baseline="-25000" dirty="0" smtClean="0">
                <a:latin typeface="Comic Sans MS" charset="0"/>
                <a:ea typeface="ＭＳ Ｐゴシック" charset="0"/>
                <a:cs typeface="ＭＳ Ｐゴシック" charset="0"/>
              </a:rPr>
              <a:t>e</a:t>
            </a:r>
            <a:r>
              <a:rPr lang="en-US" sz="2800" baseline="30000" dirty="0" smtClean="0">
                <a:latin typeface="Comic Sans MS" charset="0"/>
                <a:ea typeface="ＭＳ Ｐゴシック" charset="0"/>
                <a:cs typeface="ＭＳ Ｐゴシック" charset="0"/>
              </a:rPr>
              <a:t>4</a:t>
            </a:r>
            <a:endParaRPr lang="en-US" sz="2800" baseline="30000" dirty="0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2400" baseline="30000" dirty="0">
              <a:latin typeface="Comic Sans MS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Comic Sans MS" charset="0"/>
                <a:ea typeface="ＭＳ Ｐゴシック" charset="0"/>
                <a:cs typeface="ＭＳ Ｐゴシック" charset="0"/>
              </a:rPr>
              <a:t>In general, an </a:t>
            </a:r>
            <a:r>
              <a:rPr lang="en-US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n-layer </a:t>
            </a:r>
            <a:r>
              <a:rPr lang="en-US" dirty="0">
                <a:latin typeface="Comic Sans MS" charset="0"/>
                <a:ea typeface="ＭＳ Ｐゴシック" charset="0"/>
                <a:cs typeface="ＭＳ Ｐゴシック" charset="0"/>
              </a:rPr>
              <a:t>B-B atmosphere will have T</a:t>
            </a:r>
            <a:r>
              <a:rPr lang="en-US" baseline="-25000" dirty="0">
                <a:latin typeface="Comic Sans MS" charset="0"/>
                <a:ea typeface="ＭＳ Ｐゴシック" charset="0"/>
                <a:cs typeface="ＭＳ Ｐゴシック" charset="0"/>
              </a:rPr>
              <a:t>s</a:t>
            </a:r>
            <a:r>
              <a:rPr lang="en-US" baseline="30000" dirty="0">
                <a:latin typeface="Comic Sans MS" charset="0"/>
                <a:ea typeface="ＭＳ Ｐゴシック" charset="0"/>
                <a:cs typeface="ＭＳ Ｐゴシック" charset="0"/>
              </a:rPr>
              <a:t>4</a:t>
            </a:r>
            <a:r>
              <a:rPr lang="en-US" dirty="0">
                <a:latin typeface="Comic Sans MS" charset="0"/>
                <a:ea typeface="ＭＳ Ｐゴシック" charset="0"/>
                <a:cs typeface="ＭＳ Ｐゴシック" charset="0"/>
              </a:rPr>
              <a:t> = </a:t>
            </a:r>
            <a:r>
              <a:rPr lang="en-US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(n+1)T</a:t>
            </a:r>
            <a:r>
              <a:rPr lang="en-US" baseline="-25000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e</a:t>
            </a:r>
            <a:r>
              <a:rPr lang="en-US" baseline="30000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4</a:t>
            </a:r>
          </a:p>
        </p:txBody>
      </p:sp>
      <p:graphicFrame>
        <p:nvGraphicFramePr>
          <p:cNvPr id="3686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766506"/>
              </p:ext>
            </p:extLst>
          </p:nvPr>
        </p:nvGraphicFramePr>
        <p:xfrm>
          <a:off x="4507192" y="2257424"/>
          <a:ext cx="4524096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6" name="Equation" r:id="rId5" imgW="1752600" imgH="482600" progId="Equation.DSMT4">
                  <p:embed/>
                </p:oleObj>
              </mc:Choice>
              <mc:Fallback>
                <p:oleObj name="Equation" r:id="rId5" imgW="1752600" imgH="482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7192" y="2257424"/>
                        <a:ext cx="4524096" cy="124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088" y="1320800"/>
            <a:ext cx="3957912" cy="49148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The Real Atmosphere</a:t>
            </a:r>
            <a:endParaRPr lang="en-US" sz="4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270000"/>
            <a:ext cx="5346700" cy="4876800"/>
          </a:xfrm>
        </p:spPr>
        <p:txBody>
          <a:bodyPr/>
          <a:lstStyle/>
          <a:p>
            <a:r>
              <a:rPr lang="en-US" sz="2400" dirty="0" smtClean="0"/>
              <a:t>doesn’t have one or two or three layers, it has an </a:t>
            </a:r>
            <a:r>
              <a:rPr lang="en-US" sz="2400" dirty="0" smtClean="0">
                <a:solidFill>
                  <a:srgbClr val="FF0000"/>
                </a:solidFill>
              </a:rPr>
              <a:t>infinite number of tiny layers!</a:t>
            </a:r>
          </a:p>
          <a:p>
            <a:r>
              <a:rPr lang="en-US" sz="2400" dirty="0" smtClean="0"/>
              <a:t>has layers that aren’t thermal blackbodies, they are (approximately) </a:t>
            </a:r>
            <a:r>
              <a:rPr lang="en-US" sz="2400" b="1" dirty="0" err="1" smtClean="0">
                <a:solidFill>
                  <a:srgbClr val="FF0000"/>
                </a:solidFill>
              </a:rPr>
              <a:t>graybodies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m</a:t>
            </a:r>
            <a:r>
              <a:rPr lang="en-US" sz="2400" dirty="0" smtClean="0">
                <a:solidFill>
                  <a:srgbClr val="FF0000"/>
                </a:solidFill>
              </a:rPr>
              <a:t>ixes (</a:t>
            </a:r>
            <a:r>
              <a:rPr lang="en-US" sz="2400" dirty="0" err="1" smtClean="0">
                <a:solidFill>
                  <a:srgbClr val="FF0000"/>
                </a:solidFill>
              </a:rPr>
              <a:t>convects</a:t>
            </a:r>
            <a:r>
              <a:rPr lang="en-US" sz="2400" dirty="0" smtClean="0">
                <a:solidFill>
                  <a:srgbClr val="FF0000"/>
                </a:solidFill>
              </a:rPr>
              <a:t>) </a:t>
            </a:r>
            <a:r>
              <a:rPr lang="en-US" sz="2400" dirty="0" smtClean="0"/>
              <a:t>when lower layers become too hot </a:t>
            </a:r>
            <a:br>
              <a:rPr lang="en-US" sz="2400" dirty="0" smtClean="0"/>
            </a:br>
            <a:r>
              <a:rPr lang="en-US" sz="2400" dirty="0" smtClean="0"/>
              <a:t>(less dense than layers above)</a:t>
            </a:r>
          </a:p>
          <a:p>
            <a:r>
              <a:rPr lang="en-US" sz="2400" dirty="0"/>
              <a:t>i</a:t>
            </a:r>
            <a:r>
              <a:rPr lang="en-US" sz="2400" dirty="0" smtClean="0"/>
              <a:t>s heated aloft (way up there!) by absorption of solar radiation in the </a:t>
            </a:r>
            <a:r>
              <a:rPr lang="en-US" sz="2400" dirty="0" smtClean="0">
                <a:solidFill>
                  <a:srgbClr val="FF0000"/>
                </a:solidFill>
              </a:rPr>
              <a:t>stratosphere and thermosphere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067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88900" y="177800"/>
            <a:ext cx="9055100" cy="533400"/>
          </a:xfrm>
        </p:spPr>
        <p:txBody>
          <a:bodyPr/>
          <a:lstStyle/>
          <a:p>
            <a:pPr>
              <a:defRPr/>
            </a:pPr>
            <a:r>
              <a:rPr lang="en-US" sz="4800" dirty="0">
                <a:latin typeface="Comic Sans MS" charset="0"/>
                <a:ea typeface="ＭＳ Ｐゴシック" charset="0"/>
                <a:cs typeface="ＭＳ Ｐゴシック" charset="0"/>
              </a:rPr>
              <a:t>Vertical Structure is Crucial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458200" cy="5638800"/>
          </a:xfrm>
        </p:spPr>
        <p:txBody>
          <a:bodyPr/>
          <a:lstStyle/>
          <a:p>
            <a:r>
              <a:rPr lang="en-US" dirty="0">
                <a:latin typeface="Comic Sans MS" charset="0"/>
                <a:ea typeface="ＭＳ Ｐゴシック" charset="0"/>
                <a:cs typeface="ＭＳ Ｐゴシック" charset="0"/>
              </a:rPr>
              <a:t>The world is a big place, but the </a:t>
            </a:r>
            <a:r>
              <a:rPr lang="en-US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atmosphere is very thin</a:t>
            </a:r>
            <a:r>
              <a:rPr lang="en-US" dirty="0">
                <a:latin typeface="Comic Sans MS" charset="0"/>
                <a:ea typeface="ＭＳ Ｐゴシック" charset="0"/>
                <a:cs typeface="ＭＳ Ｐゴシック" charset="0"/>
              </a:rPr>
              <a:t>, and most of it is close to the </a:t>
            </a:r>
            <a:r>
              <a:rPr lang="en-US" dirty="0" smtClean="0">
                <a:latin typeface="Comic Sans MS" charset="0"/>
                <a:ea typeface="ＭＳ Ｐゴシック" charset="0"/>
                <a:cs typeface="ＭＳ Ｐゴシック" charset="0"/>
              </a:rPr>
              <a:t>ground</a:t>
            </a:r>
            <a:br>
              <a:rPr lang="en-US" dirty="0" smtClean="0">
                <a:latin typeface="Comic Sans MS" charset="0"/>
                <a:ea typeface="ＭＳ Ｐゴシック" charset="0"/>
                <a:cs typeface="ＭＳ Ｐゴシック" charset="0"/>
              </a:rPr>
            </a:br>
            <a:endParaRPr lang="en-US" dirty="0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latin typeface="Comic Sans MS" charset="0"/>
                <a:ea typeface="ＭＳ Ｐゴシック" charset="0"/>
              </a:rPr>
              <a:t>About </a:t>
            </a:r>
            <a:r>
              <a:rPr lang="en-US" dirty="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15% of the atmosphere is below our feet</a:t>
            </a:r>
          </a:p>
          <a:p>
            <a:pPr lvl="1"/>
            <a:r>
              <a:rPr lang="en-US" dirty="0">
                <a:latin typeface="Comic Sans MS" charset="0"/>
                <a:ea typeface="ＭＳ Ｐゴシック" charset="0"/>
              </a:rPr>
              <a:t>At the top of Long</a:t>
            </a:r>
            <a:r>
              <a:rPr lang="ja-JP" altLang="en-US" dirty="0">
                <a:latin typeface="Comic Sans MS" charset="0"/>
                <a:ea typeface="ＭＳ Ｐゴシック" charset="0"/>
              </a:rPr>
              <a:t>’</a:t>
            </a:r>
            <a:r>
              <a:rPr lang="en-US" altLang="ja-JP" dirty="0">
                <a:latin typeface="Comic Sans MS" charset="0"/>
                <a:ea typeface="ＭＳ Ｐゴシック" charset="0"/>
              </a:rPr>
              <a:t>s Peak, the figure is 40%</a:t>
            </a:r>
          </a:p>
          <a:p>
            <a:pPr lvl="1"/>
            <a:r>
              <a:rPr lang="en-US" dirty="0">
                <a:latin typeface="Comic Sans MS" charset="0"/>
                <a:ea typeface="ＭＳ Ｐゴシック" charset="0"/>
              </a:rPr>
              <a:t>You are closer to outer space than you are to Denver</a:t>
            </a:r>
            <a:r>
              <a:rPr lang="en-US" dirty="0" smtClean="0">
                <a:latin typeface="Comic Sans MS" charset="0"/>
                <a:ea typeface="ＭＳ Ｐゴシック" charset="0"/>
              </a:rPr>
              <a:t>!</a:t>
            </a:r>
            <a:br>
              <a:rPr lang="en-US" dirty="0" smtClean="0">
                <a:latin typeface="Comic Sans MS" charset="0"/>
                <a:ea typeface="ＭＳ Ｐゴシック" charset="0"/>
              </a:rPr>
            </a:br>
            <a:endParaRPr lang="en-US" dirty="0">
              <a:latin typeface="Comic Sans MS" charset="0"/>
              <a:ea typeface="ＭＳ Ｐゴシック" charset="0"/>
            </a:endParaRPr>
          </a:p>
          <a:p>
            <a:r>
              <a:rPr lang="en-US" dirty="0">
                <a:latin typeface="Comic Sans MS" charset="0"/>
                <a:ea typeface="ＭＳ Ｐゴシック" charset="0"/>
                <a:cs typeface="ＭＳ Ｐゴシック" charset="0"/>
              </a:rPr>
              <a:t>Changes in atmospheric temperature with height are responsible for the </a:t>
            </a:r>
            <a:br>
              <a:rPr lang="en-US" dirty="0"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ja-JP" altLang="en-US" dirty="0">
                <a:latin typeface="Comic Sans MS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Greenhouse Effect</a:t>
            </a:r>
            <a:r>
              <a:rPr lang="en-US" altLang="ja-JP" dirty="0">
                <a:latin typeface="Comic Sans MS" charset="0"/>
                <a:ea typeface="ＭＳ Ｐゴシック" charset="0"/>
                <a:cs typeface="ＭＳ Ｐゴシック" charset="0"/>
              </a:rPr>
              <a:t>,</a:t>
            </a:r>
            <a:r>
              <a:rPr lang="ja-JP" altLang="en-US" dirty="0">
                <a:latin typeface="Comic Sans MS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dirty="0">
                <a:latin typeface="Comic Sans MS" charset="0"/>
                <a:ea typeface="ＭＳ Ｐゴシック" charset="0"/>
                <a:cs typeface="ＭＳ Ｐゴシック" charset="0"/>
              </a:rPr>
              <a:t> which keeps us from freezing to death</a:t>
            </a:r>
            <a:endParaRPr lang="en-US" dirty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build="p" bldLvl="2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The Job of the Atmosphere</a:t>
            </a:r>
            <a:br>
              <a:rPr lang="en-US"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1800">
                <a:latin typeface="Comic Sans MS" charset="0"/>
                <a:ea typeface="ＭＳ Ｐゴシック" charset="0"/>
                <a:cs typeface="ＭＳ Ｐゴシック" charset="0"/>
              </a:rPr>
              <a:t>is to let the energy out!</a:t>
            </a:r>
            <a:endParaRPr lang="en-US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8674" name="Picture 3" descr="conv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6278563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1752600" y="4800600"/>
            <a:ext cx="2647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>
                <a:solidFill>
                  <a:srgbClr val="FF0000"/>
                </a:solidFill>
              </a:rPr>
              <a:t>“</a:t>
            </a:r>
            <a:r>
              <a:rPr lang="en-US" altLang="ja-JP">
                <a:solidFill>
                  <a:srgbClr val="FF0000"/>
                </a:solidFill>
              </a:rPr>
              <a:t>Piles up</a:t>
            </a:r>
            <a:r>
              <a:rPr lang="ja-JP" altLang="en-US">
                <a:solidFill>
                  <a:srgbClr val="FF0000"/>
                </a:solidFill>
              </a:rPr>
              <a:t>”</a:t>
            </a:r>
            <a:r>
              <a:rPr lang="en-US" altLang="ja-JP">
                <a:solidFill>
                  <a:srgbClr val="FF0000"/>
                </a:solidFill>
              </a:rPr>
              <a:t> in tropics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4953000" y="4800600"/>
            <a:ext cx="3908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>
                <a:solidFill>
                  <a:srgbClr val="FF0000"/>
                </a:solidFill>
              </a:rPr>
              <a:t>“</a:t>
            </a:r>
            <a:r>
              <a:rPr lang="en-US" altLang="ja-JP">
                <a:solidFill>
                  <a:srgbClr val="FF0000"/>
                </a:solidFill>
              </a:rPr>
              <a:t>Escapes</a:t>
            </a:r>
            <a:r>
              <a:rPr lang="ja-JP" altLang="en-US">
                <a:solidFill>
                  <a:srgbClr val="FF0000"/>
                </a:solidFill>
              </a:rPr>
              <a:t>”</a:t>
            </a:r>
            <a:r>
              <a:rPr lang="en-US" altLang="ja-JP">
                <a:solidFill>
                  <a:srgbClr val="FF0000"/>
                </a:solidFill>
              </a:rPr>
              <a:t> near poles and aloft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912813" y="5791200"/>
            <a:ext cx="75072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i="1">
                <a:solidFill>
                  <a:schemeClr val="accent2"/>
                </a:solidFill>
              </a:rPr>
              <a:t>The movement of the air (and oceans) allows energy to be </a:t>
            </a:r>
          </a:p>
          <a:p>
            <a:pPr algn="ctr" eaLnBrk="1" hangingPunct="1"/>
            <a:r>
              <a:rPr lang="en-US" b="1" i="1">
                <a:solidFill>
                  <a:schemeClr val="accent2"/>
                </a:solidFill>
              </a:rPr>
              <a:t>transported to its </a:t>
            </a:r>
            <a:r>
              <a:rPr lang="ja-JP" altLang="en-US" b="1" i="1">
                <a:solidFill>
                  <a:schemeClr val="accent2"/>
                </a:solidFill>
              </a:rPr>
              <a:t>“</a:t>
            </a:r>
            <a:r>
              <a:rPr lang="en-US" altLang="ja-JP" b="1" i="1">
                <a:solidFill>
                  <a:schemeClr val="accent2"/>
                </a:solidFill>
              </a:rPr>
              <a:t>escape zones!</a:t>
            </a:r>
            <a:r>
              <a:rPr lang="ja-JP" altLang="en-US" b="1" i="1">
                <a:solidFill>
                  <a:schemeClr val="accent2"/>
                </a:solidFill>
              </a:rPr>
              <a:t>”</a:t>
            </a:r>
            <a:endParaRPr lang="en-US" b="1" i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8336"/>
            <a:ext cx="80772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Atmospheric Heating by Convection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04136"/>
            <a:ext cx="8305800" cy="3048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omic Sans MS" charset="0"/>
                <a:ea typeface="ＭＳ Ｐゴシック" charset="0"/>
                <a:cs typeface="ＭＳ Ｐゴシック" charset="0"/>
              </a:rPr>
              <a:t>Sunlight warms the ground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omic Sans MS" charset="0"/>
                <a:ea typeface="ＭＳ Ｐゴシック" charset="0"/>
                <a:cs typeface="ＭＳ Ｐゴシック" charset="0"/>
              </a:rPr>
              <a:t>Ground warms adjacent air by conduction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Comic Sans MS" charset="0"/>
                <a:ea typeface="ＭＳ Ｐゴシック" charset="0"/>
              </a:rPr>
              <a:t>Poor thermal conductivity of air restricts heating to a few cm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omic Sans MS" charset="0"/>
                <a:ea typeface="ＭＳ Ｐゴシック" charset="0"/>
                <a:cs typeface="ＭＳ Ｐゴシック" charset="0"/>
              </a:rPr>
              <a:t>Hot air forms rising air </a:t>
            </a:r>
            <a:r>
              <a:rPr lang="ja-JP" altLang="en-US" sz="2400" dirty="0">
                <a:latin typeface="Comic Sans MS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400" dirty="0">
                <a:latin typeface="Comic Sans MS" charset="0"/>
                <a:ea typeface="ＭＳ Ｐゴシック" charset="0"/>
                <a:cs typeface="ＭＳ Ｐゴシック" charset="0"/>
              </a:rPr>
              <a:t>bubbles</a:t>
            </a:r>
            <a:r>
              <a:rPr lang="ja-JP" altLang="en-US" sz="2400" dirty="0">
                <a:latin typeface="Comic Sans MS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400" dirty="0">
                <a:latin typeface="Comic Sans MS" charset="0"/>
                <a:ea typeface="ＭＳ Ｐゴシック" charset="0"/>
                <a:cs typeface="ＭＳ Ｐゴシック" charset="0"/>
              </a:rPr>
              <a:t> (thermals) leading to convection … heats the air, but cools the surface!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Comic Sans MS" charset="0"/>
                <a:ea typeface="ＭＳ Ｐゴシック" charset="0"/>
              </a:rPr>
              <a:t>Mechanical mixing due to wind enhances this mode of heat transport</a:t>
            </a:r>
          </a:p>
        </p:txBody>
      </p:sp>
      <p:pic>
        <p:nvPicPr>
          <p:cNvPr id="29699" name="Picture 4" descr="thermals"/>
          <p:cNvPicPr>
            <a:picLocks noChangeAspect="1" noChangeArrowheads="1"/>
          </p:cNvPicPr>
          <p:nvPr/>
        </p:nvPicPr>
        <p:blipFill>
          <a:blip r:embed="rId3">
            <a:lum bright="-2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59200"/>
            <a:ext cx="7239000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pPr>
              <a:defRPr/>
            </a:pPr>
            <a:r>
              <a:rPr lang="en-US" sz="4400" dirty="0">
                <a:latin typeface="Comic Sans MS" charset="0"/>
                <a:ea typeface="ＭＳ Ｐゴシック" charset="0"/>
                <a:cs typeface="ＭＳ Ｐゴシック" charset="0"/>
              </a:rPr>
              <a:t>Radiative-Convective </a:t>
            </a:r>
            <a:r>
              <a:rPr lang="en-US" sz="4400" dirty="0" smtClean="0">
                <a:latin typeface="Comic Sans MS" charset="0"/>
                <a:ea typeface="ＭＳ Ｐゴシック" charset="0"/>
                <a:cs typeface="ＭＳ Ｐゴシック" charset="0"/>
              </a:rPr>
              <a:t>Equilibrium</a:t>
            </a:r>
            <a:r>
              <a:rPr lang="en-US" dirty="0">
                <a:latin typeface="Comic Sans MS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Comic Sans MS" charset="0"/>
                <a:ea typeface="ＭＳ Ｐゴシック" charset="0"/>
                <a:cs typeface="ＭＳ Ｐゴシック" charset="0"/>
              </a:rPr>
              <a:t>(a recipe)</a:t>
            </a:r>
          </a:p>
        </p:txBody>
      </p:sp>
      <p:sp>
        <p:nvSpPr>
          <p:cNvPr id="3891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371600"/>
            <a:ext cx="5257800" cy="4876800"/>
          </a:xfrm>
        </p:spPr>
        <p:txBody>
          <a:bodyPr/>
          <a:lstStyle/>
          <a:p>
            <a:r>
              <a:rPr lang="en-US" sz="2400" dirty="0">
                <a:latin typeface="Comic Sans MS" charset="0"/>
                <a:ea typeface="ＭＳ Ｐゴシック" charset="0"/>
                <a:cs typeface="ＭＳ Ｐゴシック" charset="0"/>
              </a:rPr>
              <a:t>Consider a 1-D atmosphere</a:t>
            </a:r>
          </a:p>
          <a:p>
            <a:r>
              <a:rPr lang="en-US" sz="2400" dirty="0">
                <a:latin typeface="Comic Sans MS" charset="0"/>
                <a:ea typeface="ＭＳ Ｐゴシック" charset="0"/>
                <a:cs typeface="ＭＳ Ｐゴシック" charset="0"/>
              </a:rPr>
              <a:t>Specify solar radiation at the top, emissivity of each layer</a:t>
            </a:r>
          </a:p>
          <a:p>
            <a:r>
              <a:rPr lang="en-US" sz="2400" dirty="0">
                <a:latin typeface="Comic Sans MS" charset="0"/>
                <a:ea typeface="ＭＳ Ｐゴシック" charset="0"/>
                <a:cs typeface="ＭＳ Ｐゴシック" charset="0"/>
              </a:rPr>
              <a:t>Calculate </a:t>
            </a:r>
            <a:r>
              <a:rPr lang="en-US" sz="2400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radiative equilibrium temperature</a:t>
            </a:r>
            <a:r>
              <a:rPr lang="en-US" sz="2400" dirty="0">
                <a:latin typeface="Comic Sans MS" charset="0"/>
                <a:ea typeface="ＭＳ Ｐゴシック" charset="0"/>
                <a:cs typeface="ＭＳ Ｐゴシック" charset="0"/>
              </a:rPr>
              <a:t> for each layer</a:t>
            </a:r>
          </a:p>
          <a:p>
            <a:r>
              <a:rPr lang="en-US" sz="2400" dirty="0">
                <a:latin typeface="Comic Sans MS" charset="0"/>
                <a:ea typeface="ＭＳ Ｐゴシック" charset="0"/>
                <a:cs typeface="ＭＳ Ｐゴシック" charset="0"/>
              </a:rPr>
              <a:t>Check for </a:t>
            </a:r>
            <a:r>
              <a:rPr lang="en-US" sz="2400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static stability</a:t>
            </a:r>
          </a:p>
          <a:p>
            <a:r>
              <a:rPr lang="en-US" sz="2400" dirty="0">
                <a:latin typeface="Comic Sans MS" charset="0"/>
                <a:ea typeface="ＭＳ Ｐゴシック" charset="0"/>
                <a:cs typeface="ＭＳ Ｐゴシック" charset="0"/>
              </a:rPr>
              <a:t>If layers are </a:t>
            </a:r>
            <a:r>
              <a:rPr lang="en-US" sz="2400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unstable, mix them</a:t>
            </a:r>
            <a:r>
              <a:rPr lang="en-US" sz="2400" dirty="0">
                <a:latin typeface="Comic Sans MS" charset="0"/>
                <a:ea typeface="ＭＳ Ｐゴシック" charset="0"/>
                <a:cs typeface="ＭＳ Ｐゴシック" charset="0"/>
              </a:rPr>
              <a:t>! </a:t>
            </a:r>
          </a:p>
          <a:p>
            <a:pPr lvl="1"/>
            <a:r>
              <a:rPr lang="en-US" sz="2000" dirty="0">
                <a:latin typeface="Comic Sans MS" charset="0"/>
                <a:ea typeface="ＭＳ Ｐゴシック" charset="0"/>
              </a:rPr>
              <a:t>(e.g. </a:t>
            </a:r>
            <a:r>
              <a:rPr lang="en-US" sz="2000" dirty="0" smtClean="0">
                <a:latin typeface="Comic Sans MS" charset="0"/>
                <a:ea typeface="ＭＳ Ｐゴシック" charset="0"/>
              </a:rPr>
              <a:t>density of lower layer is less than layer above, set both to same</a:t>
            </a:r>
            <a:r>
              <a:rPr lang="en-US" altLang="ja-JP" sz="2000" dirty="0" smtClean="0">
                <a:latin typeface="Comic Sans MS" charset="0"/>
                <a:ea typeface="ＭＳ Ｐゴシック" charset="0"/>
              </a:rPr>
              <a:t>)</a:t>
            </a:r>
            <a:endParaRPr lang="en-US" altLang="ja-JP" sz="2000" dirty="0">
              <a:latin typeface="Comic Sans MS" charset="0"/>
              <a:ea typeface="ＭＳ Ｐゴシック" charset="0"/>
            </a:endParaRPr>
          </a:p>
          <a:p>
            <a:r>
              <a:rPr lang="en-US" sz="2400" dirty="0">
                <a:latin typeface="Comic Sans MS" charset="0"/>
                <a:ea typeface="ＭＳ Ｐゴシック" charset="0"/>
                <a:cs typeface="ＭＳ Ｐゴシック" charset="0"/>
              </a:rPr>
              <a:t>Add </a:t>
            </a:r>
            <a:r>
              <a:rPr lang="en-US" sz="2400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clouds and absorbing gases</a:t>
            </a:r>
            <a:r>
              <a:rPr lang="en-US" sz="2400" dirty="0">
                <a:latin typeface="Comic Sans MS" charset="0"/>
                <a:ea typeface="ＭＳ Ｐゴシック" charset="0"/>
                <a:cs typeface="ＭＳ Ｐゴシック" charset="0"/>
              </a:rPr>
              <a:t> to taste</a:t>
            </a:r>
          </a:p>
        </p:txBody>
      </p:sp>
      <p:sp>
        <p:nvSpPr>
          <p:cNvPr id="38915" name="Rectangle 5"/>
          <p:cNvSpPr>
            <a:spLocks noChangeArrowheads="1"/>
          </p:cNvSpPr>
          <p:nvPr/>
        </p:nvSpPr>
        <p:spPr bwMode="auto">
          <a:xfrm>
            <a:off x="6553200" y="1524000"/>
            <a:ext cx="1905000" cy="426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8916" name="Line 6"/>
          <p:cNvSpPr>
            <a:spLocks noChangeShapeType="1"/>
          </p:cNvSpPr>
          <p:nvPr/>
        </p:nvSpPr>
        <p:spPr bwMode="auto">
          <a:xfrm>
            <a:off x="6553200" y="24384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8917" name="Line 7"/>
          <p:cNvSpPr>
            <a:spLocks noChangeShapeType="1"/>
          </p:cNvSpPr>
          <p:nvPr/>
        </p:nvSpPr>
        <p:spPr bwMode="auto">
          <a:xfrm>
            <a:off x="6553200" y="30480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8918" name="Line 8"/>
          <p:cNvSpPr>
            <a:spLocks noChangeShapeType="1"/>
          </p:cNvSpPr>
          <p:nvPr/>
        </p:nvSpPr>
        <p:spPr bwMode="auto">
          <a:xfrm>
            <a:off x="6553200" y="41910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8919" name="Line 9"/>
          <p:cNvSpPr>
            <a:spLocks noChangeShapeType="1"/>
          </p:cNvSpPr>
          <p:nvPr/>
        </p:nvSpPr>
        <p:spPr bwMode="auto">
          <a:xfrm>
            <a:off x="6553200" y="46482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8920" name="Line 10"/>
          <p:cNvSpPr>
            <a:spLocks noChangeShapeType="1"/>
          </p:cNvSpPr>
          <p:nvPr/>
        </p:nvSpPr>
        <p:spPr bwMode="auto">
          <a:xfrm>
            <a:off x="6553200" y="36576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8921" name="Line 11"/>
          <p:cNvSpPr>
            <a:spLocks noChangeShapeType="1"/>
          </p:cNvSpPr>
          <p:nvPr/>
        </p:nvSpPr>
        <p:spPr bwMode="auto">
          <a:xfrm>
            <a:off x="6553200" y="50292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8922" name="Line 12"/>
          <p:cNvSpPr>
            <a:spLocks noChangeShapeType="1"/>
          </p:cNvSpPr>
          <p:nvPr/>
        </p:nvSpPr>
        <p:spPr bwMode="auto">
          <a:xfrm>
            <a:off x="6553200" y="54102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8923" name="Line 13"/>
          <p:cNvSpPr>
            <a:spLocks noChangeShapeType="1"/>
          </p:cNvSpPr>
          <p:nvPr/>
        </p:nvSpPr>
        <p:spPr bwMode="auto">
          <a:xfrm>
            <a:off x="6553200" y="19050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8924" name="Text Box 14"/>
          <p:cNvSpPr txBox="1">
            <a:spLocks noChangeArrowheads="1"/>
          </p:cNvSpPr>
          <p:nvPr/>
        </p:nvSpPr>
        <p:spPr bwMode="auto">
          <a:xfrm>
            <a:off x="6994525" y="1493838"/>
            <a:ext cx="498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latin typeface="Comic Sans MS" charset="0"/>
              </a:rPr>
              <a:t>T</a:t>
            </a:r>
            <a:r>
              <a:rPr lang="en-US" baseline="-25000">
                <a:latin typeface="Comic Sans MS" charset="0"/>
              </a:rPr>
              <a:t>n</a:t>
            </a:r>
          </a:p>
        </p:txBody>
      </p:sp>
      <p:sp>
        <p:nvSpPr>
          <p:cNvPr id="38925" name="Text Box 15"/>
          <p:cNvSpPr txBox="1">
            <a:spLocks noChangeArrowheads="1"/>
          </p:cNvSpPr>
          <p:nvPr/>
        </p:nvSpPr>
        <p:spPr bwMode="auto">
          <a:xfrm>
            <a:off x="7086600" y="5334000"/>
            <a:ext cx="48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latin typeface="Comic Sans MS" charset="0"/>
              </a:rPr>
              <a:t>T</a:t>
            </a:r>
            <a:r>
              <a:rPr lang="en-US" baseline="-25000">
                <a:latin typeface="Comic Sans MS" charset="0"/>
              </a:rPr>
              <a:t>1</a:t>
            </a:r>
          </a:p>
        </p:txBody>
      </p:sp>
      <p:sp>
        <p:nvSpPr>
          <p:cNvPr id="38926" name="Text Box 16"/>
          <p:cNvSpPr txBox="1">
            <a:spLocks noChangeArrowheads="1"/>
          </p:cNvSpPr>
          <p:nvPr/>
        </p:nvSpPr>
        <p:spPr bwMode="auto">
          <a:xfrm>
            <a:off x="7772400" y="5322888"/>
            <a:ext cx="415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latin typeface="Symbol Proportional BT" charset="0"/>
                <a:cs typeface="Symbol Proportional BT" charset="0"/>
              </a:rPr>
              <a:t>e</a:t>
            </a:r>
            <a:r>
              <a:rPr lang="en-US" baseline="-25000">
                <a:latin typeface="Comic Sans MS" charset="0"/>
                <a:cs typeface="Symbol Proportional BT" charset="0"/>
              </a:rPr>
              <a:t>1</a:t>
            </a:r>
          </a:p>
        </p:txBody>
      </p:sp>
      <p:sp>
        <p:nvSpPr>
          <p:cNvPr id="38927" name="Text Box 17"/>
          <p:cNvSpPr txBox="1">
            <a:spLocks noChangeArrowheads="1"/>
          </p:cNvSpPr>
          <p:nvPr/>
        </p:nvSpPr>
        <p:spPr bwMode="auto">
          <a:xfrm>
            <a:off x="7772400" y="1447800"/>
            <a:ext cx="423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latin typeface="Symbol Proportional BT" charset="0"/>
                <a:cs typeface="Symbol Proportional BT" charset="0"/>
              </a:rPr>
              <a:t>e</a:t>
            </a:r>
            <a:r>
              <a:rPr lang="en-US" baseline="-25000">
                <a:latin typeface="Comic Sans MS" charset="0"/>
                <a:cs typeface="Symbol Proportional BT" charset="0"/>
              </a:rPr>
              <a:t>n</a:t>
            </a:r>
          </a:p>
        </p:txBody>
      </p:sp>
      <p:sp>
        <p:nvSpPr>
          <p:cNvPr id="38928" name="Text Box 18"/>
          <p:cNvSpPr txBox="1">
            <a:spLocks noChangeArrowheads="1"/>
          </p:cNvSpPr>
          <p:nvPr/>
        </p:nvSpPr>
        <p:spPr bwMode="auto">
          <a:xfrm>
            <a:off x="7086600" y="4648200"/>
            <a:ext cx="515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latin typeface="Comic Sans MS" charset="0"/>
              </a:rPr>
              <a:t>T</a:t>
            </a:r>
            <a:r>
              <a:rPr lang="en-US" baseline="-25000">
                <a:latin typeface="Comic Sans MS" charset="0"/>
              </a:rPr>
              <a:t>3</a:t>
            </a:r>
          </a:p>
        </p:txBody>
      </p:sp>
      <p:sp>
        <p:nvSpPr>
          <p:cNvPr id="38929" name="Text Box 19"/>
          <p:cNvSpPr txBox="1">
            <a:spLocks noChangeArrowheads="1"/>
          </p:cNvSpPr>
          <p:nvPr/>
        </p:nvSpPr>
        <p:spPr bwMode="auto">
          <a:xfrm>
            <a:off x="7772400" y="4637088"/>
            <a:ext cx="441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latin typeface="Symbol Proportional BT" charset="0"/>
                <a:cs typeface="Symbol Proportional BT" charset="0"/>
              </a:rPr>
              <a:t>e</a:t>
            </a:r>
            <a:r>
              <a:rPr lang="en-US" baseline="-25000">
                <a:latin typeface="Comic Sans MS" charset="0"/>
                <a:cs typeface="Symbol Proportional BT" charset="0"/>
              </a:rPr>
              <a:t>3</a:t>
            </a:r>
          </a:p>
        </p:txBody>
      </p:sp>
      <p:sp>
        <p:nvSpPr>
          <p:cNvPr id="38930" name="Text Box 20"/>
          <p:cNvSpPr txBox="1">
            <a:spLocks noChangeArrowheads="1"/>
          </p:cNvSpPr>
          <p:nvPr/>
        </p:nvSpPr>
        <p:spPr bwMode="auto">
          <a:xfrm>
            <a:off x="7070725" y="4160838"/>
            <a:ext cx="390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latin typeface="Comic Sans MS" charset="0"/>
              </a:rPr>
              <a:t>…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6400800" y="2590800"/>
            <a:ext cx="2209800" cy="914400"/>
            <a:chOff x="4032" y="1632"/>
            <a:chExt cx="1392" cy="576"/>
          </a:xfrm>
        </p:grpSpPr>
        <p:sp>
          <p:nvSpPr>
            <p:cNvPr id="38933" name="AutoShape 21"/>
            <p:cNvSpPr>
              <a:spLocks noChangeArrowheads="1"/>
            </p:cNvSpPr>
            <p:nvPr/>
          </p:nvSpPr>
          <p:spPr bwMode="auto">
            <a:xfrm>
              <a:off x="4032" y="1632"/>
              <a:ext cx="192" cy="576"/>
            </a:xfrm>
            <a:prstGeom prst="curvedRightArrow">
              <a:avLst>
                <a:gd name="adj1" fmla="val 60000"/>
                <a:gd name="adj2" fmla="val 120000"/>
                <a:gd name="adj3" fmla="val 33333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8934" name="AutoShape 22"/>
            <p:cNvSpPr>
              <a:spLocks noChangeArrowheads="1"/>
            </p:cNvSpPr>
            <p:nvPr/>
          </p:nvSpPr>
          <p:spPr bwMode="auto">
            <a:xfrm flipH="1" flipV="1">
              <a:off x="5232" y="1632"/>
              <a:ext cx="192" cy="576"/>
            </a:xfrm>
            <a:prstGeom prst="curvedRightArrow">
              <a:avLst>
                <a:gd name="adj1" fmla="val 60000"/>
                <a:gd name="adj2" fmla="val 120000"/>
                <a:gd name="adj3" fmla="val 3333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8932" name="Text Box 23"/>
          <p:cNvSpPr txBox="1">
            <a:spLocks noChangeArrowheads="1"/>
          </p:cNvSpPr>
          <p:nvPr/>
        </p:nvSpPr>
        <p:spPr bwMode="auto">
          <a:xfrm>
            <a:off x="2887663" y="6232525"/>
            <a:ext cx="3584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chemeClr val="accent2"/>
                </a:solidFill>
                <a:latin typeface="Comic Sans MS" charset="0"/>
              </a:rPr>
              <a:t>Manabe and Strickler (1964)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Radiative-Convective Equilibrium</a:t>
            </a:r>
          </a:p>
        </p:txBody>
      </p:sp>
      <p:sp>
        <p:nvSpPr>
          <p:cNvPr id="4096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562600" y="1219200"/>
            <a:ext cx="3429000" cy="4876800"/>
          </a:xfrm>
        </p:spPr>
        <p:txBody>
          <a:bodyPr/>
          <a:lstStyle/>
          <a:p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Pure radiative equilibrium is </a:t>
            </a:r>
            <a:r>
              <a:rPr lang="en-US" sz="240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way too hot</a:t>
            </a:r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 at surface</a:t>
            </a:r>
          </a:p>
          <a:p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Adjusting to </a:t>
            </a:r>
            <a:r>
              <a:rPr lang="en-US" sz="2400" b="1">
                <a:latin typeface="Symbol" charset="0"/>
                <a:ea typeface="ＭＳ Ｐゴシック" charset="0"/>
                <a:cs typeface="ＭＳ Ｐゴシック" charset="0"/>
              </a:rPr>
              <a:t>G</a:t>
            </a:r>
            <a:r>
              <a:rPr lang="en-US" sz="2400" baseline="-25000">
                <a:latin typeface="Comic Sans MS" charset="0"/>
                <a:ea typeface="ＭＳ Ｐゴシック" charset="0"/>
                <a:cs typeface="ＭＳ Ｐゴシック" charset="0"/>
              </a:rPr>
              <a:t>d </a:t>
            </a:r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still too steep </a:t>
            </a:r>
          </a:p>
          <a:p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Adjusting to observed </a:t>
            </a:r>
            <a:r>
              <a:rPr lang="en-US" sz="240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6.5 K km</a:t>
            </a:r>
            <a:r>
              <a:rPr lang="en-US" sz="2400" baseline="3000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-1</a:t>
            </a:r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 produces fairly reasonable profile:</a:t>
            </a:r>
          </a:p>
          <a:p>
            <a:pPr lvl="1"/>
            <a:r>
              <a:rPr lang="en-US" sz="2000">
                <a:latin typeface="Comic Sans MS" charset="0"/>
                <a:ea typeface="ＭＳ Ｐゴシック" charset="0"/>
              </a:rPr>
              <a:t>Sfc temp (still hot)</a:t>
            </a:r>
          </a:p>
          <a:p>
            <a:pPr lvl="1"/>
            <a:r>
              <a:rPr lang="en-US" sz="2000">
                <a:latin typeface="Comic Sans MS" charset="0"/>
                <a:ea typeface="ＭＳ Ｐゴシック" charset="0"/>
              </a:rPr>
              <a:t>Tropopause (OK)</a:t>
            </a:r>
          </a:p>
          <a:p>
            <a:pPr lvl="1"/>
            <a:r>
              <a:rPr lang="en-US" sz="2000">
                <a:latin typeface="Comic Sans MS" charset="0"/>
                <a:ea typeface="ＭＳ Ｐゴシック" charset="0"/>
              </a:rPr>
              <a:t>Stratosphere (OK)</a:t>
            </a:r>
          </a:p>
        </p:txBody>
      </p:sp>
      <p:pic>
        <p:nvPicPr>
          <p:cNvPr id="40963" name="Picture 6" descr="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866775"/>
            <a:ext cx="5441950" cy="553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Radiative-Convective Equilibrium</a:t>
            </a:r>
            <a:br>
              <a:rPr lang="en-US"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Effect of Different Absorbers</a:t>
            </a:r>
          </a:p>
        </p:txBody>
      </p:sp>
      <p:sp>
        <p:nvSpPr>
          <p:cNvPr id="4301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19800" y="1219200"/>
            <a:ext cx="2819400" cy="4876800"/>
          </a:xfrm>
        </p:spPr>
        <p:txBody>
          <a:bodyPr/>
          <a:lstStyle/>
          <a:p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Water vapor alone … atmosphere is cooler</a:t>
            </a:r>
          </a:p>
          <a:p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H</a:t>
            </a:r>
            <a:r>
              <a:rPr lang="en-US" sz="2400" baseline="-25000">
                <a:latin typeface="Comic Sans MS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O + CO</a:t>
            </a:r>
            <a:r>
              <a:rPr lang="en-US" sz="2400" baseline="-25000">
                <a:latin typeface="Comic Sans MS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 … almost 10 K warmer</a:t>
            </a:r>
          </a:p>
          <a:p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H</a:t>
            </a:r>
            <a:r>
              <a:rPr lang="en-US" sz="2400" baseline="-25000">
                <a:latin typeface="Comic Sans MS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O + CO</a:t>
            </a:r>
            <a:r>
              <a:rPr lang="en-US" sz="2400" baseline="-25000">
                <a:latin typeface="Comic Sans MS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 + O</a:t>
            </a:r>
            <a:r>
              <a:rPr lang="en-US" sz="2400" baseline="-25000">
                <a:latin typeface="Comic Sans MS" charset="0"/>
                <a:ea typeface="ＭＳ Ｐゴシック" charset="0"/>
                <a:cs typeface="ＭＳ Ｐゴシック" charset="0"/>
              </a:rPr>
              <a:t>3 </a:t>
            </a:r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… stratosphere appears!</a:t>
            </a:r>
          </a:p>
        </p:txBody>
      </p:sp>
      <p:pic>
        <p:nvPicPr>
          <p:cNvPr id="43011" name="Picture 5" descr="f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4" r="8345" b="18906"/>
          <a:stretch>
            <a:fillRect/>
          </a:stretch>
        </p:blipFill>
        <p:spPr bwMode="auto">
          <a:xfrm>
            <a:off x="304800" y="1143000"/>
            <a:ext cx="5410200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lan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585" y="3581400"/>
            <a:ext cx="3713047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1163638"/>
            <a:ext cx="8813800" cy="331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ＭＳ Ｐゴシック" pitchFamily="18" charset="-128"/>
                <a:cs typeface="ＭＳ Ｐゴシック" pitchFamily="18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pitchFamily="18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18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pitchFamily="18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pitchFamily="18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pitchFamily="18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pitchFamily="18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pitchFamily="18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pitchFamily="18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 smtClean="0">
                <a:latin typeface="Comic Sans MS" charset="0"/>
                <a:ea typeface="ＭＳ Ｐゴシック" charset="0"/>
                <a:cs typeface="ＭＳ Ｐゴシック" charset="0"/>
              </a:rPr>
              <a:t>Integrating Planck's Law across all wavelengths, and all directions, we obtain an expression for the </a:t>
            </a:r>
            <a:r>
              <a:rPr lang="en-US" sz="2400" dirty="0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total rate of emission of radiant energy from a blackbody</a:t>
            </a:r>
            <a:r>
              <a:rPr lang="en-US" sz="2400" dirty="0" smtClean="0">
                <a:latin typeface="Comic Sans MS" charset="0"/>
                <a:ea typeface="ＭＳ Ｐゴシック" charset="0"/>
                <a:cs typeface="ＭＳ Ｐゴシック" charset="0"/>
              </a:rPr>
              <a:t>:</a:t>
            </a:r>
            <a:endParaRPr lang="en-US" sz="1800" dirty="0" smtClean="0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b="1" dirty="0" smtClean="0">
                <a:latin typeface="Comic Sans MS" charset="0"/>
                <a:ea typeface="ＭＳ Ｐゴシック" charset="0"/>
                <a:cs typeface="ＭＳ Ｐゴシック" charset="0"/>
              </a:rPr>
              <a:t>E* = </a:t>
            </a:r>
            <a:r>
              <a:rPr lang="en-US" b="1" dirty="0" smtClean="0">
                <a:latin typeface="Symbol Proportional BT" charset="0"/>
                <a:ea typeface="ＭＳ Ｐゴシック" charset="0"/>
                <a:cs typeface="Symbol Proportional BT" charset="0"/>
              </a:rPr>
              <a:t>s</a:t>
            </a:r>
            <a:r>
              <a:rPr lang="en-US" b="1" dirty="0" smtClean="0">
                <a:latin typeface="Comic Sans MS" charset="0"/>
                <a:ea typeface="ＭＳ Ｐゴシック" charset="0"/>
                <a:cs typeface="ＭＳ Ｐゴシック" charset="0"/>
              </a:rPr>
              <a:t>T</a:t>
            </a:r>
            <a:r>
              <a:rPr lang="en-US" b="1" baseline="30000" dirty="0" smtClean="0">
                <a:latin typeface="Comic Sans MS" charset="0"/>
                <a:ea typeface="ＭＳ Ｐゴシック" charset="0"/>
                <a:cs typeface="ＭＳ Ｐゴシック" charset="0"/>
              </a:rPr>
              <a:t>4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Comic Sans MS" charset="0"/>
                <a:ea typeface="ＭＳ Ｐゴシック" charset="0"/>
                <a:cs typeface="ＭＳ Ｐゴシック" charset="0"/>
              </a:rPr>
              <a:t>This is known as the </a:t>
            </a:r>
            <a:r>
              <a:rPr lang="en-US" sz="2400" dirty="0" smtClean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Stefan-Boltzmann Law</a:t>
            </a:r>
            <a:r>
              <a:rPr lang="en-US" sz="2400" dirty="0" smtClean="0">
                <a:latin typeface="Comic Sans MS" charset="0"/>
                <a:ea typeface="ＭＳ Ｐゴシック" charset="0"/>
                <a:cs typeface="ＭＳ Ｐゴシック" charset="0"/>
              </a:rPr>
              <a:t>, and the constant </a:t>
            </a:r>
            <a:r>
              <a:rPr lang="en-US" sz="2400" dirty="0" smtClean="0">
                <a:latin typeface="Symbol Proportional BT" charset="0"/>
                <a:ea typeface="ＭＳ Ｐゴシック" charset="0"/>
                <a:cs typeface="Symbol Proportional BT" charset="0"/>
              </a:rPr>
              <a:t>s</a:t>
            </a:r>
            <a:r>
              <a:rPr lang="en-US" sz="2400" dirty="0" smtClean="0">
                <a:latin typeface="Comic Sans MS" charset="0"/>
                <a:ea typeface="ＭＳ Ｐゴシック" charset="0"/>
                <a:cs typeface="ＭＳ Ｐゴシック" charset="0"/>
              </a:rPr>
              <a:t> is the Stefan-Boltzmann  constant </a:t>
            </a:r>
            <a:br>
              <a:rPr lang="en-US" sz="2400" dirty="0" smtClean="0"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latin typeface="Comic Sans MS" charset="0"/>
                <a:ea typeface="ＭＳ Ｐゴシック" charset="0"/>
                <a:cs typeface="ＭＳ Ｐゴシック" charset="0"/>
              </a:rPr>
              <a:t>(5.67 x 10</a:t>
            </a:r>
            <a:r>
              <a:rPr lang="en-US" sz="2400" baseline="30000" dirty="0" smtClean="0">
                <a:latin typeface="Comic Sans MS" charset="0"/>
                <a:ea typeface="ＭＳ Ｐゴシック" charset="0"/>
                <a:cs typeface="ＭＳ Ｐゴシック" charset="0"/>
              </a:rPr>
              <a:t>-8</a:t>
            </a:r>
            <a:r>
              <a:rPr lang="en-US" sz="2400" dirty="0" smtClean="0">
                <a:latin typeface="Comic Sans MS" charset="0"/>
                <a:ea typeface="ＭＳ Ｐゴシック" charset="0"/>
                <a:cs typeface="ＭＳ Ｐゴシック" charset="0"/>
              </a:rPr>
              <a:t> W m</a:t>
            </a:r>
            <a:r>
              <a:rPr lang="en-US" sz="2400" baseline="30000" dirty="0" smtClean="0">
                <a:latin typeface="Comic Sans MS" charset="0"/>
                <a:ea typeface="ＭＳ Ｐゴシック" charset="0"/>
                <a:cs typeface="ＭＳ Ｐゴシック" charset="0"/>
              </a:rPr>
              <a:t>-2</a:t>
            </a:r>
            <a:r>
              <a:rPr lang="en-US" sz="2400" dirty="0" smtClean="0">
                <a:latin typeface="Comic Sans MS" charset="0"/>
                <a:ea typeface="ＭＳ Ｐゴシック" charset="0"/>
                <a:cs typeface="ＭＳ Ｐゴシック" charset="0"/>
              </a:rPr>
              <a:t> K</a:t>
            </a:r>
            <a:r>
              <a:rPr lang="en-US" sz="2400" baseline="30000" dirty="0" smtClean="0">
                <a:latin typeface="Comic Sans MS" charset="0"/>
                <a:ea typeface="ＭＳ Ｐゴシック" charset="0"/>
                <a:cs typeface="ＭＳ Ｐゴシック" charset="0"/>
              </a:rPr>
              <a:t>-4</a:t>
            </a:r>
            <a:r>
              <a:rPr lang="en-US" sz="2400" dirty="0" smtClean="0">
                <a:latin typeface="Comic Sans MS" charset="0"/>
                <a:ea typeface="ＭＳ Ｐゴシック" charset="0"/>
                <a:cs typeface="ＭＳ Ｐゴシック" charset="0"/>
              </a:rPr>
              <a:t>). </a:t>
            </a:r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22670"/>
            <a:ext cx="8534400" cy="762000"/>
          </a:xfrm>
        </p:spPr>
        <p:txBody>
          <a:bodyPr/>
          <a:lstStyle/>
          <a:p>
            <a:r>
              <a:rPr lang="en-US" sz="4800" dirty="0">
                <a:latin typeface="Comic Sans MS" charset="0"/>
                <a:ea typeface="ＭＳ Ｐゴシック" charset="0"/>
                <a:cs typeface="ＭＳ Ｐゴシック" charset="0"/>
              </a:rPr>
              <a:t>Total Blackbody Emission</a:t>
            </a:r>
            <a:br>
              <a:rPr lang="en-US" sz="4800" dirty="0"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2800" dirty="0">
                <a:latin typeface="Comic Sans MS" charset="0"/>
                <a:ea typeface="ＭＳ Ｐゴシック" charset="0"/>
                <a:cs typeface="ＭＳ Ｐゴシック" charset="0"/>
              </a:rPr>
              <a:t>(Stefan-Boltzmann Law)</a:t>
            </a:r>
            <a:endParaRPr lang="en-US" dirty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3995738"/>
            <a:ext cx="5727700" cy="27606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>
                <a:latin typeface="Comic Sans MS" charset="0"/>
                <a:ea typeface="ＭＳ Ｐゴシック" charset="0"/>
                <a:cs typeface="ＭＳ Ｐゴシック" charset="0"/>
              </a:rPr>
              <a:t>Stefan</a:t>
            </a:r>
            <a:r>
              <a:rPr lang="en-US" sz="2000" dirty="0">
                <a:latin typeface="Comic Sans MS" charset="0"/>
                <a:ea typeface="ＭＳ Ｐゴシック" charset="0"/>
                <a:cs typeface="ＭＳ Ｐゴシック" charset="0"/>
              </a:rPr>
              <a:t>-Boltzmann says that  </a:t>
            </a:r>
            <a:r>
              <a:rPr lang="en-US" sz="2000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total emission depends really strongly on temperature!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Comic Sans MS" charset="0"/>
                <a:ea typeface="ＭＳ Ｐゴシック" charset="0"/>
                <a:cs typeface="ＭＳ Ｐゴシック" charset="0"/>
              </a:rPr>
              <a:t>S-B is </a:t>
            </a:r>
            <a:r>
              <a:rPr lang="en-US" sz="2000" dirty="0">
                <a:latin typeface="Comic Sans MS" charset="0"/>
                <a:ea typeface="ＭＳ Ｐゴシック" charset="0"/>
                <a:cs typeface="ＭＳ Ｐゴシック" charset="0"/>
              </a:rPr>
              <a:t>strictly true only for a blackbody. </a:t>
            </a:r>
            <a:br>
              <a:rPr lang="en-US" sz="2000" dirty="0"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2000" dirty="0">
                <a:latin typeface="Comic Sans MS" charset="0"/>
                <a:ea typeface="ＭＳ Ｐゴシック" charset="0"/>
                <a:cs typeface="ＭＳ Ｐゴシック" charset="0"/>
              </a:rPr>
              <a:t>For a </a:t>
            </a:r>
            <a:r>
              <a:rPr lang="en-US" sz="2000" b="1" dirty="0">
                <a:latin typeface="Comic Sans MS" charset="0"/>
                <a:ea typeface="ＭＳ Ｐゴシック" charset="0"/>
                <a:cs typeface="ＭＳ Ｐゴシック" charset="0"/>
              </a:rPr>
              <a:t>gray body</a:t>
            </a:r>
            <a:r>
              <a:rPr lang="en-US" sz="2000" dirty="0">
                <a:latin typeface="Comic Sans MS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000" b="1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E = </a:t>
            </a:r>
            <a:r>
              <a:rPr lang="en-US" sz="2000" b="1" dirty="0" err="1">
                <a:solidFill>
                  <a:srgbClr val="FF0000"/>
                </a:solidFill>
                <a:latin typeface="Symbol Proportional BT" charset="0"/>
                <a:ea typeface="ＭＳ Ｐゴシック" charset="0"/>
                <a:cs typeface="Symbol Proportional BT" charset="0"/>
              </a:rPr>
              <a:t>e</a:t>
            </a:r>
            <a:r>
              <a:rPr lang="en-US" sz="2000" b="1" dirty="0" err="1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E</a:t>
            </a:r>
            <a:r>
              <a:rPr lang="en-US" sz="2000" b="1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*</a:t>
            </a:r>
            <a:r>
              <a:rPr lang="en-US" sz="2000" dirty="0">
                <a:latin typeface="Comic Sans MS" charset="0"/>
                <a:ea typeface="ＭＳ Ｐゴシック" charset="0"/>
                <a:cs typeface="ＭＳ Ｐゴシック" charset="0"/>
              </a:rPr>
              <a:t>, where </a:t>
            </a:r>
            <a:r>
              <a:rPr lang="en-US" sz="2000" b="1" dirty="0">
                <a:latin typeface="Symbol Proportional BT" charset="0"/>
                <a:ea typeface="ＭＳ Ｐゴシック" charset="0"/>
                <a:cs typeface="Symbol Proportional BT" charset="0"/>
              </a:rPr>
              <a:t>e</a:t>
            </a:r>
            <a:r>
              <a:rPr lang="en-US" sz="2000" dirty="0">
                <a:latin typeface="Comic Sans MS" charset="0"/>
                <a:ea typeface="ＭＳ Ｐゴシック" charset="0"/>
                <a:cs typeface="ＭＳ Ｐゴシック" charset="0"/>
              </a:rPr>
              <a:t> is called the </a:t>
            </a:r>
            <a:r>
              <a:rPr lang="en-US" sz="2000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emissivity</a:t>
            </a:r>
            <a:r>
              <a:rPr lang="en-US" sz="2000" dirty="0">
                <a:latin typeface="Comic Sans MS" charset="0"/>
                <a:ea typeface="ＭＳ Ｐゴシック" charset="0"/>
                <a:cs typeface="ＭＳ Ｐゴシック" charset="0"/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latin typeface="Comic Sans MS" charset="0"/>
                <a:ea typeface="ＭＳ Ｐゴシック" charset="0"/>
                <a:cs typeface="ＭＳ Ｐゴシック" charset="0"/>
              </a:rPr>
              <a:t>In general, the </a:t>
            </a:r>
            <a:r>
              <a:rPr lang="en-US" sz="2000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emissivity depends on wavelength</a:t>
            </a:r>
            <a:r>
              <a:rPr lang="en-US" sz="2000" dirty="0">
                <a:latin typeface="Comic Sans MS" charset="0"/>
                <a:ea typeface="ＭＳ Ｐゴシック" charset="0"/>
                <a:cs typeface="ＭＳ Ｐゴシック" charset="0"/>
              </a:rPr>
              <a:t> just as the absorptivity does, for the same reasons: </a:t>
            </a:r>
            <a:r>
              <a:rPr lang="en-US" sz="2000" b="1" dirty="0">
                <a:latin typeface="Symbol Proportional BT" charset="0"/>
                <a:ea typeface="ＭＳ Ｐゴシック" charset="0"/>
                <a:cs typeface="Symbol Proportional BT" charset="0"/>
              </a:rPr>
              <a:t>e</a:t>
            </a:r>
            <a:r>
              <a:rPr lang="en-US" sz="2000" b="1" baseline="-25000" dirty="0">
                <a:latin typeface="Symbol" charset="0"/>
                <a:ea typeface="ＭＳ Ｐゴシック" charset="0"/>
                <a:cs typeface="ＭＳ Ｐゴシック" charset="0"/>
              </a:rPr>
              <a:t>l</a:t>
            </a:r>
            <a:r>
              <a:rPr lang="en-US" sz="2000" b="1" dirty="0">
                <a:latin typeface="Symbol" charset="0"/>
                <a:ea typeface="ＭＳ Ｐゴシック" charset="0"/>
                <a:cs typeface="ＭＳ Ｐゴシック" charset="0"/>
              </a:rPr>
              <a:t> = E</a:t>
            </a:r>
            <a:r>
              <a:rPr lang="en-US" sz="2000" b="1" baseline="-25000" dirty="0">
                <a:latin typeface="Symbol" charset="0"/>
                <a:ea typeface="ＭＳ Ｐゴシック" charset="0"/>
                <a:cs typeface="ＭＳ Ｐゴシック" charset="0"/>
              </a:rPr>
              <a:t>l</a:t>
            </a:r>
            <a:r>
              <a:rPr lang="en-US" sz="2000" b="1" dirty="0">
                <a:latin typeface="Symbol" charset="0"/>
                <a:ea typeface="ＭＳ Ｐゴシック" charset="0"/>
                <a:cs typeface="ＭＳ Ｐゴシック" charset="0"/>
              </a:rPr>
              <a:t>/E</a:t>
            </a:r>
            <a:r>
              <a:rPr lang="en-US" sz="2000" b="1" baseline="30000" dirty="0">
                <a:latin typeface="Symbol" charset="0"/>
                <a:ea typeface="ＭＳ Ｐゴシック" charset="0"/>
                <a:cs typeface="ＭＳ Ｐゴシック" charset="0"/>
              </a:rPr>
              <a:t>*</a:t>
            </a:r>
            <a:r>
              <a:rPr lang="en-US" sz="2000" b="1" baseline="-25000" dirty="0">
                <a:latin typeface="Symbol" charset="0"/>
                <a:ea typeface="ＭＳ Ｐゴシック" charset="0"/>
                <a:cs typeface="ＭＳ Ｐゴシック" charset="0"/>
              </a:rPr>
              <a:t>l</a:t>
            </a:r>
          </a:p>
          <a:p>
            <a:pPr>
              <a:lnSpc>
                <a:spcPct val="90000"/>
              </a:lnSpc>
            </a:pPr>
            <a:endParaRPr lang="en-US" sz="2000" dirty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114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Radiative-Convective Equilibrium</a:t>
            </a:r>
            <a:br>
              <a:rPr lang="en-US"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Radiative Heating Rates</a:t>
            </a:r>
          </a:p>
        </p:txBody>
      </p:sp>
      <p:sp>
        <p:nvSpPr>
          <p:cNvPr id="4505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0" y="1708150"/>
            <a:ext cx="3810000" cy="4292600"/>
          </a:xfrm>
        </p:spPr>
        <p:txBody>
          <a:bodyPr/>
          <a:lstStyle/>
          <a:p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NET combines all SW and LW forcing</a:t>
            </a:r>
          </a:p>
          <a:p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Heating and cooling nearly </a:t>
            </a:r>
            <a:r>
              <a:rPr lang="en-US" sz="240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balance in stratosphere</a:t>
            </a:r>
          </a:p>
          <a:p>
            <a:r>
              <a:rPr lang="en-US" sz="240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Troposphere cools strongly</a:t>
            </a:r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 (~ 1.5 K/day)</a:t>
            </a:r>
          </a:p>
          <a:p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How is net tropospheric cooling balanced?</a:t>
            </a:r>
          </a:p>
        </p:txBody>
      </p:sp>
      <p:pic>
        <p:nvPicPr>
          <p:cNvPr id="45059" name="Picture 7" descr="Mana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5445125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ext Box 8"/>
          <p:cNvSpPr txBox="1">
            <a:spLocks noChangeArrowheads="1"/>
          </p:cNvSpPr>
          <p:nvPr/>
        </p:nvSpPr>
        <p:spPr bwMode="auto">
          <a:xfrm>
            <a:off x="2705100" y="1431925"/>
            <a:ext cx="823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latin typeface="Comic Sans MS" charset="0"/>
              </a:rPr>
              <a:t>NET</a:t>
            </a:r>
          </a:p>
        </p:txBody>
      </p:sp>
      <p:sp>
        <p:nvSpPr>
          <p:cNvPr id="45061" name="Line 9"/>
          <p:cNvSpPr>
            <a:spLocks noChangeShapeType="1"/>
          </p:cNvSpPr>
          <p:nvPr/>
        </p:nvSpPr>
        <p:spPr bwMode="auto">
          <a:xfrm flipH="1">
            <a:off x="2638425" y="1776413"/>
            <a:ext cx="249238" cy="58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5062" name="Text Box 10"/>
          <p:cNvSpPr txBox="1">
            <a:spLocks noChangeArrowheads="1"/>
          </p:cNvSpPr>
          <p:nvPr/>
        </p:nvSpPr>
        <p:spPr bwMode="auto">
          <a:xfrm>
            <a:off x="3836988" y="1785938"/>
            <a:ext cx="5508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omic Sans MS" charset="0"/>
              </a:rPr>
              <a:t>O</a:t>
            </a:r>
            <a:r>
              <a:rPr lang="en-US" baseline="-25000">
                <a:latin typeface="Comic Sans MS" charset="0"/>
              </a:rPr>
              <a:t>3</a:t>
            </a:r>
            <a:endParaRPr lang="en-US">
              <a:latin typeface="Comic Sans M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7620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Radiative-Convective Equilibrium</a:t>
            </a:r>
            <a:br>
              <a:rPr lang="en-US"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Effects of Clouds</a:t>
            </a:r>
          </a:p>
        </p:txBody>
      </p:sp>
      <p:sp>
        <p:nvSpPr>
          <p:cNvPr id="4710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1066800"/>
            <a:ext cx="3810000" cy="4038600"/>
          </a:xfrm>
        </p:spPr>
        <p:txBody>
          <a:bodyPr/>
          <a:lstStyle/>
          <a:p>
            <a:r>
              <a:rPr lang="en-US" sz="2000">
                <a:latin typeface="Comic Sans MS" charset="0"/>
                <a:ea typeface="ＭＳ Ｐゴシック" charset="0"/>
                <a:cs typeface="ＭＳ Ｐゴシック" charset="0"/>
              </a:rPr>
              <a:t>Clouds absorb LW </a:t>
            </a:r>
          </a:p>
          <a:p>
            <a:r>
              <a:rPr lang="en-US" sz="2000">
                <a:latin typeface="Comic Sans MS" charset="0"/>
                <a:ea typeface="ＭＳ Ｐゴシック" charset="0"/>
                <a:cs typeface="ＭＳ Ｐゴシック" charset="0"/>
              </a:rPr>
              <a:t>Clouds reflect SW</a:t>
            </a:r>
          </a:p>
          <a:p>
            <a:r>
              <a:rPr lang="en-US" sz="2000">
                <a:latin typeface="Comic Sans MS" charset="0"/>
                <a:ea typeface="ＭＳ Ｐゴシック" charset="0"/>
                <a:cs typeface="ＭＳ Ｐゴシック" charset="0"/>
              </a:rPr>
              <a:t>Which effect </a:t>
            </a:r>
            <a:r>
              <a:rPr lang="ja-JP" altLang="en-US" sz="2000">
                <a:latin typeface="Comic Sans MS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000">
                <a:latin typeface="Comic Sans MS" charset="0"/>
                <a:ea typeface="ＭＳ Ｐゴシック" charset="0"/>
                <a:cs typeface="ＭＳ Ｐゴシック" charset="0"/>
              </a:rPr>
              <a:t>wins?</a:t>
            </a:r>
            <a:r>
              <a:rPr lang="ja-JP" altLang="en-US" sz="2000">
                <a:latin typeface="Comic Sans MS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 sz="2000">
              <a:latin typeface="Comic Sans MS" charset="0"/>
              <a:ea typeface="ＭＳ Ｐゴシック" charset="0"/>
              <a:cs typeface="ＭＳ Ｐゴシック" charset="0"/>
            </a:endParaRPr>
          </a:p>
          <a:p>
            <a:r>
              <a:rPr lang="en-US" sz="2000">
                <a:latin typeface="Comic Sans MS" charset="0"/>
                <a:ea typeface="ＭＳ Ｐゴシック" charset="0"/>
                <a:cs typeface="ＭＳ Ｐゴシック" charset="0"/>
              </a:rPr>
              <a:t>Depends on emitting T</a:t>
            </a:r>
          </a:p>
          <a:p>
            <a:r>
              <a:rPr lang="en-US" sz="2000">
                <a:latin typeface="Comic Sans MS" charset="0"/>
                <a:ea typeface="ＭＳ Ｐゴシック" charset="0"/>
                <a:cs typeface="ＭＳ Ｐゴシック" charset="0"/>
              </a:rPr>
              <a:t>For low clouds, </a:t>
            </a:r>
            <a:r>
              <a:rPr lang="en-US" sz="2000">
                <a:latin typeface="Symbol Proportional BT" charset="0"/>
                <a:ea typeface="ＭＳ Ｐゴシック" charset="0"/>
                <a:cs typeface="Symbol Proportional BT" charset="0"/>
              </a:rPr>
              <a:t>s</a:t>
            </a:r>
            <a:r>
              <a:rPr lang="en-US" sz="2000">
                <a:latin typeface="Comic Sans MS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000" baseline="30000">
                <a:latin typeface="Comic Sans MS" charset="0"/>
                <a:ea typeface="ＭＳ Ｐゴシック" charset="0"/>
                <a:cs typeface="ＭＳ Ｐゴシック" charset="0"/>
              </a:rPr>
              <a:t>4</a:t>
            </a:r>
            <a:r>
              <a:rPr lang="en-US" sz="2000">
                <a:latin typeface="Comic Sans MS" charset="0"/>
                <a:ea typeface="ＭＳ Ｐゴシック" charset="0"/>
                <a:cs typeface="ＭＳ Ｐゴシック" charset="0"/>
              </a:rPr>
              <a:t> ~ </a:t>
            </a:r>
            <a:r>
              <a:rPr lang="en-US" sz="2000">
                <a:latin typeface="Symbol Proportional BT" charset="0"/>
                <a:ea typeface="ＭＳ Ｐゴシック" charset="0"/>
                <a:cs typeface="Symbol Proportional BT" charset="0"/>
              </a:rPr>
              <a:t>s</a:t>
            </a:r>
            <a:r>
              <a:rPr lang="en-US" sz="2000">
                <a:latin typeface="Comic Sans MS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000" baseline="-25000">
                <a:latin typeface="Comic Sans MS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000" baseline="30000">
                <a:latin typeface="Comic Sans MS" charset="0"/>
                <a:ea typeface="ＭＳ Ｐゴシック" charset="0"/>
                <a:cs typeface="ＭＳ Ｐゴシック" charset="0"/>
              </a:rPr>
              <a:t>4</a:t>
            </a:r>
            <a:r>
              <a:rPr lang="en-US" sz="2000">
                <a:latin typeface="Comic Sans MS" charset="0"/>
                <a:ea typeface="ＭＳ Ｐゴシック" charset="0"/>
                <a:cs typeface="ＭＳ Ｐゴシック" charset="0"/>
              </a:rPr>
              <a:t> , so SW effect is greater</a:t>
            </a:r>
          </a:p>
          <a:p>
            <a:r>
              <a:rPr lang="en-US" sz="2000">
                <a:latin typeface="Comic Sans MS" charset="0"/>
                <a:ea typeface="ＭＳ Ｐゴシック" charset="0"/>
                <a:cs typeface="ＭＳ Ｐゴシック" charset="0"/>
              </a:rPr>
              <a:t>For high clouds, </a:t>
            </a:r>
            <a:r>
              <a:rPr lang="en-US" sz="2000">
                <a:latin typeface="Symbol Proportional BT" charset="0"/>
                <a:ea typeface="ＭＳ Ｐゴシック" charset="0"/>
                <a:cs typeface="Symbol Proportional BT" charset="0"/>
              </a:rPr>
              <a:t>s</a:t>
            </a:r>
            <a:r>
              <a:rPr lang="en-US" sz="2000">
                <a:latin typeface="Comic Sans MS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000" baseline="30000">
                <a:latin typeface="Comic Sans MS" charset="0"/>
                <a:ea typeface="ＭＳ Ｐゴシック" charset="0"/>
                <a:cs typeface="ＭＳ Ｐゴシック" charset="0"/>
              </a:rPr>
              <a:t>4</a:t>
            </a:r>
            <a:r>
              <a:rPr lang="en-US" sz="2000">
                <a:latin typeface="Comic Sans MS" charset="0"/>
                <a:ea typeface="ＭＳ Ｐゴシック" charset="0"/>
                <a:cs typeface="ＭＳ Ｐゴシック" charset="0"/>
              </a:rPr>
              <a:t> &lt;&lt; </a:t>
            </a:r>
            <a:r>
              <a:rPr lang="en-US" sz="2000">
                <a:latin typeface="Symbol Proportional BT" charset="0"/>
                <a:ea typeface="ＭＳ Ｐゴシック" charset="0"/>
                <a:cs typeface="Symbol Proportional BT" charset="0"/>
              </a:rPr>
              <a:t>s</a:t>
            </a:r>
            <a:r>
              <a:rPr lang="en-US" sz="2000">
                <a:latin typeface="Comic Sans MS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000" baseline="-25000">
                <a:latin typeface="Comic Sans MS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000" baseline="30000">
                <a:latin typeface="Comic Sans MS" charset="0"/>
                <a:ea typeface="ＭＳ Ｐゴシック" charset="0"/>
                <a:cs typeface="ＭＳ Ｐゴシック" charset="0"/>
              </a:rPr>
              <a:t>4</a:t>
            </a:r>
            <a:r>
              <a:rPr lang="en-US" sz="2000">
                <a:latin typeface="Comic Sans MS" charset="0"/>
                <a:ea typeface="ＭＳ Ｐゴシック" charset="0"/>
                <a:cs typeface="ＭＳ Ｐゴシック" charset="0"/>
              </a:rPr>
              <a:t> so LW effect </a:t>
            </a:r>
            <a:r>
              <a:rPr lang="ja-JP" altLang="en-US" sz="2000">
                <a:latin typeface="Comic Sans MS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000">
                <a:latin typeface="Comic Sans MS" charset="0"/>
                <a:ea typeface="ＭＳ Ｐゴシック" charset="0"/>
                <a:cs typeface="ＭＳ Ｐゴシック" charset="0"/>
              </a:rPr>
              <a:t>wins</a:t>
            </a:r>
            <a:r>
              <a:rPr lang="ja-JP" altLang="en-US" sz="2000">
                <a:latin typeface="Comic Sans MS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 sz="2000">
              <a:latin typeface="Comic Sans MS" charset="0"/>
              <a:ea typeface="ＭＳ Ｐゴシック" charset="0"/>
              <a:cs typeface="ＭＳ Ｐゴシック" charset="0"/>
            </a:endParaRPr>
          </a:p>
          <a:p>
            <a:r>
              <a:rPr lang="en-US" sz="2000" b="1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High clouds warm</a:t>
            </a:r>
          </a:p>
          <a:p>
            <a:r>
              <a:rPr lang="en-US" sz="2000" b="1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Low clouds cool</a:t>
            </a:r>
          </a:p>
        </p:txBody>
      </p:sp>
      <p:pic>
        <p:nvPicPr>
          <p:cNvPr id="47107" name="Picture 5" descr="f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4" r="17905" b="19347"/>
          <a:stretch>
            <a:fillRect/>
          </a:stretch>
        </p:blipFill>
        <p:spPr bwMode="auto">
          <a:xfrm>
            <a:off x="-28575" y="914400"/>
            <a:ext cx="44481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6" descr="tabl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6" b="15506"/>
          <a:stretch>
            <a:fillRect/>
          </a:stretch>
        </p:blipFill>
        <p:spPr bwMode="auto">
          <a:xfrm>
            <a:off x="3581400" y="5127625"/>
            <a:ext cx="5324475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 Box 7"/>
          <p:cNvSpPr txBox="1">
            <a:spLocks noChangeArrowheads="1"/>
          </p:cNvSpPr>
          <p:nvPr/>
        </p:nvSpPr>
        <p:spPr bwMode="auto">
          <a:xfrm>
            <a:off x="60325" y="5532438"/>
            <a:ext cx="35210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sz="1800">
                <a:latin typeface="Comic Sans MS" charset="0"/>
              </a:rPr>
              <a:t>Details are sensitive to optical properties and distributions of clouds, but </a:t>
            </a:r>
            <a:r>
              <a:rPr lang="en-US" sz="1800" i="1">
                <a:latin typeface="Comic Sans MS" charset="0"/>
              </a:rPr>
              <a:t>remember the basic conclusion</a:t>
            </a:r>
            <a:endParaRPr lang="en-US" sz="1800">
              <a:latin typeface="Comic Sans M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Global Mean Cloud Radiative Forcing</a:t>
            </a:r>
          </a:p>
        </p:txBody>
      </p:sp>
      <p:sp>
        <p:nvSpPr>
          <p:cNvPr id="4915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838200" y="3962400"/>
            <a:ext cx="7848600" cy="2667000"/>
          </a:xfrm>
        </p:spPr>
        <p:txBody>
          <a:bodyPr/>
          <a:lstStyle/>
          <a:p>
            <a:r>
              <a:rPr lang="en-US" sz="2000">
                <a:latin typeface="Comic Sans MS" charset="0"/>
                <a:ea typeface="ＭＳ Ｐゴシック" charset="0"/>
                <a:cs typeface="ＭＳ Ｐゴシック" charset="0"/>
              </a:rPr>
              <a:t>Clouds increase planetary </a:t>
            </a:r>
            <a:r>
              <a:rPr lang="en-US" sz="200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albedo from 15% to 30%</a:t>
            </a:r>
          </a:p>
          <a:p>
            <a:r>
              <a:rPr lang="en-US" sz="2000">
                <a:latin typeface="Comic Sans MS" charset="0"/>
                <a:ea typeface="ＭＳ Ｐゴシック" charset="0"/>
                <a:cs typeface="ＭＳ Ｐゴシック" charset="0"/>
              </a:rPr>
              <a:t>This </a:t>
            </a:r>
            <a:r>
              <a:rPr lang="en-US" sz="200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reduces absorbed solar by 48 W m</a:t>
            </a:r>
            <a:r>
              <a:rPr lang="en-US" sz="2000" baseline="3000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-2</a:t>
            </a:r>
          </a:p>
          <a:p>
            <a:r>
              <a:rPr lang="en-US" sz="2000">
                <a:latin typeface="Comic Sans MS" charset="0"/>
                <a:ea typeface="ＭＳ Ｐゴシック" charset="0"/>
                <a:cs typeface="ＭＳ Ｐゴシック" charset="0"/>
              </a:rPr>
              <a:t>Reduced solar is offset by </a:t>
            </a:r>
            <a:r>
              <a:rPr lang="en-US" sz="200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31 W m</a:t>
            </a:r>
            <a:r>
              <a:rPr lang="en-US" sz="2000" baseline="3000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-2 </a:t>
            </a:r>
            <a:r>
              <a:rPr lang="en-US" sz="200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of LW warming</a:t>
            </a:r>
            <a:r>
              <a:rPr lang="en-US" sz="2000">
                <a:latin typeface="Comic Sans MS" charset="0"/>
                <a:ea typeface="ＭＳ Ｐゴシック" charset="0"/>
                <a:cs typeface="ＭＳ Ｐゴシック" charset="0"/>
              </a:rPr>
              <a:t> (greenhouse)</a:t>
            </a:r>
          </a:p>
          <a:p>
            <a:r>
              <a:rPr lang="en-US" sz="2000">
                <a:latin typeface="Comic Sans MS" charset="0"/>
                <a:ea typeface="ＭＳ Ｐゴシック" charset="0"/>
                <a:cs typeface="ＭＳ Ｐゴシック" charset="0"/>
              </a:rPr>
              <a:t>So total </a:t>
            </a:r>
            <a:r>
              <a:rPr lang="en-US" sz="200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cloud forcing is –17 W m</a:t>
            </a:r>
            <a:r>
              <a:rPr lang="en-US" sz="2000" baseline="3000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-2</a:t>
            </a:r>
            <a:endParaRPr lang="en-US" sz="2000">
              <a:solidFill>
                <a:srgbClr val="FF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r>
              <a:rPr lang="en-US" sz="2000">
                <a:latin typeface="Comic Sans MS" charset="0"/>
                <a:ea typeface="ＭＳ Ｐゴシック" charset="0"/>
                <a:cs typeface="ＭＳ Ｐゴシック" charset="0"/>
              </a:rPr>
              <a:t>Clouds cool the climate. By how much? How might this number change if cloudiness increased? </a:t>
            </a:r>
          </a:p>
        </p:txBody>
      </p:sp>
      <p:pic>
        <p:nvPicPr>
          <p:cNvPr id="49155" name="Picture 5" descr="tabl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79"/>
          <a:stretch>
            <a:fillRect/>
          </a:stretch>
        </p:blipFill>
        <p:spPr bwMode="auto">
          <a:xfrm>
            <a:off x="304800" y="990600"/>
            <a:ext cx="846772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Transmission Functions and Heating</a:t>
            </a:r>
          </a:p>
        </p:txBody>
      </p:sp>
      <p:sp>
        <p:nvSpPr>
          <p:cNvPr id="5120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914400"/>
            <a:ext cx="41910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Think of upwelling and downwelling IR as </a:t>
            </a:r>
            <a:r>
              <a:rPr lang="en-US" sz="240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weighted averages</a:t>
            </a:r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 of </a:t>
            </a:r>
            <a:r>
              <a:rPr lang="en-US" sz="2400">
                <a:latin typeface="Symbol Proportional BT" charset="0"/>
                <a:ea typeface="ＭＳ Ｐゴシック" charset="0"/>
                <a:cs typeface="Symbol Proportional BT" charset="0"/>
              </a:rPr>
              <a:t>s</a:t>
            </a:r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400" baseline="30000">
                <a:latin typeface="Comic Sans MS" charset="0"/>
                <a:ea typeface="ＭＳ Ｐゴシック" charset="0"/>
                <a:cs typeface="ＭＳ Ｐゴシック" charset="0"/>
              </a:rPr>
              <a:t>4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sz="240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change in transmission function with height</a:t>
            </a:r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 is the </a:t>
            </a:r>
            <a:r>
              <a:rPr lang="en-US" sz="2400" b="1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weighting function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Downwelling IR at surface comes from </a:t>
            </a:r>
            <a:r>
              <a:rPr lang="en-US" sz="240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lower troposphere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Upwelling IR at TOA comes from </a:t>
            </a:r>
            <a:r>
              <a:rPr lang="en-US" sz="240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mid-upper troposphere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Comic Sans MS" charset="0"/>
                <a:ea typeface="ＭＳ Ｐゴシック" charset="0"/>
                <a:cs typeface="ＭＳ Ｐゴシック" charset="0"/>
              </a:rPr>
              <a:t>This is the basis for the </a:t>
            </a:r>
            <a:r>
              <a:rPr lang="ja-JP" altLang="en-US" sz="2400">
                <a:latin typeface="Comic Sans MS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40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greenhouse effect</a:t>
            </a:r>
            <a:r>
              <a:rPr lang="ja-JP" altLang="en-US" sz="2400">
                <a:latin typeface="Comic Sans MS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 sz="2400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sz="240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1203" name="Picture 5" descr="f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2" r="10112" b="12152"/>
          <a:stretch>
            <a:fillRect/>
          </a:stretch>
        </p:blipFill>
        <p:spPr bwMode="auto">
          <a:xfrm>
            <a:off x="152400" y="1143000"/>
            <a:ext cx="4724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Text Box 6"/>
          <p:cNvSpPr txBox="1">
            <a:spLocks noChangeArrowheads="1"/>
          </p:cNvSpPr>
          <p:nvPr/>
        </p:nvSpPr>
        <p:spPr bwMode="auto">
          <a:xfrm>
            <a:off x="152400" y="5181600"/>
            <a:ext cx="4419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>
                <a:solidFill>
                  <a:schemeClr val="accent2"/>
                </a:solidFill>
                <a:latin typeface="Comic Sans MS" charset="0"/>
              </a:rPr>
              <a:t>Vertical profiles of atmospheric LW transmission functions and temperature</a:t>
            </a:r>
          </a:p>
        </p:txBody>
      </p:sp>
      <p:sp>
        <p:nvSpPr>
          <p:cNvPr id="51205" name="Oval 7"/>
          <p:cNvSpPr>
            <a:spLocks noChangeArrowheads="1"/>
          </p:cNvSpPr>
          <p:nvPr/>
        </p:nvSpPr>
        <p:spPr bwMode="auto">
          <a:xfrm>
            <a:off x="2590800" y="3810000"/>
            <a:ext cx="8382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206" name="Oval 8"/>
          <p:cNvSpPr>
            <a:spLocks noChangeArrowheads="1"/>
          </p:cNvSpPr>
          <p:nvPr/>
        </p:nvSpPr>
        <p:spPr bwMode="auto">
          <a:xfrm>
            <a:off x="1905000" y="3048000"/>
            <a:ext cx="838200" cy="457200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3250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"/>
            <a:ext cx="9144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 descr="G:\clones\Meterology\custom lectures\jpegs\chapter 02\08.jpg"/>
          <p:cNvPicPr>
            <a:picLocks noChangeAspect="1" noChangeArrowheads="1"/>
          </p:cNvPicPr>
          <p:nvPr/>
        </p:nvPicPr>
        <p:blipFill>
          <a:blip r:embed="rId3">
            <a:lum bright="-20000" contras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2090"/>
            <a:ext cx="6756400" cy="525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6794500" y="1614340"/>
            <a:ext cx="23241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 dirty="0" smtClean="0">
                <a:solidFill>
                  <a:srgbClr val="2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The hot sun radiates at shorter (visible) wavelengths that carry more energy</a:t>
            </a:r>
          </a:p>
          <a:p>
            <a:pPr>
              <a:defRPr/>
            </a:pPr>
            <a:endParaRPr lang="en-US" sz="2000" b="1" dirty="0" smtClean="0">
              <a:solidFill>
                <a:srgbClr val="20206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  <a:p>
            <a:pPr>
              <a:defRPr/>
            </a:pPr>
            <a:r>
              <a:rPr lang="en-US" sz="2000" b="1" dirty="0" smtClean="0">
                <a:solidFill>
                  <a:srgbClr val="20206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Energy absorbed by the cooler earth is then re-radiated at longer (thermal infrared) wavelengths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99845" y="-3175"/>
            <a:ext cx="864273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Spectrum of the sun compared </a:t>
            </a:r>
          </a:p>
          <a:p>
            <a:pPr algn="ctr">
              <a:defRPr/>
            </a:pPr>
            <a:r>
              <a:rPr lang="en-US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with that of the earth</a:t>
            </a:r>
          </a:p>
        </p:txBody>
      </p:sp>
    </p:spTree>
    <p:extLst>
      <p:ext uri="{BB962C8B-B14F-4D97-AF65-F5344CB8AC3E}">
        <p14:creationId xmlns:p14="http://schemas.microsoft.com/office/powerpoint/2010/main" val="2630419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Absorption of Solar Radiation</a:t>
            </a:r>
          </a:p>
        </p:txBody>
      </p:sp>
      <p:pic>
        <p:nvPicPr>
          <p:cNvPr id="31747" name="Picture 3" descr="fi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153400" cy="471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982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3" descr="G:\clones\Meterology\custom lectures\jpegs\chapter 02\15.jpg"/>
          <p:cNvPicPr>
            <a:picLocks noChangeAspect="1" noChangeArrowheads="1"/>
          </p:cNvPicPr>
          <p:nvPr/>
        </p:nvPicPr>
        <p:blipFill>
          <a:blip r:embed="rId3">
            <a:lum bright="-24000" contras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74675"/>
            <a:ext cx="7848600" cy="483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49" name="Text Box 5"/>
          <p:cNvSpPr txBox="1">
            <a:spLocks noChangeArrowheads="1"/>
          </p:cNvSpPr>
          <p:nvPr/>
        </p:nvSpPr>
        <p:spPr bwMode="auto">
          <a:xfrm>
            <a:off x="12700" y="5345113"/>
            <a:ext cx="9080500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smtClean="0">
                <a:solidFill>
                  <a:srgbClr val="20206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Solar radiation is scattered and reflected by the atmosphere, clouds, and earth's surface, creating an average albedo of 30%.</a:t>
            </a:r>
          </a:p>
          <a:p>
            <a:pPr>
              <a:defRPr/>
            </a:pPr>
            <a:r>
              <a:rPr lang="en-US" b="1" smtClean="0">
                <a:solidFill>
                  <a:srgbClr val="20206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Atmospheric gases and clouds absorb another 19 units, leaving 51 units of shortwave absorbed by the earth's surface.</a:t>
            </a:r>
          </a:p>
        </p:txBody>
      </p:sp>
      <p:sp>
        <p:nvSpPr>
          <p:cNvPr id="185346" name="Text Box 2"/>
          <p:cNvSpPr txBox="1">
            <a:spLocks noChangeArrowheads="1"/>
          </p:cNvSpPr>
          <p:nvPr/>
        </p:nvSpPr>
        <p:spPr bwMode="auto">
          <a:xfrm>
            <a:off x="0" y="-44450"/>
            <a:ext cx="90805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4800" b="1" dirty="0" smtClean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charset="0"/>
              </a:rPr>
              <a:t>Solar Radiation</a:t>
            </a:r>
          </a:p>
        </p:txBody>
      </p:sp>
    </p:spTree>
    <p:extLst>
      <p:ext uri="{BB962C8B-B14F-4D97-AF65-F5344CB8AC3E}">
        <p14:creationId xmlns:p14="http://schemas.microsoft.com/office/powerpoint/2010/main" val="4239914671"/>
      </p:ext>
    </p:extLst>
  </p:cSld>
  <p:clrMapOvr>
    <a:masterClrMapping/>
  </p:clrMapOvr>
  <p:transition xmlns:p14="http://schemas.microsoft.com/office/powerpoint/2010/main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815975"/>
          </a:xfrm>
        </p:spPr>
        <p:txBody>
          <a:bodyPr/>
          <a:lstStyle/>
          <a:p>
            <a:pPr>
              <a:defRPr/>
            </a:pPr>
            <a:r>
              <a:rPr lang="en-US" sz="4800" dirty="0">
                <a:latin typeface="Comic Sans MS" charset="0"/>
                <a:ea typeface="ＭＳ Ｐゴシック" charset="0"/>
                <a:cs typeface="ＭＳ Ｐゴシック" charset="0"/>
              </a:rPr>
              <a:t>Planetary Energy Balance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3425825"/>
            <a:ext cx="7772400" cy="541338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b="1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Energy In = Energy Out</a:t>
            </a:r>
          </a:p>
        </p:txBody>
      </p:sp>
      <p:pic>
        <p:nvPicPr>
          <p:cNvPr id="50179" name="Picture 4" descr="e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63625"/>
            <a:ext cx="4876800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2885" name="Object 2"/>
          <p:cNvGraphicFramePr>
            <a:graphicFrameLocks noChangeAspect="1"/>
          </p:cNvGraphicFramePr>
          <p:nvPr/>
        </p:nvGraphicFramePr>
        <p:xfrm>
          <a:off x="2206625" y="4141788"/>
          <a:ext cx="4052888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4" imgW="1524000" imgH="228600" progId="Equation.DSMT4">
                  <p:embed/>
                </p:oleObj>
              </mc:Choice>
              <mc:Fallback>
                <p:oleObj name="Equation" r:id="rId4" imgW="1524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6625" y="4141788"/>
                        <a:ext cx="4052888" cy="60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86" name="Object 3"/>
          <p:cNvGraphicFramePr>
            <a:graphicFrameLocks noChangeAspect="1"/>
          </p:cNvGraphicFramePr>
          <p:nvPr/>
        </p:nvGraphicFramePr>
        <p:xfrm>
          <a:off x="3967163" y="4884738"/>
          <a:ext cx="18573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quation" r:id="rId6" imgW="698500" imgH="203200" progId="Equation.DSMT4">
                  <p:embed/>
                </p:oleObj>
              </mc:Choice>
              <mc:Fallback>
                <p:oleObj name="Equation" r:id="rId6" imgW="698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7163" y="4884738"/>
                        <a:ext cx="1857375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887" name="Rectangle 7"/>
          <p:cNvSpPr>
            <a:spLocks noChangeArrowheads="1"/>
          </p:cNvSpPr>
          <p:nvPr/>
        </p:nvSpPr>
        <p:spPr bwMode="auto">
          <a:xfrm>
            <a:off x="708025" y="5900738"/>
            <a:ext cx="7772400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30000"/>
              </a:spcBef>
            </a:pPr>
            <a:r>
              <a:rPr lang="en-US" sz="2800" b="1" i="1">
                <a:solidFill>
                  <a:srgbClr val="FF0000"/>
                </a:solidFill>
                <a:latin typeface="Comic Sans MS" charset="0"/>
              </a:rPr>
              <a:t>But the observed T</a:t>
            </a:r>
            <a:r>
              <a:rPr lang="en-US" sz="2800" b="1" i="1" baseline="-25000">
                <a:solidFill>
                  <a:srgbClr val="FF0000"/>
                </a:solidFill>
                <a:latin typeface="Comic Sans MS" charset="0"/>
              </a:rPr>
              <a:t>s</a:t>
            </a:r>
            <a:r>
              <a:rPr lang="en-US" sz="2800" b="1" i="1">
                <a:solidFill>
                  <a:srgbClr val="FF0000"/>
                </a:solidFill>
                <a:latin typeface="Comic Sans MS" charset="0"/>
              </a:rPr>
              <a:t> is about 15° C</a:t>
            </a:r>
          </a:p>
        </p:txBody>
      </p:sp>
    </p:spTree>
    <p:extLst>
      <p:ext uri="{BB962C8B-B14F-4D97-AF65-F5344CB8AC3E}">
        <p14:creationId xmlns:p14="http://schemas.microsoft.com/office/powerpoint/2010/main" val="2436271884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build="p" autoUpdateAnimBg="0"/>
      <p:bldP spid="12288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3969"/>
            <a:ext cx="9144000" cy="1195191"/>
          </a:xfrm>
        </p:spPr>
        <p:txBody>
          <a:bodyPr/>
          <a:lstStyle/>
          <a:p>
            <a:pPr>
              <a:defRPr/>
            </a:pPr>
            <a:r>
              <a:rPr lang="en-US" sz="4800" dirty="0">
                <a:latin typeface="Comic Sans MS" charset="0"/>
                <a:ea typeface="ＭＳ Ｐゴシック" charset="0"/>
                <a:cs typeface="ＭＳ Ｐゴシック" charset="0"/>
              </a:rPr>
              <a:t>Atoms, Molecules, </a:t>
            </a:r>
            <a:r>
              <a:rPr lang="en-US" sz="4800" dirty="0" smtClean="0">
                <a:latin typeface="Comic Sans MS" charset="0"/>
                <a:ea typeface="ＭＳ Ｐゴシック" charset="0"/>
                <a:cs typeface="ＭＳ Ｐゴシック" charset="0"/>
              </a:rPr>
              <a:t/>
            </a:r>
            <a:br>
              <a:rPr lang="en-US" sz="4800" dirty="0" smtClean="0"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4800" dirty="0" smtClean="0">
                <a:latin typeface="Comic Sans MS" charset="0"/>
                <a:ea typeface="ＭＳ Ｐゴシック" charset="0"/>
                <a:cs typeface="ＭＳ Ｐゴシック" charset="0"/>
              </a:rPr>
              <a:t>and </a:t>
            </a:r>
            <a:r>
              <a:rPr lang="en-US" sz="4800" dirty="0">
                <a:latin typeface="Comic Sans MS" charset="0"/>
                <a:ea typeface="ＭＳ Ｐゴシック" charset="0"/>
                <a:cs typeface="ＭＳ Ｐゴシック" charset="0"/>
              </a:rPr>
              <a:t>Photons</a:t>
            </a:r>
          </a:p>
        </p:txBody>
      </p:sp>
      <p:sp>
        <p:nvSpPr>
          <p:cNvPr id="5325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0263" y="1401763"/>
            <a:ext cx="4389510" cy="4876800"/>
          </a:xfrm>
        </p:spPr>
        <p:txBody>
          <a:bodyPr/>
          <a:lstStyle/>
          <a:p>
            <a:r>
              <a:rPr lang="en-US" sz="2400" dirty="0">
                <a:latin typeface="Comic Sans MS" charset="0"/>
                <a:ea typeface="ＭＳ Ｐゴシック" charset="0"/>
                <a:cs typeface="ＭＳ Ｐゴシック" charset="0"/>
              </a:rPr>
              <a:t>Atmospheric gases are made of molecules</a:t>
            </a:r>
          </a:p>
          <a:p>
            <a:r>
              <a:rPr lang="en-US" sz="2400" dirty="0">
                <a:latin typeface="Comic Sans MS" charset="0"/>
                <a:ea typeface="ＭＳ Ｐゴシック" charset="0"/>
                <a:cs typeface="ＭＳ Ｐゴシック" charset="0"/>
              </a:rPr>
              <a:t>Molecules are groups of atoms that share electrons (bonds)</a:t>
            </a:r>
          </a:p>
          <a:p>
            <a:r>
              <a:rPr lang="en-US" sz="2400" dirty="0">
                <a:latin typeface="Comic Sans MS" charset="0"/>
                <a:ea typeface="ＭＳ Ｐゴシック" charset="0"/>
                <a:cs typeface="ＭＳ Ｐゴシック" charset="0"/>
              </a:rPr>
              <a:t>Photons can interact with molecules</a:t>
            </a:r>
          </a:p>
          <a:p>
            <a:r>
              <a:rPr lang="en-US" sz="2400" dirty="0">
                <a:latin typeface="Comic Sans MS" charset="0"/>
                <a:ea typeface="ＭＳ Ｐゴシック" charset="0"/>
                <a:cs typeface="ＭＳ Ｐゴシック" charset="0"/>
              </a:rPr>
              <a:t>Transitions between one state and another involve specific amounts of </a:t>
            </a:r>
            <a:r>
              <a:rPr lang="en-US" sz="2400" dirty="0" smtClean="0">
                <a:latin typeface="Comic Sans MS" charset="0"/>
                <a:ea typeface="ＭＳ Ｐゴシック" charset="0"/>
                <a:cs typeface="ＭＳ Ｐゴシック" charset="0"/>
              </a:rPr>
              <a:t>energy</a:t>
            </a:r>
          </a:p>
          <a:p>
            <a:r>
              <a:rPr lang="en-US" sz="2400" dirty="0" smtClean="0">
                <a:latin typeface="Comic Sans MS" charset="0"/>
                <a:ea typeface="ＭＳ Ｐゴシック" charset="0"/>
                <a:cs typeface="ＭＳ Ｐゴシック" charset="0"/>
              </a:rPr>
              <a:t>IR photons change molecular vibration or rotation</a:t>
            </a:r>
            <a:endParaRPr lang="en-US" sz="2400" dirty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3251" name="Picture 6" descr="MoleculeStates(ill)_232x3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12" y="1295399"/>
            <a:ext cx="3552963" cy="5451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77835" y="3252820"/>
            <a:ext cx="623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UV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61212" y="5945507"/>
            <a:ext cx="530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IR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419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888" y="152400"/>
            <a:ext cx="8839200" cy="574675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sz="4000">
                <a:latin typeface="Comic Sans MS" charset="0"/>
                <a:ea typeface="ＭＳ Ｐゴシック" charset="0"/>
                <a:cs typeface="ＭＳ Ｐゴシック" charset="0"/>
              </a:rPr>
              <a:t>Dancing Molecules and Heat Rays!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8300" y="969963"/>
            <a:ext cx="4419600" cy="5380037"/>
          </a:xfrm>
        </p:spPr>
        <p:txBody>
          <a:bodyPr/>
          <a:lstStyle/>
          <a:p>
            <a:pPr marL="533400" indent="-533400"/>
            <a:r>
              <a:rPr lang="en-US">
                <a:solidFill>
                  <a:schemeClr val="tx2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Nearly all of the air is made of oxygen (O</a:t>
            </a:r>
            <a:r>
              <a:rPr lang="en-US" baseline="-25000">
                <a:solidFill>
                  <a:schemeClr val="tx2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2</a:t>
            </a:r>
            <a:r>
              <a:rPr lang="en-US">
                <a:solidFill>
                  <a:schemeClr val="tx2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) and nitrogen (N</a:t>
            </a:r>
            <a:r>
              <a:rPr lang="en-US" baseline="-25000">
                <a:solidFill>
                  <a:schemeClr val="tx2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2</a:t>
            </a:r>
            <a:r>
              <a:rPr lang="en-US">
                <a:solidFill>
                  <a:schemeClr val="tx2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) in which </a:t>
            </a:r>
            <a:r>
              <a:rPr lang="en-US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two atoms of the same element </a:t>
            </a:r>
            <a:r>
              <a:rPr lang="en-US">
                <a:solidFill>
                  <a:schemeClr val="tx2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share electrons</a:t>
            </a:r>
            <a:br>
              <a:rPr lang="en-US">
                <a:solidFill>
                  <a:schemeClr val="tx2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endParaRPr lang="en-US">
              <a:solidFill>
                <a:schemeClr val="tx2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533400" indent="-533400"/>
            <a:r>
              <a:rPr lang="en-US">
                <a:solidFill>
                  <a:schemeClr val="tx2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Infrared (heat) </a:t>
            </a:r>
            <a:r>
              <a:rPr lang="en-US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energy radiated up from the surface can be absorbed </a:t>
            </a:r>
            <a:r>
              <a:rPr lang="en-US">
                <a:solidFill>
                  <a:schemeClr val="tx2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by these molecules, but not very well</a:t>
            </a:r>
          </a:p>
          <a:p>
            <a:pPr marL="533400" indent="-533400"/>
            <a:endParaRPr lang="en-US">
              <a:solidFill>
                <a:schemeClr val="tx2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533400" indent="-533400"/>
            <a:endParaRPr lang="en-US">
              <a:solidFill>
                <a:schemeClr val="tx2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914400" lvl="1" indent="-457200">
              <a:buFont typeface="Times" charset="0"/>
              <a:buChar char="•"/>
            </a:pPr>
            <a:endParaRPr lang="en-US">
              <a:solidFill>
                <a:srgbClr val="808080"/>
              </a:solidFill>
              <a:latin typeface="Comic Sans MS" charset="0"/>
              <a:ea typeface="ＭＳ Ｐゴシック" charset="0"/>
            </a:endParaRPr>
          </a:p>
          <a:p>
            <a:pPr marL="914400" lvl="1" indent="-457200">
              <a:buFont typeface="Arial" charset="0"/>
              <a:buChar char="•"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54275" name="Oval 3"/>
          <p:cNvSpPr>
            <a:spLocks noChangeArrowheads="1"/>
          </p:cNvSpPr>
          <p:nvPr/>
        </p:nvSpPr>
        <p:spPr bwMode="auto">
          <a:xfrm>
            <a:off x="5894388" y="2565400"/>
            <a:ext cx="712787" cy="712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/>
              <a:t>N</a:t>
            </a:r>
          </a:p>
        </p:txBody>
      </p:sp>
      <p:sp>
        <p:nvSpPr>
          <p:cNvPr id="54276" name="Oval 4"/>
          <p:cNvSpPr>
            <a:spLocks noChangeArrowheads="1"/>
          </p:cNvSpPr>
          <p:nvPr/>
        </p:nvSpPr>
        <p:spPr bwMode="auto">
          <a:xfrm>
            <a:off x="7265988" y="2554288"/>
            <a:ext cx="712787" cy="7127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/>
              <a:t>N</a:t>
            </a:r>
          </a:p>
        </p:txBody>
      </p:sp>
      <p:cxnSp>
        <p:nvCxnSpPr>
          <p:cNvPr id="54277" name="Straight Connector 6"/>
          <p:cNvCxnSpPr>
            <a:cxnSpLocks noChangeShapeType="1"/>
          </p:cNvCxnSpPr>
          <p:nvPr/>
        </p:nvCxnSpPr>
        <p:spPr bwMode="auto">
          <a:xfrm>
            <a:off x="6572250" y="2805113"/>
            <a:ext cx="765175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78" name="Straight Connector 7"/>
          <p:cNvCxnSpPr>
            <a:cxnSpLocks noChangeShapeType="1"/>
          </p:cNvCxnSpPr>
          <p:nvPr/>
        </p:nvCxnSpPr>
        <p:spPr bwMode="auto">
          <a:xfrm>
            <a:off x="6570663" y="3027363"/>
            <a:ext cx="763587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279" name="Oval 8"/>
          <p:cNvSpPr>
            <a:spLocks noChangeArrowheads="1"/>
          </p:cNvSpPr>
          <p:nvPr/>
        </p:nvSpPr>
        <p:spPr bwMode="auto">
          <a:xfrm>
            <a:off x="5910263" y="1344613"/>
            <a:ext cx="712787" cy="71278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/>
              <a:t>O</a:t>
            </a:r>
          </a:p>
        </p:txBody>
      </p:sp>
      <p:sp>
        <p:nvSpPr>
          <p:cNvPr id="54280" name="Oval 9"/>
          <p:cNvSpPr>
            <a:spLocks noChangeArrowheads="1"/>
          </p:cNvSpPr>
          <p:nvPr/>
        </p:nvSpPr>
        <p:spPr bwMode="auto">
          <a:xfrm>
            <a:off x="7280275" y="1335088"/>
            <a:ext cx="712788" cy="711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/>
              <a:t>O</a:t>
            </a:r>
          </a:p>
        </p:txBody>
      </p:sp>
      <p:cxnSp>
        <p:nvCxnSpPr>
          <p:cNvPr id="54281" name="Straight Connector 10"/>
          <p:cNvCxnSpPr>
            <a:cxnSpLocks noChangeShapeType="1"/>
          </p:cNvCxnSpPr>
          <p:nvPr/>
        </p:nvCxnSpPr>
        <p:spPr bwMode="auto">
          <a:xfrm>
            <a:off x="6588125" y="1585913"/>
            <a:ext cx="763588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82" name="Straight Connector 11"/>
          <p:cNvCxnSpPr>
            <a:cxnSpLocks noChangeShapeType="1"/>
          </p:cNvCxnSpPr>
          <p:nvPr/>
        </p:nvCxnSpPr>
        <p:spPr bwMode="auto">
          <a:xfrm>
            <a:off x="6586538" y="1806575"/>
            <a:ext cx="763587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83" name="Straight Connector 12"/>
          <p:cNvCxnSpPr>
            <a:cxnSpLocks noChangeShapeType="1"/>
          </p:cNvCxnSpPr>
          <p:nvPr/>
        </p:nvCxnSpPr>
        <p:spPr bwMode="auto">
          <a:xfrm>
            <a:off x="6615113" y="2914650"/>
            <a:ext cx="657225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284" name="TextBox 14"/>
          <p:cNvSpPr txBox="1">
            <a:spLocks noChangeArrowheads="1"/>
          </p:cNvSpPr>
          <p:nvPr/>
        </p:nvSpPr>
        <p:spPr bwMode="auto">
          <a:xfrm>
            <a:off x="5465763" y="4264025"/>
            <a:ext cx="34321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 i="1">
                <a:solidFill>
                  <a:srgbClr val="0000FF"/>
                </a:solidFill>
              </a:rPr>
              <a:t>Diatomic molecules can vibrate back and forth like balls on a spring, but the ends are identical</a:t>
            </a:r>
          </a:p>
        </p:txBody>
      </p:sp>
    </p:spTree>
    <p:extLst>
      <p:ext uri="{BB962C8B-B14F-4D97-AF65-F5344CB8AC3E}">
        <p14:creationId xmlns:p14="http://schemas.microsoft.com/office/powerpoint/2010/main" val="601079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ew Presentation">
  <a:themeElements>
    <a:clrScheme name="New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ew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ew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Settings\Scott Denning\Application Data\Microsoft\Templates\New Presentation.pot</Template>
  <TotalTime>4744</TotalTime>
  <Words>1657</Words>
  <Application>Microsoft Macintosh PowerPoint</Application>
  <PresentationFormat>Letter Paper (8.5x11 in)</PresentationFormat>
  <Paragraphs>270</Paragraphs>
  <Slides>34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New Presentation</vt:lpstr>
      <vt:lpstr>Equation</vt:lpstr>
      <vt:lpstr>Image</vt:lpstr>
      <vt:lpstr>Electromagnetic Radiation</vt:lpstr>
      <vt:lpstr>Blackbodies and Graybodies</vt:lpstr>
      <vt:lpstr>Total Blackbody Emission (Stefan-Boltzmann Law)</vt:lpstr>
      <vt:lpstr>PowerPoint Presentation</vt:lpstr>
      <vt:lpstr>Absorption of Solar Radiation</vt:lpstr>
      <vt:lpstr>PowerPoint Presentation</vt:lpstr>
      <vt:lpstr>Planetary Energy Balance</vt:lpstr>
      <vt:lpstr>Atoms, Molecules,  and Photons</vt:lpstr>
      <vt:lpstr>Dancing Molecules and Heat Rays!</vt:lpstr>
      <vt:lpstr>Dancing Molecules and Heat Rays!</vt:lpstr>
      <vt:lpstr>Molecular Absorbers/Emitters</vt:lpstr>
      <vt:lpstr>PowerPoint Presentation</vt:lpstr>
      <vt:lpstr>Atmospheric Absorption</vt:lpstr>
      <vt:lpstr>PowerPoint Presentation</vt:lpstr>
      <vt:lpstr>PowerPoint Presentation</vt:lpstr>
      <vt:lpstr>PowerPoint Presentation</vt:lpstr>
      <vt:lpstr>Planetary Energy Balance</vt:lpstr>
      <vt:lpstr>PowerPoint Presentation</vt:lpstr>
      <vt:lpstr>1-Layer Blackbody Atmosphere</vt:lpstr>
      <vt:lpstr>2-Layer Blackbody Atmosphere</vt:lpstr>
      <vt:lpstr>Energy Balances by Layer</vt:lpstr>
      <vt:lpstr>2-Layer BB Atmosphere (cont’d)</vt:lpstr>
      <vt:lpstr>The Real Atmosphere</vt:lpstr>
      <vt:lpstr>Vertical Structure is Crucial</vt:lpstr>
      <vt:lpstr>The Job of the Atmosphere is to let the energy out!</vt:lpstr>
      <vt:lpstr>Atmospheric Heating by Convection</vt:lpstr>
      <vt:lpstr>Radiative-Convective Equilibrium (a recipe)</vt:lpstr>
      <vt:lpstr>Radiative-Convective Equilibrium</vt:lpstr>
      <vt:lpstr>Radiative-Convective Equilibrium Effect of Different Absorbers</vt:lpstr>
      <vt:lpstr>Radiative-Convective Equilibrium Radiative Heating Rates</vt:lpstr>
      <vt:lpstr>Radiative-Convective Equilibrium Effects of Clouds</vt:lpstr>
      <vt:lpstr>Global Mean Cloud Radiative Forcing</vt:lpstr>
      <vt:lpstr>Transmission Functions and Heating</vt:lpstr>
      <vt:lpstr>PowerPoint Presentation</vt:lpstr>
    </vt:vector>
  </TitlesOfParts>
  <Company>Colorado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Questions to think about</dc:title>
  <dc:creator>Scott Denning</dc:creator>
  <cp:lastModifiedBy>Scott Denning</cp:lastModifiedBy>
  <cp:revision>118</cp:revision>
  <cp:lastPrinted>2011-02-02T15:16:59Z</cp:lastPrinted>
  <dcterms:created xsi:type="dcterms:W3CDTF">2010-02-08T04:28:17Z</dcterms:created>
  <dcterms:modified xsi:type="dcterms:W3CDTF">2013-07-10T15:21:08Z</dcterms:modified>
</cp:coreProperties>
</file>