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4.xml" ContentType="application/vnd.openxmlformats-officedocument.presentationml.notesSlide+xml"/>
  <Override PartName="/ppt/embeddings/oleObject1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0" r:id="rId2"/>
    <p:sldId id="282" r:id="rId3"/>
    <p:sldId id="285" r:id="rId4"/>
    <p:sldId id="370" r:id="rId5"/>
    <p:sldId id="371" r:id="rId6"/>
    <p:sldId id="292" r:id="rId7"/>
    <p:sldId id="296" r:id="rId8"/>
    <p:sldId id="297" r:id="rId9"/>
    <p:sldId id="360" r:id="rId10"/>
    <p:sldId id="361" r:id="rId11"/>
    <p:sldId id="357" r:id="rId12"/>
    <p:sldId id="362" r:id="rId13"/>
    <p:sldId id="363" r:id="rId14"/>
    <p:sldId id="364" r:id="rId15"/>
    <p:sldId id="365" r:id="rId16"/>
    <p:sldId id="366" r:id="rId17"/>
    <p:sldId id="372" r:id="rId18"/>
    <p:sldId id="373" r:id="rId19"/>
    <p:sldId id="374" r:id="rId20"/>
    <p:sldId id="375" r:id="rId21"/>
    <p:sldId id="376" r:id="rId22"/>
    <p:sldId id="377" r:id="rId23"/>
    <p:sldId id="368" r:id="rId24"/>
    <p:sldId id="367" r:id="rId25"/>
    <p:sldId id="359" r:id="rId26"/>
    <p:sldId id="329" r:id="rId27"/>
    <p:sldId id="369" r:id="rId28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-96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r>
              <a:rPr lang="en-US" dirty="0" smtClean="0"/>
              <a:t>Teaching Weather and Climate</a:t>
            </a:r>
            <a:endParaRPr lang="en-US" i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 smtClean="0"/>
              <a:t>Thursday PM Climate Sensitivity</a:t>
            </a:r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Scott Denning        CSU                 </a:t>
            </a:r>
            <a:r>
              <a:rPr lang="en-US" dirty="0" smtClean="0"/>
              <a:t>CMMAP</a:t>
            </a: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fld id="{9DAA4980-2F19-9F4A-8626-3BCBA7F7D1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74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05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AT606 Fall 2006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00675" y="0"/>
            <a:ext cx="42005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A7ABF3C-CE6B-2D43-A1F3-F13195597348}" type="datetime1">
              <a:rPr lang="en-US"/>
              <a:pPr/>
              <a:t>7/9/13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3225" y="522288"/>
            <a:ext cx="3716338" cy="278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163" y="3482975"/>
            <a:ext cx="7000875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7538"/>
            <a:ext cx="42005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CSU ATS Scott Denning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00675" y="6967538"/>
            <a:ext cx="42005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6801175-84D7-CE4A-B804-D3556C092F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3105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AT606 Fall 2006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726C0B-66E4-7F45-8ECB-C904042FCEBC}" type="datetime1">
              <a:rPr lang="en-US" sz="1200"/>
              <a:pPr/>
              <a:t>7/9/13</a:t>
            </a:fld>
            <a:endParaRPr lang="en-US" sz="1200"/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CSU ATS Scott Denning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D7A5DA-AE3F-6F45-BA57-351B72C22AC7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AT606 Fall 2006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507F34-8D9D-C444-8D3B-6DD8BA454155}" type="datetime1">
              <a:rPr lang="en-US" sz="1200"/>
              <a:pPr/>
              <a:t>7/9/13</a:t>
            </a:fld>
            <a:endParaRPr lang="en-US" sz="1200"/>
          </a:p>
        </p:txBody>
      </p:sp>
      <p:sp>
        <p:nvSpPr>
          <p:cNvPr id="716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CSU ATS Scott Denning</a:t>
            </a:r>
          </a:p>
        </p:txBody>
      </p:sp>
      <p:sp>
        <p:nvSpPr>
          <p:cNvPr id="716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44FD36-4A4F-844B-AEAB-58F8434A5B51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716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AT606 Fall 2006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14975D8-B78A-E245-BD86-EB8A8D66BB15}" type="datetime1">
              <a:rPr lang="en-US" sz="1200"/>
              <a:pPr/>
              <a:t>7/9/13</a:t>
            </a:fld>
            <a:endParaRPr lang="en-US" sz="1200"/>
          </a:p>
        </p:txBody>
      </p:sp>
      <p:sp>
        <p:nvSpPr>
          <p:cNvPr id="737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CSU ATS Scott Denning</a:t>
            </a:r>
          </a:p>
        </p:txBody>
      </p:sp>
      <p:sp>
        <p:nvSpPr>
          <p:cNvPr id="737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BC62FD0-6C68-A44A-A954-6B4AFA0D1157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737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62120D-D89E-F94C-AFC3-AA5CE79798EC}" type="slidenum">
              <a:rPr lang="en-US">
                <a:latin typeface="Times New Roman" pitchFamily="-1" charset="0"/>
              </a:rPr>
              <a:pPr>
                <a:defRPr/>
              </a:pPr>
              <a:t>23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652D12-305A-AF4F-8441-A74A31FE9292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pitchFamily="-1" charset="0"/>
              </a:rPr>
              <a:t>AT606 Fall 2006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FA0A3E9-5FBD-8045-982D-91AC50BC8712}" type="datetime1">
              <a:rPr lang="en-US">
                <a:latin typeface="Times New Roman" pitchFamily="-1" charset="0"/>
              </a:rPr>
              <a:pPr>
                <a:defRPr/>
              </a:pPr>
              <a:t>7/9/13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pitchFamily="-1" charset="0"/>
              </a:rPr>
              <a:t>CSU ATS Scott Denning</a:t>
            </a:r>
          </a:p>
        </p:txBody>
      </p:sp>
      <p:sp>
        <p:nvSpPr>
          <p:cNvPr id="4915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15FDF-CC56-C742-8292-F2E626D53754}" type="slidenum">
              <a:rPr lang="en-US">
                <a:latin typeface="Times New Roman" pitchFamily="-1" charset="0"/>
              </a:rPr>
              <a:pPr>
                <a:defRPr/>
              </a:pPr>
              <a:t>27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5120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638D0A-3B04-C649-8C79-55D67F1DD6AC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96861A-6A53-4944-8071-3C0B8EA8B81F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pitchFamily="-1" charset="0"/>
              </a:rPr>
              <a:t>AT606 Fall 2006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074CE8-D4FA-334B-A1BF-1C0BA3561A46}" type="datetime1">
              <a:rPr lang="en-US">
                <a:latin typeface="Times New Roman" pitchFamily="-1" charset="0"/>
              </a:rPr>
              <a:pPr>
                <a:defRPr/>
              </a:pPr>
              <a:t>7/9/13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pitchFamily="-1" charset="0"/>
              </a:rPr>
              <a:t>CSU ATS Scott Denning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39DC15-3DB6-6F46-BFED-155E8005E9E4}" type="slidenum">
              <a:rPr lang="en-US">
                <a:latin typeface="Times New Roman" pitchFamily="-1" charset="0"/>
              </a:rPr>
              <a:pPr>
                <a:defRPr/>
              </a:pPr>
              <a:t>13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4199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9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pitchFamily="-1" charset="0"/>
              </a:rPr>
              <a:t>AT606 Fall 2006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5AF2494-0D15-FD47-B91C-D2FDAF4BBDB9}" type="datetime1">
              <a:rPr lang="en-US">
                <a:latin typeface="Times New Roman" pitchFamily="-1" charset="0"/>
              </a:rPr>
              <a:pPr>
                <a:defRPr/>
              </a:pPr>
              <a:t>7/9/13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pitchFamily="-1" charset="0"/>
              </a:rPr>
              <a:t>CSU ATS Scott Denning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E26C16-BF86-6341-887B-532E327D0B53}" type="slidenum">
              <a:rPr lang="en-US">
                <a:latin typeface="Times New Roman" pitchFamily="-1" charset="0"/>
              </a:rPr>
              <a:pPr>
                <a:defRPr/>
              </a:pPr>
              <a:t>16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4608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AT606 Fall 2006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D193E0-374F-7D46-8749-0AD893655456}" type="datetime1">
              <a:rPr lang="en-US" sz="1200"/>
              <a:pPr/>
              <a:t>7/9/13</a:t>
            </a:fld>
            <a:endParaRPr lang="en-US" sz="1200"/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CSU ATS Scott Denning</a:t>
            </a:r>
          </a:p>
        </p:txBody>
      </p:sp>
      <p:sp>
        <p:nvSpPr>
          <p:cNvPr id="63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E39C70-E34C-7648-BF36-F6B01779C863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6349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AT606 Fall 2006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E31B7E-1C1F-904E-95F1-B004BB724EB0}" type="datetime1">
              <a:rPr lang="en-US" sz="1200"/>
              <a:pPr/>
              <a:t>7/9/13</a:t>
            </a:fld>
            <a:endParaRPr lang="en-US" sz="1200"/>
          </a:p>
        </p:txBody>
      </p:sp>
      <p:sp>
        <p:nvSpPr>
          <p:cNvPr id="655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CSU ATS Scott Denning</a:t>
            </a:r>
          </a:p>
        </p:txBody>
      </p:sp>
      <p:sp>
        <p:nvSpPr>
          <p:cNvPr id="655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1C57E6-B0BA-A94A-BF8E-62430EAF5F24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6554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AT606 Fall 2006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43BF53-4BE0-E64C-B991-BFD3447D51FA}" type="datetime1">
              <a:rPr lang="en-US" sz="1200"/>
              <a:pPr/>
              <a:t>7/9/13</a:t>
            </a:fld>
            <a:endParaRPr lang="en-US" sz="1200"/>
          </a:p>
        </p:txBody>
      </p:sp>
      <p:sp>
        <p:nvSpPr>
          <p:cNvPr id="675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CSU ATS Scott Denning</a:t>
            </a:r>
          </a:p>
        </p:txBody>
      </p:sp>
      <p:sp>
        <p:nvSpPr>
          <p:cNvPr id="675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512947-9195-714B-B560-C86CA3D63152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759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AT606 Fall 2006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D3AEEA-4420-2147-A27E-6BF95F056442}" type="datetime1">
              <a:rPr lang="en-US" sz="1200"/>
              <a:pPr/>
              <a:t>7/9/13</a:t>
            </a:fld>
            <a:endParaRPr lang="en-US" sz="1200"/>
          </a:p>
        </p:txBody>
      </p:sp>
      <p:sp>
        <p:nvSpPr>
          <p:cNvPr id="696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CSU ATS Scott Denning</a:t>
            </a:r>
          </a:p>
        </p:txBody>
      </p:sp>
      <p:sp>
        <p:nvSpPr>
          <p:cNvPr id="696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4E92FE-628E-5C43-A18E-E796B612322C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696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49B89-97F7-4840-8ACA-C65559CC13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8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A8C8F-4BBD-4D44-A437-0F8DC24523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6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0AAC7-45CF-3E47-9D7D-838164970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32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A8D20-A497-9144-B791-94A6CD5217C0}" type="datetime1">
              <a:rPr lang="en-US"/>
              <a:pPr/>
              <a:t>7/9/13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CSU ATS  Scott Denning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449B3-5514-8345-9E5E-B21094D4C2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05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1D31F-8DE6-B04E-8D68-27AA0112D555}" type="datetime1">
              <a:rPr lang="en-US"/>
              <a:pPr/>
              <a:t>7/9/13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CSU ATS  Scott Denning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A28AF-36C7-CE4D-B098-7B13F7FD73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FA3AF3-3239-6244-B662-416136794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7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D708A-B943-6B4E-B24C-26911570C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9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FF3C0-CD98-DC43-AFA4-A407767E87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2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A922C-8DFC-F848-9410-DFD120D126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8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A2610-AD66-0945-86CA-53FBD7C5FF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B4EB2-B73A-A241-9469-0CBEEF4E3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7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DF38F-8013-C54F-A14B-4FA3E5E1F3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7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8070A-3445-B641-A7B6-517B3DC3E7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9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EFA4552-7236-D442-AEEE-773E08C19F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22.emf"/><Relationship Id="rId6" Type="http://schemas.openxmlformats.org/officeDocument/2006/relationships/image" Target="../media/image23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2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27.png"/><Relationship Id="rId1" Type="http://schemas.microsoft.com/office/2007/relationships/media" Target="file://localhost/Volumes/PommeHDD/HDD-denning/Dropbox/Classes/AT606/LectureNotes/09.ClimateVariability/SunspotsMovie.mov" TargetMode="External"/><Relationship Id="rId2" Type="http://schemas.openxmlformats.org/officeDocument/2006/relationships/video" Target="file://localhost/Volumes/PommeHDD/HDD-denning/Dropbox/Classes/AT606/LectureNotes/09.ClimateVariability/SunspotsMovie.mo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3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4.emf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5638800"/>
          </a:xfrm>
        </p:spPr>
        <p:txBody>
          <a:bodyPr/>
          <a:lstStyle/>
          <a:p>
            <a:r>
              <a:rPr lang="en-US" sz="6600" dirty="0">
                <a:latin typeface="Comic Sans MS" charset="0"/>
                <a:ea typeface="ＭＳ Ｐゴシック" charset="0"/>
                <a:cs typeface="ＭＳ Ｐゴシック" charset="0"/>
              </a:rPr>
              <a:t>Climate Forcing, Sensitivity </a:t>
            </a:r>
            <a:br>
              <a:rPr lang="en-US" sz="6600" dirty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6600" dirty="0">
                <a:latin typeface="Comic Sans MS" charset="0"/>
                <a:ea typeface="ＭＳ Ｐゴシック" charset="0"/>
                <a:cs typeface="ＭＳ Ｐゴシック" charset="0"/>
              </a:rPr>
              <a:t>and Feedback Processes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700" y="90488"/>
            <a:ext cx="9004300" cy="9144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19</a:t>
            </a:r>
            <a:r>
              <a:rPr lang="en-US" baseline="30000" dirty="0">
                <a:latin typeface="Comic Sans MS" charset="0"/>
                <a:ea typeface="ＭＳ Ｐゴシック" charset="0"/>
                <a:cs typeface="ＭＳ Ｐゴシック" charset="0"/>
              </a:rPr>
              <a:t>th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ffectLst/>
                <a:latin typeface="Comic Sans MS" charset="0"/>
                <a:ea typeface="ＭＳ Ｐゴシック" charset="0"/>
                <a:cs typeface="ＭＳ Ｐゴシック" charset="0"/>
              </a:rPr>
              <a:t>Century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 Climate </a:t>
            </a: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Physics (</a:t>
            </a:r>
            <a:r>
              <a:rPr lang="en-US" dirty="0" err="1">
                <a:latin typeface="Comic Sans MS" charset="0"/>
                <a:ea typeface="ＭＳ Ｐゴシック" charset="0"/>
                <a:cs typeface="ＭＳ Ｐゴシック" charset="0"/>
              </a:rPr>
              <a:t>cont</a:t>
            </a:r>
            <a:r>
              <a:rPr lang="ja-JP" altLang="en-US" dirty="0">
                <a:latin typeface="Comic Sans M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d)</a:t>
            </a:r>
          </a:p>
        </p:txBody>
      </p:sp>
      <p:sp>
        <p:nvSpPr>
          <p:cNvPr id="307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303463"/>
            <a:ext cx="6400800" cy="685800"/>
          </a:xfrm>
        </p:spPr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Plug in measured values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505200" y="1312863"/>
          <a:ext cx="1816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Equation" r:id="rId4" imgW="927100" imgH="393700" progId="Equation.DSMT4">
                  <p:embed/>
                </p:oleObj>
              </mc:Choice>
              <mc:Fallback>
                <p:oleObj name="Equation" r:id="rId4" imgW="927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312863"/>
                        <a:ext cx="18161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Rectangle 5"/>
          <p:cNvSpPr>
            <a:spLocks noChangeArrowheads="1"/>
          </p:cNvSpPr>
          <p:nvPr/>
        </p:nvSpPr>
        <p:spPr bwMode="auto">
          <a:xfrm>
            <a:off x="3400425" y="1314450"/>
            <a:ext cx="21336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62000" y="3176588"/>
            <a:ext cx="2630488" cy="938212"/>
            <a:chOff x="762000" y="3176588"/>
            <a:chExt cx="2630488" cy="938212"/>
          </a:xfrm>
        </p:grpSpPr>
        <p:grpSp>
          <p:nvGrpSpPr>
            <p:cNvPr id="30740" name="Group 18"/>
            <p:cNvGrpSpPr>
              <a:grpSpLocks/>
            </p:cNvGrpSpPr>
            <p:nvPr/>
          </p:nvGrpSpPr>
          <p:grpSpPr bwMode="auto">
            <a:xfrm>
              <a:off x="946150" y="3176588"/>
              <a:ext cx="2446338" cy="481012"/>
              <a:chOff x="946150" y="3176588"/>
              <a:chExt cx="2446338" cy="481012"/>
            </a:xfrm>
          </p:grpSpPr>
          <p:graphicFrame>
            <p:nvGraphicFramePr>
              <p:cNvPr id="30726" name="Object 6"/>
              <p:cNvGraphicFramePr>
                <a:graphicFrameLocks noChangeAspect="1"/>
              </p:cNvGraphicFramePr>
              <p:nvPr/>
            </p:nvGraphicFramePr>
            <p:xfrm>
              <a:off x="946150" y="3209925"/>
              <a:ext cx="1568450" cy="447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28" name="Equation" r:id="rId6" imgW="800100" imgH="228600" progId="Equation.DSMT4">
                      <p:embed/>
                    </p:oleObj>
                  </mc:Choice>
                  <mc:Fallback>
                    <p:oleObj name="Equation" r:id="rId6" imgW="80010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46150" y="3209925"/>
                            <a:ext cx="1568450" cy="4476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742" name="Text Box 8"/>
              <p:cNvSpPr txBox="1">
                <a:spLocks noChangeArrowheads="1"/>
              </p:cNvSpPr>
              <p:nvPr/>
            </p:nvSpPr>
            <p:spPr bwMode="auto">
              <a:xfrm>
                <a:off x="2438400" y="3176588"/>
                <a:ext cx="95408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W m</a:t>
                </a:r>
                <a:r>
                  <a:rPr lang="en-US" baseline="30000"/>
                  <a:t>-2</a:t>
                </a:r>
                <a:endParaRPr lang="en-US"/>
              </a:p>
            </p:txBody>
          </p:sp>
        </p:grpSp>
        <p:sp>
          <p:nvSpPr>
            <p:cNvPr id="30741" name="Text Box 10"/>
            <p:cNvSpPr txBox="1">
              <a:spLocks noChangeArrowheads="1"/>
            </p:cNvSpPr>
            <p:nvPr/>
          </p:nvSpPr>
          <p:spPr bwMode="auto">
            <a:xfrm>
              <a:off x="762000" y="3657600"/>
              <a:ext cx="2587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(from satellite data)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81000" y="4495800"/>
            <a:ext cx="3087688" cy="1279525"/>
            <a:chOff x="381000" y="4495800"/>
            <a:chExt cx="3087688" cy="1279525"/>
          </a:xfrm>
        </p:grpSpPr>
        <p:graphicFrame>
          <p:nvGraphicFramePr>
            <p:cNvPr id="30725" name="Object 5"/>
            <p:cNvGraphicFramePr>
              <a:graphicFrameLocks noChangeAspect="1"/>
            </p:cNvGraphicFramePr>
            <p:nvPr/>
          </p:nvGraphicFramePr>
          <p:xfrm>
            <a:off x="457200" y="4495800"/>
            <a:ext cx="20415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9" name="Equation" r:id="rId8" imgW="1041400" imgH="228600" progId="Equation.DSMT4">
                    <p:embed/>
                  </p:oleObj>
                </mc:Choice>
                <mc:Fallback>
                  <p:oleObj name="Equation" r:id="rId8" imgW="10414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4495800"/>
                          <a:ext cx="2041525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8" name="Text Box 9"/>
            <p:cNvSpPr txBox="1">
              <a:spLocks noChangeArrowheads="1"/>
            </p:cNvSpPr>
            <p:nvPr/>
          </p:nvSpPr>
          <p:spPr bwMode="auto">
            <a:xfrm>
              <a:off x="2514600" y="4495800"/>
              <a:ext cx="954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W m</a:t>
              </a:r>
              <a:r>
                <a:rPr lang="en-US" baseline="30000"/>
                <a:t>-2</a:t>
              </a:r>
              <a:endParaRPr lang="en-US"/>
            </a:p>
          </p:txBody>
        </p:sp>
        <p:sp>
          <p:nvSpPr>
            <p:cNvPr id="30739" name="Text Box 11"/>
            <p:cNvSpPr txBox="1">
              <a:spLocks noChangeArrowheads="1"/>
            </p:cNvSpPr>
            <p:nvPr/>
          </p:nvSpPr>
          <p:spPr bwMode="auto">
            <a:xfrm>
              <a:off x="381000" y="4953000"/>
              <a:ext cx="3027363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(for 2 x CO</a:t>
              </a:r>
              <a:r>
                <a:rPr lang="en-US" baseline="-25000"/>
                <a:t>2</a:t>
              </a:r>
              <a:r>
                <a:rPr lang="en-US"/>
                <a:t> </a:t>
              </a:r>
              <a:br>
                <a:rPr lang="en-US"/>
              </a:br>
              <a:r>
                <a:rPr lang="en-US"/>
                <a:t>from radiative transfer)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810000" y="3200400"/>
            <a:ext cx="3787775" cy="914400"/>
            <a:chOff x="3810000" y="3200400"/>
            <a:chExt cx="3787775" cy="914400"/>
          </a:xfrm>
        </p:grpSpPr>
        <p:sp>
          <p:nvSpPr>
            <p:cNvPr id="30737" name="Line 12"/>
            <p:cNvSpPr>
              <a:spLocks noChangeShapeType="1"/>
            </p:cNvSpPr>
            <p:nvPr/>
          </p:nvSpPr>
          <p:spPr bwMode="auto">
            <a:xfrm>
              <a:off x="3810000" y="4114800"/>
              <a:ext cx="15240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24" name="Object 4"/>
            <p:cNvGraphicFramePr>
              <a:graphicFrameLocks noChangeAspect="1"/>
            </p:cNvGraphicFramePr>
            <p:nvPr/>
          </p:nvGraphicFramePr>
          <p:xfrm>
            <a:off x="6103938" y="3200400"/>
            <a:ext cx="1493837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0" name="Equation" r:id="rId10" imgW="762000" imgH="393700" progId="Equation.DSMT4">
                    <p:embed/>
                  </p:oleObj>
                </mc:Choice>
                <mc:Fallback>
                  <p:oleObj name="Equation" r:id="rId10" imgW="762000" imgH="393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3938" y="3200400"/>
                          <a:ext cx="1493837" cy="771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172200" y="4167188"/>
            <a:ext cx="152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</a:t>
            </a:r>
            <a:r>
              <a:rPr lang="en-US" baseline="-25000"/>
              <a:t>s</a:t>
            </a:r>
            <a:r>
              <a:rPr lang="en-US"/>
              <a:t> = 288 K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495800" y="5029200"/>
            <a:ext cx="4191000" cy="990600"/>
            <a:chOff x="4495800" y="5029200"/>
            <a:chExt cx="4191000" cy="990600"/>
          </a:xfrm>
        </p:grpSpPr>
        <p:graphicFrame>
          <p:nvGraphicFramePr>
            <p:cNvPr id="30723" name="Object 3"/>
            <p:cNvGraphicFramePr>
              <a:graphicFrameLocks noChangeAspect="1"/>
            </p:cNvGraphicFramePr>
            <p:nvPr/>
          </p:nvGraphicFramePr>
          <p:xfrm>
            <a:off x="4724400" y="5105400"/>
            <a:ext cx="3781425" cy="846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1" name="Equation" r:id="rId12" imgW="1930400" imgH="431800" progId="Equation.DSMT4">
                    <p:embed/>
                  </p:oleObj>
                </mc:Choice>
                <mc:Fallback>
                  <p:oleObj name="Equation" r:id="rId12" imgW="1930400" imgH="431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5105400"/>
                          <a:ext cx="3781425" cy="846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6" name="Rectangle 17"/>
            <p:cNvSpPr>
              <a:spLocks noChangeArrowheads="1"/>
            </p:cNvSpPr>
            <p:nvPr/>
          </p:nvSpPr>
          <p:spPr bwMode="auto">
            <a:xfrm>
              <a:off x="4495800" y="5029200"/>
              <a:ext cx="4191000" cy="9906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21" name="Text Box 18"/>
          <p:cNvSpPr txBox="1">
            <a:spLocks noChangeArrowheads="1"/>
          </p:cNvSpPr>
          <p:nvPr/>
        </p:nvSpPr>
        <p:spPr bwMode="auto">
          <a:xfrm>
            <a:off x="115888" y="6235700"/>
            <a:ext cx="8736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FF0000"/>
                </a:solidFill>
              </a:rPr>
              <a:t>For CO</a:t>
            </a:r>
            <a:r>
              <a:rPr lang="en-US" i="1" baseline="-25000">
                <a:solidFill>
                  <a:srgbClr val="FF0000"/>
                </a:solidFill>
              </a:rPr>
              <a:t>2</a:t>
            </a:r>
            <a:r>
              <a:rPr lang="en-US" i="1">
                <a:solidFill>
                  <a:srgbClr val="FF0000"/>
                </a:solidFill>
              </a:rPr>
              <a:t> alone (no feedback), expect about 2 °F warming for 2 x CO</a:t>
            </a:r>
            <a:r>
              <a:rPr lang="en-US" i="1" baseline="-25000">
                <a:solidFill>
                  <a:srgbClr val="FF0000"/>
                </a:solidFill>
              </a:rPr>
              <a:t>2</a:t>
            </a:r>
            <a:endParaRPr lang="en-US" baseline="-25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5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/>
      <p:bldP spid="215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Climate Feedback Processes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066800"/>
            <a:ext cx="3962400" cy="24384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Positive Feedbacks (amplify changes)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Water vapor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Ice-albedo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High clouds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3810000"/>
            <a:ext cx="777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ymbol Proportional BT" pitchFamily="-1" charset="2"/>
                <a:ea typeface="Symbol Proportional BT" pitchFamily="-1" charset="2"/>
                <a:cs typeface="Symbol Proportional BT" pitchFamily="-1" charset="2"/>
              </a:rPr>
              <a:t>D</a:t>
            </a:r>
            <a:r>
              <a:rPr lang="en-US" b="1" i="1">
                <a:solidFill>
                  <a:srgbClr val="FF0000"/>
                </a:solidFill>
              </a:rPr>
              <a:t>S</a:t>
            </a:r>
            <a:endParaRPr lang="en-US" b="1" baseline="-25000">
              <a:solidFill>
                <a:srgbClr val="FF0000"/>
              </a:solidFill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066800" y="3810000"/>
            <a:ext cx="1235075" cy="466725"/>
            <a:chOff x="720" y="2064"/>
            <a:chExt cx="778" cy="294"/>
          </a:xfrm>
        </p:grpSpPr>
        <p:sp>
          <p:nvSpPr>
            <p:cNvPr id="38944" name="Text Box 6"/>
            <p:cNvSpPr txBox="1">
              <a:spLocks noChangeArrowheads="1"/>
            </p:cNvSpPr>
            <p:nvPr/>
          </p:nvSpPr>
          <p:spPr bwMode="auto">
            <a:xfrm>
              <a:off x="1008" y="2064"/>
              <a:ext cx="49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Symbol Proportional BT" pitchFamily="-1" charset="2"/>
                  <a:ea typeface="Symbol Proportional BT" pitchFamily="-1" charset="2"/>
                  <a:cs typeface="Symbol Proportional BT" pitchFamily="-1" charset="2"/>
                </a:rPr>
                <a:t>D</a:t>
              </a:r>
              <a:r>
                <a:rPr lang="en-US" b="1" i="1">
                  <a:solidFill>
                    <a:srgbClr val="FF0000"/>
                  </a:solidFill>
                </a:rPr>
                <a:t>T</a:t>
              </a:r>
              <a:r>
                <a:rPr lang="en-US" b="1" i="1" baseline="-2500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38945" name="Line 7"/>
            <p:cNvSpPr>
              <a:spLocks noChangeShapeType="1"/>
            </p:cNvSpPr>
            <p:nvPr/>
          </p:nvSpPr>
          <p:spPr bwMode="auto">
            <a:xfrm>
              <a:off x="720" y="2208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209800" y="3962400"/>
            <a:ext cx="1905000" cy="838200"/>
            <a:chOff x="1440" y="2160"/>
            <a:chExt cx="1200" cy="528"/>
          </a:xfrm>
        </p:grpSpPr>
        <p:sp>
          <p:nvSpPr>
            <p:cNvPr id="38939" name="Line 10"/>
            <p:cNvSpPr>
              <a:spLocks noChangeShapeType="1"/>
            </p:cNvSpPr>
            <p:nvPr/>
          </p:nvSpPr>
          <p:spPr bwMode="auto">
            <a:xfrm flipV="1">
              <a:off x="2016" y="244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0" name="Line 11"/>
            <p:cNvSpPr>
              <a:spLocks noChangeShapeType="1"/>
            </p:cNvSpPr>
            <p:nvPr/>
          </p:nvSpPr>
          <p:spPr bwMode="auto">
            <a:xfrm rot="16200000" flipV="1">
              <a:off x="1704" y="2088"/>
              <a:ext cx="0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1" name="Text Box 15"/>
            <p:cNvSpPr txBox="1">
              <a:spLocks noChangeArrowheads="1"/>
            </p:cNvSpPr>
            <p:nvPr/>
          </p:nvSpPr>
          <p:spPr bwMode="auto">
            <a:xfrm>
              <a:off x="1920" y="2160"/>
              <a:ext cx="720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Symbol Proportional BT" pitchFamily="-1" charset="2"/>
                  <a:ea typeface="Symbol Proportional BT" pitchFamily="-1" charset="2"/>
                  <a:cs typeface="Symbol Proportional BT" pitchFamily="-1" charset="2"/>
                </a:rPr>
                <a:t>D</a:t>
              </a:r>
              <a:r>
                <a:rPr lang="en-US" b="1" i="1">
                  <a:solidFill>
                    <a:srgbClr val="FF0000"/>
                  </a:solidFill>
                </a:rPr>
                <a:t>vapor</a:t>
              </a:r>
              <a:endParaRPr lang="en-US" b="1" i="1" baseline="-25000">
                <a:solidFill>
                  <a:srgbClr val="FF0000"/>
                </a:solidFill>
              </a:endParaRPr>
            </a:p>
          </p:txBody>
        </p:sp>
        <p:sp>
          <p:nvSpPr>
            <p:cNvPr id="38942" name="Line 16"/>
            <p:cNvSpPr>
              <a:spLocks noChangeShapeType="1"/>
            </p:cNvSpPr>
            <p:nvPr/>
          </p:nvSpPr>
          <p:spPr bwMode="auto">
            <a:xfrm rot="16200000" flipV="1">
              <a:off x="1728" y="2400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3" name="Line 17"/>
            <p:cNvSpPr>
              <a:spLocks noChangeShapeType="1"/>
            </p:cNvSpPr>
            <p:nvPr/>
          </p:nvSpPr>
          <p:spPr bwMode="auto">
            <a:xfrm flipV="1">
              <a:off x="1440" y="2352"/>
              <a:ext cx="0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990600" y="4267200"/>
            <a:ext cx="1600200" cy="1376363"/>
            <a:chOff x="672" y="2352"/>
            <a:chExt cx="1008" cy="867"/>
          </a:xfrm>
        </p:grpSpPr>
        <p:sp>
          <p:nvSpPr>
            <p:cNvPr id="38936" name="Line 21"/>
            <p:cNvSpPr>
              <a:spLocks noChangeShapeType="1"/>
            </p:cNvSpPr>
            <p:nvPr/>
          </p:nvSpPr>
          <p:spPr bwMode="auto">
            <a:xfrm flipV="1">
              <a:off x="1344" y="2352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7" name="Text Box 23"/>
            <p:cNvSpPr txBox="1">
              <a:spLocks noChangeArrowheads="1"/>
            </p:cNvSpPr>
            <p:nvPr/>
          </p:nvSpPr>
          <p:spPr bwMode="auto">
            <a:xfrm>
              <a:off x="672" y="2928"/>
              <a:ext cx="1008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Symbol Proportional BT" pitchFamily="-1" charset="2"/>
                  <a:ea typeface="Symbol Proportional BT" pitchFamily="-1" charset="2"/>
                  <a:cs typeface="Symbol Proportional BT" pitchFamily="-1" charset="2"/>
                </a:rPr>
                <a:t>D </a:t>
              </a:r>
              <a:r>
                <a:rPr lang="en-US" b="1" i="1">
                  <a:solidFill>
                    <a:srgbClr val="FF0000"/>
                  </a:solidFill>
                </a:rPr>
                <a:t>albedo</a:t>
              </a:r>
              <a:endParaRPr lang="en-US" b="1" i="1" baseline="-25000">
                <a:solidFill>
                  <a:srgbClr val="FF0000"/>
                </a:solidFill>
              </a:endParaRPr>
            </a:p>
          </p:txBody>
        </p:sp>
        <p:sp>
          <p:nvSpPr>
            <p:cNvPr id="38938" name="Line 25"/>
            <p:cNvSpPr>
              <a:spLocks noChangeShapeType="1"/>
            </p:cNvSpPr>
            <p:nvPr/>
          </p:nvSpPr>
          <p:spPr bwMode="auto">
            <a:xfrm flipV="1">
              <a:off x="1104" y="2352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533400" y="2743200"/>
            <a:ext cx="1066800" cy="1143000"/>
            <a:chOff x="533400" y="2743200"/>
            <a:chExt cx="1066800" cy="1143000"/>
          </a:xfrm>
        </p:grpSpPr>
        <p:sp>
          <p:nvSpPr>
            <p:cNvPr id="38932" name="Text Box 14"/>
            <p:cNvSpPr txBox="1">
              <a:spLocks noChangeArrowheads="1"/>
            </p:cNvSpPr>
            <p:nvPr/>
          </p:nvSpPr>
          <p:spPr bwMode="auto">
            <a:xfrm>
              <a:off x="533400" y="2743200"/>
              <a:ext cx="10668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Symbol Proportional BT" pitchFamily="-1" charset="2"/>
                  <a:ea typeface="Symbol Proportional BT" pitchFamily="-1" charset="2"/>
                  <a:cs typeface="Symbol Proportional BT" pitchFamily="-1" charset="2"/>
                </a:rPr>
                <a:t>D </a:t>
              </a:r>
              <a:r>
                <a:rPr lang="en-US" b="1" i="1">
                  <a:solidFill>
                    <a:schemeClr val="accent2"/>
                  </a:solidFill>
                  <a:ea typeface="Symbol Proportional BT" pitchFamily="-1" charset="2"/>
                  <a:cs typeface="Symbol Proportional BT" pitchFamily="-1" charset="2"/>
                </a:rPr>
                <a:t>LW</a:t>
              </a:r>
              <a:endParaRPr lang="en-US" b="1" i="1" baseline="30000">
                <a:solidFill>
                  <a:schemeClr val="accent2"/>
                </a:solidFill>
                <a:ea typeface="Times New Roman" pitchFamily="-1" charset="0"/>
                <a:cs typeface="Times New Roman" pitchFamily="-1" charset="0"/>
              </a:endParaRPr>
            </a:p>
          </p:txBody>
        </p:sp>
        <p:sp>
          <p:nvSpPr>
            <p:cNvPr id="38933" name="Line 8"/>
            <p:cNvSpPr>
              <a:spLocks noChangeShapeType="1"/>
            </p:cNvSpPr>
            <p:nvPr/>
          </p:nvSpPr>
          <p:spPr bwMode="auto">
            <a:xfrm flipV="1">
              <a:off x="1600200" y="3200400"/>
              <a:ext cx="0" cy="6096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stealth" w="lg" len="lg"/>
              <a:tailEnd type="non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4" name="Line 8"/>
            <p:cNvSpPr>
              <a:spLocks noChangeShapeType="1"/>
            </p:cNvSpPr>
            <p:nvPr/>
          </p:nvSpPr>
          <p:spPr bwMode="auto">
            <a:xfrm flipV="1">
              <a:off x="1295400" y="3200400"/>
              <a:ext cx="0" cy="6858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lg" len="lg"/>
              <a:tailEnd type="stealth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5" name="Line 8"/>
            <p:cNvSpPr>
              <a:spLocks noChangeShapeType="1"/>
            </p:cNvSpPr>
            <p:nvPr/>
          </p:nvSpPr>
          <p:spPr bwMode="auto">
            <a:xfrm flipH="1" flipV="1">
              <a:off x="1295400" y="3886200"/>
              <a:ext cx="2286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lg" len="lg"/>
              <a:tailEnd type="non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676400" y="2133600"/>
            <a:ext cx="1600200" cy="1676400"/>
            <a:chOff x="1676400" y="2133600"/>
            <a:chExt cx="1600200" cy="1676399"/>
          </a:xfrm>
        </p:grpSpPr>
        <p:sp>
          <p:nvSpPr>
            <p:cNvPr id="38929" name="Line 11"/>
            <p:cNvSpPr>
              <a:spLocks noChangeShapeType="1"/>
            </p:cNvSpPr>
            <p:nvPr/>
          </p:nvSpPr>
          <p:spPr bwMode="auto">
            <a:xfrm rot="-5400000" flipH="1" flipV="1">
              <a:off x="1143001" y="3200400"/>
              <a:ext cx="121919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0" name="Text Box 15"/>
            <p:cNvSpPr txBox="1">
              <a:spLocks noChangeArrowheads="1"/>
            </p:cNvSpPr>
            <p:nvPr/>
          </p:nvSpPr>
          <p:spPr bwMode="auto">
            <a:xfrm>
              <a:off x="1676400" y="2133600"/>
              <a:ext cx="16002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Symbol Proportional BT" pitchFamily="-1" charset="2"/>
                  <a:ea typeface="Symbol Proportional BT" pitchFamily="-1" charset="2"/>
                  <a:cs typeface="Symbol Proportional BT" pitchFamily="-1" charset="2"/>
                </a:rPr>
                <a:t>D</a:t>
              </a:r>
              <a:r>
                <a:rPr lang="en-US" b="1" i="1">
                  <a:solidFill>
                    <a:srgbClr val="FF0000"/>
                  </a:solidFill>
                </a:rPr>
                <a:t> hi cloud</a:t>
              </a:r>
              <a:endParaRPr lang="en-US" b="1" i="1" baseline="-25000">
                <a:solidFill>
                  <a:srgbClr val="FF0000"/>
                </a:solidFill>
              </a:endParaRPr>
            </a:p>
          </p:txBody>
        </p:sp>
        <p:sp>
          <p:nvSpPr>
            <p:cNvPr id="38931" name="Line 11"/>
            <p:cNvSpPr>
              <a:spLocks noChangeShapeType="1"/>
            </p:cNvSpPr>
            <p:nvPr/>
          </p:nvSpPr>
          <p:spPr bwMode="auto">
            <a:xfrm rot="-5400000" flipH="1" flipV="1">
              <a:off x="1447801" y="3200400"/>
              <a:ext cx="121919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2209800" y="2971800"/>
            <a:ext cx="2133600" cy="990600"/>
            <a:chOff x="2209800" y="2971800"/>
            <a:chExt cx="2133600" cy="990600"/>
          </a:xfrm>
        </p:grpSpPr>
        <p:sp>
          <p:nvSpPr>
            <p:cNvPr id="38924" name="Line 8"/>
            <p:cNvSpPr>
              <a:spLocks noChangeShapeType="1"/>
            </p:cNvSpPr>
            <p:nvPr/>
          </p:nvSpPr>
          <p:spPr bwMode="auto">
            <a:xfrm flipH="1">
              <a:off x="2209800" y="3048000"/>
              <a:ext cx="0" cy="7620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lg" len="lg"/>
              <a:tailEnd type="non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5" name="Line 8"/>
            <p:cNvSpPr>
              <a:spLocks noChangeShapeType="1"/>
            </p:cNvSpPr>
            <p:nvPr/>
          </p:nvSpPr>
          <p:spPr bwMode="auto">
            <a:xfrm flipV="1">
              <a:off x="2209800" y="3048000"/>
              <a:ext cx="5334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lg" len="lg"/>
              <a:tailEnd type="stealth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6" name="Text Box 15"/>
            <p:cNvSpPr txBox="1">
              <a:spLocks noChangeArrowheads="1"/>
            </p:cNvSpPr>
            <p:nvPr/>
          </p:nvSpPr>
          <p:spPr bwMode="auto">
            <a:xfrm>
              <a:off x="2743200" y="2971800"/>
              <a:ext cx="16002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  <a:latin typeface="Symbol Proportional BT" pitchFamily="-1" charset="2"/>
                  <a:ea typeface="Symbol Proportional BT" pitchFamily="-1" charset="2"/>
                  <a:cs typeface="Symbol Proportional BT" pitchFamily="-1" charset="2"/>
                </a:rPr>
                <a:t>D</a:t>
              </a:r>
              <a:r>
                <a:rPr lang="en-US" b="1" i="1">
                  <a:solidFill>
                    <a:srgbClr val="0000FF"/>
                  </a:solidFill>
                </a:rPr>
                <a:t> lo cloud</a:t>
              </a:r>
              <a:endParaRPr lang="en-US" b="1" i="1" baseline="-25000">
                <a:solidFill>
                  <a:srgbClr val="0000FF"/>
                </a:solidFill>
              </a:endParaRPr>
            </a:p>
          </p:txBody>
        </p:sp>
        <p:sp>
          <p:nvSpPr>
            <p:cNvPr id="38927" name="Line 8"/>
            <p:cNvSpPr>
              <a:spLocks noChangeShapeType="1"/>
            </p:cNvSpPr>
            <p:nvPr/>
          </p:nvSpPr>
          <p:spPr bwMode="auto">
            <a:xfrm flipH="1">
              <a:off x="2895600" y="3429000"/>
              <a:ext cx="0" cy="533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lg" len="lg"/>
              <a:tailEnd type="non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8" name="Line 8"/>
            <p:cNvSpPr>
              <a:spLocks noChangeShapeType="1"/>
            </p:cNvSpPr>
            <p:nvPr/>
          </p:nvSpPr>
          <p:spPr bwMode="auto">
            <a:xfrm flipH="1">
              <a:off x="2286000" y="3962400"/>
              <a:ext cx="6096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lg" len="lg"/>
              <a:tailEnd type="stealth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4800600" y="3962400"/>
            <a:ext cx="396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3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rgbClr val="0000FF"/>
                </a:solidFill>
                <a:latin typeface="+mn-lt"/>
              </a:rPr>
              <a:t>Negative feedbacks (damp changes)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 err="1">
                <a:solidFill>
                  <a:srgbClr val="0000FF"/>
                </a:solidFill>
                <a:latin typeface="+mn-lt"/>
              </a:rPr>
              <a:t>Longwave</a:t>
            </a:r>
            <a:r>
              <a:rPr lang="en-US" kern="0" dirty="0">
                <a:solidFill>
                  <a:srgbClr val="0000FF"/>
                </a:solidFill>
                <a:latin typeface="+mn-lt"/>
              </a:rPr>
              <a:t> cooling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FF"/>
                </a:solidFill>
                <a:latin typeface="+mn-lt"/>
              </a:rPr>
              <a:t>Low clouds</a:t>
            </a:r>
          </a:p>
        </p:txBody>
      </p:sp>
      <p:pic>
        <p:nvPicPr>
          <p:cNvPr id="3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2667000" cy="77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1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0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Learning from the Past</a:t>
            </a:r>
            <a:endParaRPr lang="en-US" sz="5000" dirty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85800" y="5410200"/>
            <a:ext cx="7772400" cy="1295400"/>
          </a:xfrm>
        </p:spPr>
        <p:txBody>
          <a:bodyPr/>
          <a:lstStyle/>
          <a:p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9500"/>
            <a:ext cx="9144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094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4300"/>
            <a:ext cx="8534400" cy="762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500" dirty="0" smtClean="0"/>
              <a:t>CO</a:t>
            </a:r>
            <a:r>
              <a:rPr lang="en-US" sz="5500" baseline="-25000" dirty="0" smtClean="0"/>
              <a:t>2</a:t>
            </a:r>
            <a:r>
              <a:rPr lang="en-US" sz="5500" dirty="0" smtClean="0"/>
              <a:t> and the Ice Ages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791200" y="2667000"/>
            <a:ext cx="195103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33CC"/>
                </a:solidFill>
                <a:latin typeface="Arial" pitchFamily="-1" charset="0"/>
              </a:rPr>
              <a:t>370 ppm in 2000</a:t>
            </a:r>
          </a:p>
        </p:txBody>
      </p:sp>
      <p:sp>
        <p:nvSpPr>
          <p:cNvPr id="40965" name="Freeform 5"/>
          <p:cNvSpPr>
            <a:spLocks/>
          </p:cNvSpPr>
          <p:nvPr/>
        </p:nvSpPr>
        <p:spPr bwMode="auto">
          <a:xfrm>
            <a:off x="7620000" y="2809875"/>
            <a:ext cx="565150" cy="161925"/>
          </a:xfrm>
          <a:custGeom>
            <a:avLst/>
            <a:gdLst>
              <a:gd name="T0" fmla="*/ 0 w 356"/>
              <a:gd name="T1" fmla="*/ 2147483647 h 102"/>
              <a:gd name="T2" fmla="*/ 2147483647 w 356"/>
              <a:gd name="T3" fmla="*/ 2147483647 h 102"/>
              <a:gd name="T4" fmla="*/ 2147483647 w 356"/>
              <a:gd name="T5" fmla="*/ 2147483647 h 102"/>
              <a:gd name="T6" fmla="*/ 2147483647 w 356"/>
              <a:gd name="T7" fmla="*/ 2147483647 h 102"/>
              <a:gd name="T8" fmla="*/ 2147483647 w 356"/>
              <a:gd name="T9" fmla="*/ 2147483647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6"/>
              <a:gd name="T16" fmla="*/ 0 h 102"/>
              <a:gd name="T17" fmla="*/ 356 w 356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6" h="102">
                <a:moveTo>
                  <a:pt x="0" y="18"/>
                </a:moveTo>
                <a:cubicBezTo>
                  <a:pt x="68" y="9"/>
                  <a:pt x="136" y="0"/>
                  <a:pt x="166" y="12"/>
                </a:cubicBezTo>
                <a:cubicBezTo>
                  <a:pt x="196" y="24"/>
                  <a:pt x="158" y="76"/>
                  <a:pt x="178" y="89"/>
                </a:cubicBezTo>
                <a:cubicBezTo>
                  <a:pt x="198" y="102"/>
                  <a:pt x="255" y="91"/>
                  <a:pt x="285" y="89"/>
                </a:cubicBezTo>
                <a:cubicBezTo>
                  <a:pt x="315" y="87"/>
                  <a:pt x="347" y="78"/>
                  <a:pt x="356" y="77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 type="none" w="sm" len="sm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8245475" y="2841625"/>
            <a:ext cx="0" cy="1038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014913" y="5221288"/>
            <a:ext cx="3189287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" charset="0"/>
              </a:rPr>
              <a:t>Vostok (400k yr) Ice Core data (Petit et al, 1999)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314825" y="2401888"/>
          <a:ext cx="4829175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Worksheet" r:id="rId4" imgW="5308854" imgH="4000500" progId="Excel.Sheet.8">
                  <p:embed/>
                </p:oleObj>
              </mc:Choice>
              <mc:Fallback>
                <p:oleObj name="Worksheet" r:id="rId4" imgW="5308854" imgH="4000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2401888"/>
                        <a:ext cx="4829175" cy="400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080000" y="3832225"/>
            <a:ext cx="3524250" cy="828675"/>
            <a:chOff x="5080000" y="3832225"/>
            <a:chExt cx="3524250" cy="828675"/>
          </a:xfrm>
        </p:grpSpPr>
        <p:sp>
          <p:nvSpPr>
            <p:cNvPr id="40972" name="Text Box 13"/>
            <p:cNvSpPr txBox="1">
              <a:spLocks noChangeArrowheads="1"/>
            </p:cNvSpPr>
            <p:nvPr/>
          </p:nvSpPr>
          <p:spPr bwMode="auto">
            <a:xfrm>
              <a:off x="5080000" y="3832225"/>
              <a:ext cx="4064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</a:rPr>
                <a:t>ice</a:t>
              </a:r>
            </a:p>
          </p:txBody>
        </p:sp>
        <p:sp>
          <p:nvSpPr>
            <p:cNvPr id="40973" name="Text Box 14"/>
            <p:cNvSpPr txBox="1">
              <a:spLocks noChangeArrowheads="1"/>
            </p:cNvSpPr>
            <p:nvPr/>
          </p:nvSpPr>
          <p:spPr bwMode="auto">
            <a:xfrm>
              <a:off x="8197850" y="4103688"/>
              <a:ext cx="4064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</a:rPr>
                <a:t>ice</a:t>
              </a:r>
            </a:p>
          </p:txBody>
        </p:sp>
        <p:sp>
          <p:nvSpPr>
            <p:cNvPr id="40974" name="Text Box 15"/>
            <p:cNvSpPr txBox="1">
              <a:spLocks noChangeArrowheads="1"/>
            </p:cNvSpPr>
            <p:nvPr/>
          </p:nvSpPr>
          <p:spPr bwMode="auto">
            <a:xfrm>
              <a:off x="7015163" y="4295775"/>
              <a:ext cx="4064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</a:rPr>
                <a:t>ice</a:t>
              </a:r>
            </a:p>
          </p:txBody>
        </p:sp>
        <p:sp>
          <p:nvSpPr>
            <p:cNvPr id="40975" name="Text Box 16"/>
            <p:cNvSpPr txBox="1">
              <a:spLocks noChangeArrowheads="1"/>
            </p:cNvSpPr>
            <p:nvPr/>
          </p:nvSpPr>
          <p:spPr bwMode="auto">
            <a:xfrm>
              <a:off x="5973763" y="3937000"/>
              <a:ext cx="4064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</a:rPr>
                <a:t>ice</a:t>
              </a:r>
            </a:p>
          </p:txBody>
        </p:sp>
      </p:grpSp>
      <p:sp>
        <p:nvSpPr>
          <p:cNvPr id="40969" name="Text Box 17"/>
          <p:cNvSpPr txBox="1">
            <a:spLocks noChangeArrowheads="1"/>
          </p:cNvSpPr>
          <p:nvPr/>
        </p:nvSpPr>
        <p:spPr bwMode="auto">
          <a:xfrm>
            <a:off x="6445250" y="2147888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-1" charset="0"/>
              </a:rPr>
              <a:t>CO</a:t>
            </a:r>
            <a:r>
              <a:rPr lang="en-US" b="1" baseline="-25000">
                <a:latin typeface="Arial" pitchFamily="-1" charset="0"/>
              </a:rPr>
              <a:t>2</a:t>
            </a:r>
            <a:endParaRPr lang="en-US" b="1">
              <a:latin typeface="Arial" pitchFamily="-1" charset="0"/>
            </a:endParaRPr>
          </a:p>
        </p:txBody>
      </p:sp>
      <p:sp>
        <p:nvSpPr>
          <p:cNvPr id="40970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0" y="995363"/>
            <a:ext cx="4130675" cy="2438400"/>
          </a:xfrm>
          <a:noFill/>
        </p:spPr>
        <p:txBody>
          <a:bodyPr/>
          <a:lstStyle/>
          <a:p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Over the past 420,000 years atmospheric CO</a:t>
            </a:r>
            <a:r>
              <a:rPr lang="en-US" sz="2400" baseline="-25000">
                <a:ea typeface="ＭＳ Ｐゴシック" pitchFamily="-1" charset="-128"/>
                <a:cs typeface="ＭＳ Ｐゴシック" pitchFamily="-1" charset="-128"/>
              </a:rPr>
              <a:t>2</a:t>
            </a:r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 has varied </a:t>
            </a:r>
            <a:r>
              <a:rPr lang="en-US" sz="240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between 180 and 280</a:t>
            </a:r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 ppm, beating in time with the last four glacial cycles</a:t>
            </a:r>
          </a:p>
          <a:p>
            <a:pPr>
              <a:buFontTx/>
              <a:buNone/>
            </a:pPr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40971" name="Picture 1033" descr="wsci_02_img026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14700"/>
            <a:ext cx="42672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048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/>
              <a:t>Estimating Total Climate Sensitivity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2971800"/>
          </a:xfrm>
        </p:spPr>
        <p:txBody>
          <a:bodyPr/>
          <a:lstStyle/>
          <a:p>
            <a:r>
              <a:rPr lang="en-US">
                <a:ea typeface="ＭＳ Ｐゴシック" pitchFamily="-1" charset="-128"/>
                <a:cs typeface="ＭＳ Ｐゴシック" pitchFamily="-1" charset="-128"/>
              </a:rPr>
              <a:t>At the </a:t>
            </a:r>
            <a:r>
              <a:rPr lang="en-US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</a:rPr>
              <a:t>Last Glacial Maximum </a:t>
            </a:r>
            <a:r>
              <a:rPr lang="en-US"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en-US">
                <a:ea typeface="ＭＳ Ｐゴシック" pitchFamily="-1" charset="-128"/>
                <a:cs typeface="ＭＳ Ｐゴシック" pitchFamily="-1" charset="-128"/>
              </a:rPr>
            </a:br>
            <a:r>
              <a:rPr lang="en-US">
                <a:ea typeface="ＭＳ Ｐゴシック" pitchFamily="-1" charset="-128"/>
                <a:cs typeface="ＭＳ Ｐゴシック" pitchFamily="-1" charset="-128"/>
              </a:rPr>
              <a:t>(~ 18k years ago) surface temp ~ 5 °C colder</a:t>
            </a:r>
          </a:p>
          <a:p>
            <a:r>
              <a:rPr lang="en-US">
                <a:ea typeface="ＭＳ Ｐゴシック" pitchFamily="-1" charset="-128"/>
                <a:cs typeface="ＭＳ Ｐゴシック" pitchFamily="-1" charset="-128"/>
              </a:rPr>
              <a:t>CO</a:t>
            </a:r>
            <a:r>
              <a:rPr lang="en-US" baseline="-25000">
                <a:ea typeface="ＭＳ Ｐゴシック" pitchFamily="-1" charset="-128"/>
                <a:cs typeface="ＭＳ Ｐゴシック" pitchFamily="-1" charset="-128"/>
              </a:rPr>
              <a:t>2</a:t>
            </a:r>
            <a:r>
              <a:rPr lang="en-US">
                <a:ea typeface="ＭＳ Ｐゴシック" pitchFamily="-1" charset="-128"/>
                <a:cs typeface="ＭＳ Ｐゴシック" pitchFamily="-1" charset="-128"/>
              </a:rPr>
              <a:t> was ~ 180 ppm </a:t>
            </a:r>
            <a:br>
              <a:rPr lang="en-US">
                <a:ea typeface="ＭＳ Ｐゴシック" pitchFamily="-1" charset="-128"/>
                <a:cs typeface="ＭＳ Ｐゴシック" pitchFamily="-1" charset="-128"/>
              </a:rPr>
            </a:br>
            <a:r>
              <a:rPr lang="en-US">
                <a:ea typeface="ＭＳ Ｐゴシック" pitchFamily="-1" charset="-128"/>
                <a:cs typeface="ＭＳ Ｐゴシック" pitchFamily="-1" charset="-128"/>
              </a:rPr>
              <a:t>(weaker greenhouse, 3.7 W m</a:t>
            </a:r>
            <a:r>
              <a:rPr lang="en-US" baseline="30000">
                <a:ea typeface="ＭＳ Ｐゴシック" pitchFamily="-1" charset="-128"/>
                <a:cs typeface="ＭＳ Ｐゴシック" pitchFamily="-1" charset="-128"/>
              </a:rPr>
              <a:t>-2</a:t>
            </a:r>
            <a:r>
              <a:rPr lang="en-US">
                <a:ea typeface="ＭＳ Ｐゴシック" pitchFamily="-1" charset="-128"/>
                <a:cs typeface="ＭＳ Ｐゴシック" pitchFamily="-1" charset="-128"/>
              </a:rPr>
              <a:t> more LW</a:t>
            </a:r>
            <a:r>
              <a:rPr lang="en-US">
                <a:latin typeface="Wingdings" pitchFamily="-1" charset="2"/>
                <a:ea typeface="Wingdings" pitchFamily="-1" charset="2"/>
                <a:cs typeface="Wingdings" pitchFamily="-1" charset="2"/>
              </a:rPr>
              <a:t></a:t>
            </a:r>
            <a:r>
              <a:rPr lang="en-US">
                <a:ea typeface="ＭＳ Ｐゴシック" pitchFamily="-1" charset="-128"/>
                <a:cs typeface="ＭＳ Ｐゴシック" pitchFamily="-1" charset="-128"/>
              </a:rPr>
              <a:t>)</a:t>
            </a:r>
          </a:p>
          <a:p>
            <a:r>
              <a:rPr lang="en-US">
                <a:ea typeface="ＭＳ Ｐゴシック" pitchFamily="-1" charset="-128"/>
                <a:cs typeface="ＭＳ Ｐゴシック" pitchFamily="-1" charset="-128"/>
              </a:rPr>
              <a:t>Brighter surface due to snow and ice, estimate </a:t>
            </a:r>
            <a:br>
              <a:rPr lang="en-US">
                <a:ea typeface="ＭＳ Ｐゴシック" pitchFamily="-1" charset="-128"/>
                <a:cs typeface="ＭＳ Ｐゴシック" pitchFamily="-1" charset="-128"/>
              </a:rPr>
            </a:br>
            <a:r>
              <a:rPr lang="en-US">
                <a:ea typeface="ＭＳ Ｐゴシック" pitchFamily="-1" charset="-128"/>
                <a:cs typeface="ＭＳ Ｐゴシック" pitchFamily="-1" charset="-128"/>
              </a:rPr>
              <a:t>3.4 W m</a:t>
            </a:r>
            <a:r>
              <a:rPr lang="en-US" baseline="30000">
                <a:ea typeface="ＭＳ Ｐゴシック" pitchFamily="-1" charset="-128"/>
                <a:cs typeface="ＭＳ Ｐゴシック" pitchFamily="-1" charset="-128"/>
              </a:rPr>
              <a:t>-2</a:t>
            </a:r>
            <a:r>
              <a:rPr lang="en-US">
                <a:ea typeface="ＭＳ Ｐゴシック" pitchFamily="-1" charset="-128"/>
                <a:cs typeface="ＭＳ Ｐゴシック" pitchFamily="-1" charset="-128"/>
              </a:rPr>
              <a:t> more reflected solar </a:t>
            </a:r>
            <a:r>
              <a:rPr lang="en-US">
                <a:latin typeface="Wingdings" pitchFamily="-1" charset="2"/>
                <a:ea typeface="Wingdings" pitchFamily="-1" charset="2"/>
                <a:cs typeface="Wingdings" pitchFamily="-1" charset="2"/>
              </a:rPr>
              <a:t></a:t>
            </a:r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6096000" y="4724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228600" y="60198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Almost 3</a:t>
            </a:r>
            <a:r>
              <a:rPr lang="en-US" i="1">
                <a:solidFill>
                  <a:srgbClr val="FF0000"/>
                </a:solidFill>
                <a:latin typeface="Comic Sans MS" pitchFamily="-1" charset="0"/>
                <a:ea typeface="Symbol Proportional BT" pitchFamily="-1" charset="2"/>
                <a:cs typeface="Symbol Proportional BT" pitchFamily="-1" charset="2"/>
              </a:rPr>
              <a:t>x</a:t>
            </a:r>
            <a:r>
              <a:rPr lang="en-US" b="1" i="1">
                <a:solidFill>
                  <a:srgbClr val="FF0000"/>
                </a:solidFill>
              </a:rPr>
              <a:t> as sensitive as suggested by Arrhenius in 1897 …</a:t>
            </a:r>
          </a:p>
          <a:p>
            <a:r>
              <a:rPr lang="en-US" b="1" i="1">
                <a:solidFill>
                  <a:srgbClr val="FF0000"/>
                </a:solidFill>
              </a:rPr>
              <a:t>Other feedbacks must be going on as well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981200" y="3962400"/>
          <a:ext cx="4632325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Equation" r:id="rId3" imgW="1993900" imgH="863600" progId="Equation.DSMT4">
                  <p:embed/>
                </p:oleObj>
              </mc:Choice>
              <mc:Fallback>
                <p:oleObj name="Equation" r:id="rId3" imgW="1993900" imgH="86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62400"/>
                        <a:ext cx="4632325" cy="200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497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213"/>
            <a:ext cx="8534400" cy="1065212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400" dirty="0" smtClean="0"/>
              <a:t>Review: 19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Century Physics</a:t>
            </a:r>
            <a:br>
              <a:rPr lang="en-US" sz="4400" dirty="0" smtClean="0"/>
            </a:br>
            <a:r>
              <a:rPr lang="en-US" dirty="0" smtClean="0"/>
              <a:t>(updated using </a:t>
            </a:r>
            <a:r>
              <a:rPr lang="en-US" dirty="0" err="1" smtClean="0"/>
              <a:t>paleo</a:t>
            </a:r>
            <a:r>
              <a:rPr lang="en-US" dirty="0" smtClean="0"/>
              <a:t>-data)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5" y="1219200"/>
            <a:ext cx="8008938" cy="48768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Forcing:  </a:t>
            </a:r>
            <a:r>
              <a:rPr lang="en-US" smtClean="0">
                <a:ea typeface="ＭＳ Ｐゴシック" pitchFamily="-1" charset="-128"/>
                <a:cs typeface="ＭＳ Ｐゴシック" pitchFamily="-1" charset="-128"/>
              </a:rPr>
              <a:t>changes in properties of atmosphere as measured by spectroscopy </a:t>
            </a:r>
            <a:br>
              <a:rPr lang="en-US" smtClean="0">
                <a:ea typeface="ＭＳ Ｐゴシック" pitchFamily="-1" charset="-128"/>
                <a:cs typeface="ＭＳ Ｐゴシック" pitchFamily="-1" charset="-128"/>
              </a:rPr>
            </a:br>
            <a:r>
              <a:rPr lang="en-US" smtClean="0">
                <a:ea typeface="ＭＳ Ｐゴシック" pitchFamily="-1" charset="-128"/>
                <a:cs typeface="ＭＳ Ｐゴシック" pitchFamily="-1" charset="-128"/>
              </a:rPr>
              <a:t>	(4 W m</a:t>
            </a:r>
            <a:r>
              <a:rPr lang="en-US" baseline="30000" smtClean="0">
                <a:ea typeface="ＭＳ Ｐゴシック" pitchFamily="-1" charset="-128"/>
                <a:cs typeface="ＭＳ Ｐゴシック" pitchFamily="-1" charset="-128"/>
              </a:rPr>
              <a:t>-2 </a:t>
            </a:r>
            <a:r>
              <a:rPr lang="en-US" smtClean="0">
                <a:ea typeface="ＭＳ Ｐゴシック" pitchFamily="-1" charset="-128"/>
                <a:cs typeface="ＭＳ Ｐゴシック" pitchFamily="-1" charset="-128"/>
              </a:rPr>
              <a:t>per doubling of CO</a:t>
            </a:r>
            <a:r>
              <a:rPr lang="en-US" baseline="-25000" smtClean="0">
                <a:ea typeface="ＭＳ Ｐゴシック" pitchFamily="-1" charset="-128"/>
                <a:cs typeface="ＭＳ Ｐゴシック" pitchFamily="-1" charset="-128"/>
              </a:rPr>
              <a:t>2</a:t>
            </a:r>
            <a:r>
              <a:rPr lang="en-US" smtClean="0">
                <a:ea typeface="ＭＳ Ｐゴシック" pitchFamily="-1" charset="-128"/>
                <a:cs typeface="ＭＳ Ｐゴシック" pitchFamily="-1" charset="-128"/>
              </a:rPr>
              <a:t>)</a:t>
            </a:r>
          </a:p>
          <a:p>
            <a:endParaRPr lang="en-US" smtClean="0"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smtClean="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Feedback: </a:t>
            </a:r>
            <a:r>
              <a:rPr lang="en-US" smtClean="0">
                <a:ea typeface="ＭＳ Ｐゴシック" pitchFamily="-1" charset="-128"/>
                <a:cs typeface="ＭＳ Ｐゴシック" pitchFamily="-1" charset="-128"/>
              </a:rPr>
              <a:t>both positive and negative, total response to forcing estimated from Ice Age climate data    (about 0.7 °C  per W m</a:t>
            </a:r>
            <a:r>
              <a:rPr lang="en-US" baseline="30000" smtClean="0">
                <a:ea typeface="ＭＳ Ｐゴシック" pitchFamily="-1" charset="-128"/>
                <a:cs typeface="ＭＳ Ｐゴシック" pitchFamily="-1" charset="-128"/>
              </a:rPr>
              <a:t>-2</a:t>
            </a:r>
            <a:r>
              <a:rPr lang="en-US" smtClean="0">
                <a:ea typeface="ＭＳ Ｐゴシック" pitchFamily="-1" charset="-128"/>
                <a:cs typeface="ＭＳ Ｐゴシック" pitchFamily="-1" charset="-128"/>
              </a:rPr>
              <a:t>)</a:t>
            </a:r>
          </a:p>
          <a:p>
            <a:endParaRPr lang="en-US" smtClean="0"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smtClean="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Response: </a:t>
            </a:r>
            <a:r>
              <a:rPr lang="en-US" smtClean="0">
                <a:ea typeface="ＭＳ Ｐゴシック" pitchFamily="-1" charset="-128"/>
                <a:cs typeface="ＭＳ Ｐゴシック" pitchFamily="-1" charset="-128"/>
              </a:rPr>
              <a:t>about 2.8 °C warming for 2 x CO</a:t>
            </a:r>
            <a:r>
              <a:rPr lang="en-US" baseline="-25000" smtClean="0">
                <a:ea typeface="ＭＳ Ｐゴシック" pitchFamily="-1" charset="-128"/>
                <a:cs typeface="ＭＳ Ｐゴシック" pitchFamily="-1" charset="-128"/>
              </a:rPr>
              <a:t>2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1213" y="5934075"/>
            <a:ext cx="7569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>
                <a:solidFill>
                  <a:srgbClr val="FF0000"/>
                </a:solidFill>
              </a:rPr>
              <a:t>No climate models required … just based on observations</a:t>
            </a:r>
          </a:p>
          <a:p>
            <a:pPr algn="ctr"/>
            <a:r>
              <a:rPr lang="en-US" b="1" i="1">
                <a:solidFill>
                  <a:srgbClr val="FF0000"/>
                </a:solidFill>
              </a:rPr>
              <a:t>(modern calculations agree … coincidence?)</a:t>
            </a:r>
          </a:p>
        </p:txBody>
      </p:sp>
    </p:spTree>
    <p:extLst>
      <p:ext uri="{BB962C8B-B14F-4D97-AF65-F5344CB8AC3E}">
        <p14:creationId xmlns:p14="http://schemas.microsoft.com/office/powerpoint/2010/main" val="189472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 smtClean="0"/>
              <a:t>CO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and the Modern Age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791200" y="2667000"/>
            <a:ext cx="195103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33CC"/>
                </a:solidFill>
                <a:latin typeface="Arial" pitchFamily="-1" charset="0"/>
              </a:rPr>
              <a:t>370 ppm in 2000</a:t>
            </a:r>
          </a:p>
        </p:txBody>
      </p:sp>
      <p:sp>
        <p:nvSpPr>
          <p:cNvPr id="45061" name="Freeform 5"/>
          <p:cNvSpPr>
            <a:spLocks/>
          </p:cNvSpPr>
          <p:nvPr/>
        </p:nvSpPr>
        <p:spPr bwMode="auto">
          <a:xfrm>
            <a:off x="7620000" y="2809875"/>
            <a:ext cx="565150" cy="161925"/>
          </a:xfrm>
          <a:custGeom>
            <a:avLst/>
            <a:gdLst>
              <a:gd name="T0" fmla="*/ 0 w 356"/>
              <a:gd name="T1" fmla="*/ 2147483647 h 102"/>
              <a:gd name="T2" fmla="*/ 2147483647 w 356"/>
              <a:gd name="T3" fmla="*/ 2147483647 h 102"/>
              <a:gd name="T4" fmla="*/ 2147483647 w 356"/>
              <a:gd name="T5" fmla="*/ 2147483647 h 102"/>
              <a:gd name="T6" fmla="*/ 2147483647 w 356"/>
              <a:gd name="T7" fmla="*/ 2147483647 h 102"/>
              <a:gd name="T8" fmla="*/ 2147483647 w 356"/>
              <a:gd name="T9" fmla="*/ 2147483647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6"/>
              <a:gd name="T16" fmla="*/ 0 h 102"/>
              <a:gd name="T17" fmla="*/ 356 w 356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6" h="102">
                <a:moveTo>
                  <a:pt x="0" y="18"/>
                </a:moveTo>
                <a:cubicBezTo>
                  <a:pt x="68" y="9"/>
                  <a:pt x="136" y="0"/>
                  <a:pt x="166" y="12"/>
                </a:cubicBezTo>
                <a:cubicBezTo>
                  <a:pt x="196" y="24"/>
                  <a:pt x="158" y="76"/>
                  <a:pt x="178" y="89"/>
                </a:cubicBezTo>
                <a:cubicBezTo>
                  <a:pt x="198" y="102"/>
                  <a:pt x="255" y="91"/>
                  <a:pt x="285" y="89"/>
                </a:cubicBezTo>
                <a:cubicBezTo>
                  <a:pt x="315" y="87"/>
                  <a:pt x="347" y="78"/>
                  <a:pt x="356" y="77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 type="none" w="sm" len="sm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8245475" y="2841625"/>
            <a:ext cx="0" cy="1038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014913" y="5221288"/>
            <a:ext cx="3189287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" charset="0"/>
              </a:rPr>
              <a:t>Vostok (400k yr) Ice Core data (Petit et al, 1999)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76200" y="3352800"/>
            <a:ext cx="4191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Times" pitchFamily="-1" charset="0"/>
              </a:rPr>
              <a:t/>
            </a:r>
            <a:br>
              <a:rPr lang="en-US">
                <a:latin typeface="Times" pitchFamily="-1" charset="0"/>
              </a:rPr>
            </a:b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4089400" y="2320925"/>
          <a:ext cx="5054600" cy="385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Worksheet" r:id="rId4" imgW="7416546" imgH="5105400" progId="Excel.Sheet.8">
                  <p:embed/>
                </p:oleObj>
              </mc:Choice>
              <mc:Fallback>
                <p:oleObj name="Worksheet" r:id="rId4" imgW="7416546" imgH="5105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2320925"/>
                        <a:ext cx="5054600" cy="3856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0" y="969963"/>
            <a:ext cx="4130675" cy="512603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Over the past 420,000 years atmospheric CO</a:t>
            </a:r>
            <a:r>
              <a:rPr lang="en-US" sz="2400" baseline="-25000">
                <a:ea typeface="ＭＳ Ｐゴシック" pitchFamily="-1" charset="-128"/>
                <a:cs typeface="ＭＳ Ｐゴシック" pitchFamily="-1" charset="-128"/>
              </a:rPr>
              <a:t>2</a:t>
            </a:r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 has varied </a:t>
            </a:r>
            <a:r>
              <a:rPr lang="en-US" sz="240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between 180 and 280</a:t>
            </a:r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 parts per million, beating in time with the last four glacial cycles</a:t>
            </a:r>
          </a:p>
          <a:p>
            <a:pPr>
              <a:spcAft>
                <a:spcPts val="1800"/>
              </a:spcAft>
            </a:pPr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Since the </a:t>
            </a:r>
            <a:r>
              <a:rPr lang="en-US" sz="240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Industrial Revolution</a:t>
            </a:r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, CO</a:t>
            </a:r>
            <a:r>
              <a:rPr lang="en-US" sz="2400" baseline="-25000">
                <a:ea typeface="ＭＳ Ｐゴシック" pitchFamily="-1" charset="-128"/>
                <a:cs typeface="ＭＳ Ｐゴシック" pitchFamily="-1" charset="-128"/>
              </a:rPr>
              <a:t>2</a:t>
            </a:r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 has risen very rapidly</a:t>
            </a:r>
          </a:p>
          <a:p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5066" name="Text Box 15"/>
          <p:cNvSpPr txBox="1">
            <a:spLocks noChangeArrowheads="1"/>
          </p:cNvSpPr>
          <p:nvPr/>
        </p:nvSpPr>
        <p:spPr bwMode="auto">
          <a:xfrm>
            <a:off x="4813300" y="4583113"/>
            <a:ext cx="406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ice</a:t>
            </a:r>
          </a:p>
        </p:txBody>
      </p:sp>
      <p:sp>
        <p:nvSpPr>
          <p:cNvPr id="45067" name="Text Box 16"/>
          <p:cNvSpPr txBox="1">
            <a:spLocks noChangeArrowheads="1"/>
          </p:cNvSpPr>
          <p:nvPr/>
        </p:nvSpPr>
        <p:spPr bwMode="auto">
          <a:xfrm>
            <a:off x="8132763" y="4678363"/>
            <a:ext cx="406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ice</a:t>
            </a:r>
          </a:p>
        </p:txBody>
      </p:sp>
      <p:sp>
        <p:nvSpPr>
          <p:cNvPr id="45068" name="Text Box 17"/>
          <p:cNvSpPr txBox="1">
            <a:spLocks noChangeArrowheads="1"/>
          </p:cNvSpPr>
          <p:nvPr/>
        </p:nvSpPr>
        <p:spPr bwMode="auto">
          <a:xfrm>
            <a:off x="6877050" y="4814888"/>
            <a:ext cx="406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ice</a:t>
            </a:r>
          </a:p>
        </p:txBody>
      </p:sp>
      <p:sp>
        <p:nvSpPr>
          <p:cNvPr id="45069" name="Text Box 18"/>
          <p:cNvSpPr txBox="1">
            <a:spLocks noChangeArrowheads="1"/>
          </p:cNvSpPr>
          <p:nvPr/>
        </p:nvSpPr>
        <p:spPr bwMode="auto">
          <a:xfrm>
            <a:off x="5732463" y="4529138"/>
            <a:ext cx="406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ice</a:t>
            </a:r>
          </a:p>
        </p:txBody>
      </p:sp>
      <p:sp>
        <p:nvSpPr>
          <p:cNvPr id="45070" name="Text Box 19"/>
          <p:cNvSpPr txBox="1">
            <a:spLocks noChangeArrowheads="1"/>
          </p:cNvSpPr>
          <p:nvPr/>
        </p:nvSpPr>
        <p:spPr bwMode="auto">
          <a:xfrm>
            <a:off x="6445250" y="2147888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-1" charset="0"/>
              </a:rPr>
              <a:t>CO</a:t>
            </a:r>
            <a:r>
              <a:rPr lang="en-US" b="1" baseline="-25000">
                <a:latin typeface="Arial" pitchFamily="-1" charset="0"/>
              </a:rPr>
              <a:t>2</a:t>
            </a:r>
            <a:endParaRPr lang="en-US" b="1">
              <a:latin typeface="Arial" pitchFamily="-1" charset="0"/>
            </a:endParaRPr>
          </a:p>
        </p:txBody>
      </p:sp>
      <p:sp>
        <p:nvSpPr>
          <p:cNvPr id="45071" name="Text Box 20"/>
          <p:cNvSpPr txBox="1">
            <a:spLocks noChangeArrowheads="1"/>
          </p:cNvSpPr>
          <p:nvPr/>
        </p:nvSpPr>
        <p:spPr bwMode="auto">
          <a:xfrm>
            <a:off x="5105400" y="2662238"/>
            <a:ext cx="2348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400 ppm </a:t>
            </a:r>
            <a:r>
              <a:rPr lang="en-US" b="1" dirty="0">
                <a:solidFill>
                  <a:srgbClr val="FF0000"/>
                </a:solidFill>
              </a:rPr>
              <a:t>in </a:t>
            </a:r>
            <a:r>
              <a:rPr lang="en-US" b="1" dirty="0" smtClean="0">
                <a:solidFill>
                  <a:srgbClr val="FF0000"/>
                </a:solidFill>
              </a:rPr>
              <a:t>2013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072" name="Freeform 21"/>
          <p:cNvSpPr>
            <a:spLocks/>
          </p:cNvSpPr>
          <p:nvPr/>
        </p:nvSpPr>
        <p:spPr bwMode="auto">
          <a:xfrm flipV="1">
            <a:off x="7391400" y="2660650"/>
            <a:ext cx="1371600" cy="158750"/>
          </a:xfrm>
          <a:custGeom>
            <a:avLst/>
            <a:gdLst>
              <a:gd name="T0" fmla="*/ 0 w 806"/>
              <a:gd name="T1" fmla="*/ 0 h 134"/>
              <a:gd name="T2" fmla="*/ 2147483647 w 806"/>
              <a:gd name="T3" fmla="*/ 2147483647 h 134"/>
              <a:gd name="T4" fmla="*/ 2147483647 w 806"/>
              <a:gd name="T5" fmla="*/ 2147483647 h 134"/>
              <a:gd name="T6" fmla="*/ 2147483647 w 806"/>
              <a:gd name="T7" fmla="*/ 2147483647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806"/>
              <a:gd name="T13" fmla="*/ 0 h 134"/>
              <a:gd name="T14" fmla="*/ 806 w 806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6" h="134">
                <a:moveTo>
                  <a:pt x="0" y="0"/>
                </a:moveTo>
                <a:cubicBezTo>
                  <a:pt x="157" y="4"/>
                  <a:pt x="314" y="8"/>
                  <a:pt x="350" y="24"/>
                </a:cubicBezTo>
                <a:cubicBezTo>
                  <a:pt x="386" y="40"/>
                  <a:pt x="140" y="81"/>
                  <a:pt x="216" y="99"/>
                </a:cubicBezTo>
                <a:cubicBezTo>
                  <a:pt x="292" y="117"/>
                  <a:pt x="708" y="128"/>
                  <a:pt x="806" y="13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03763" y="6116638"/>
            <a:ext cx="3822700" cy="584200"/>
          </a:xfrm>
          <a:prstGeom prst="rect">
            <a:avLst/>
          </a:prstGeom>
          <a:noFill/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chemeClr val="accent2"/>
                </a:solidFill>
                <a:latin typeface="Times New Roman" charset="0"/>
              </a:rPr>
              <a:t>from measurements</a:t>
            </a:r>
          </a:p>
        </p:txBody>
      </p:sp>
    </p:spTree>
    <p:extLst>
      <p:ext uri="{BB962C8B-B14F-4D97-AF65-F5344CB8AC3E}">
        <p14:creationId xmlns:p14="http://schemas.microsoft.com/office/powerpoint/2010/main" val="99389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t="2351" r="19356" b="16220"/>
          <a:stretch>
            <a:fillRect/>
          </a:stretch>
        </p:blipFill>
        <p:spPr bwMode="auto">
          <a:xfrm>
            <a:off x="4994275" y="1492250"/>
            <a:ext cx="3875088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Solar Variability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275" y="1014413"/>
            <a:ext cx="5160963" cy="5641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Sun is an enormous spinning plasma sphere (entirely composed of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charged particles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Rotating charges induce intense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magnetic fields</a:t>
            </a:r>
            <a:endParaRPr lang="en-US" sz="240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Fluid flow follows field </a:t>
            </a:r>
            <a:b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not buoyancy!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Rapid differential rotation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distorts field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lines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They wrap and wrap, </a:t>
            </a:r>
            <a:b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tighter and tighter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About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every 11 years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, they break down, reorganize, and start again</a:t>
            </a:r>
          </a:p>
        </p:txBody>
      </p:sp>
    </p:spTree>
    <p:extLst>
      <p:ext uri="{BB962C8B-B14F-4D97-AF65-F5344CB8AC3E}">
        <p14:creationId xmlns:p14="http://schemas.microsoft.com/office/powerpoint/2010/main" val="356602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360363"/>
          </a:xfrm>
        </p:spPr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Solar Cycle</a:t>
            </a:r>
          </a:p>
        </p:txBody>
      </p:sp>
      <p:pic>
        <p:nvPicPr>
          <p:cNvPr id="64515" name="SunspotsMovie.mov" descr="/Users/denning/Synced/Classes/AT606/LectureNotes/10.ClimateVariability/SunspotsMovie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760413"/>
            <a:ext cx="8129588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92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75" fill="hold"/>
                                        <p:tgtEl>
                                          <p:spTgt spid="645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5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45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Solar Variability</a:t>
            </a: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219200"/>
            <a:ext cx="344805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11-year solar cycle associated with variations in solar </a:t>
            </a:r>
            <a:r>
              <a:rPr lang="ja-JP" altLang="en-US" sz="2400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constant</a:t>
            </a:r>
            <a:r>
              <a:rPr lang="ja-JP" altLang="en-US" sz="2400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of about 10 W m</a:t>
            </a:r>
            <a:r>
              <a:rPr lang="en-US" sz="2400" baseline="30000">
                <a:latin typeface="Comic Sans MS" charset="0"/>
                <a:ea typeface="ＭＳ Ｐゴシック" charset="0"/>
                <a:cs typeface="ＭＳ Ｐゴシック" charset="0"/>
              </a:rPr>
              <a:t>-2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(~ 0.1% of total)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Variability on longer time scales is not understood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Possibly associated with Century-scale variability </a:t>
            </a:r>
            <a:b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 sz="2400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Little Ice Age</a:t>
            </a:r>
            <a:r>
              <a:rPr lang="ja-JP" altLang="en-US" sz="2400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)?</a:t>
            </a:r>
          </a:p>
        </p:txBody>
      </p:sp>
      <p:pic>
        <p:nvPicPr>
          <p:cNvPr id="66564" name="Picture 5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1910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6" descr="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47244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7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Earth</a:t>
            </a:r>
            <a:r>
              <a:rPr lang="ja-JP" altLang="en-US">
                <a:latin typeface="Comic Sans MS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s Climate System</a:t>
            </a:r>
            <a:br>
              <a:rPr lang="en-US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Comic Sans MS" charset="0"/>
                <a:ea typeface="ＭＳ Ｐゴシック" charset="0"/>
                <a:cs typeface="ＭＳ Ｐゴシック" charset="0"/>
              </a:rPr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343400" cy="3886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Earth is a planet</a:t>
            </a:r>
            <a:endParaRPr lang="en-US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Planetary temperature is determined by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omic Sans MS" charset="0"/>
                <a:ea typeface="ＭＳ Ｐゴシック" charset="0"/>
              </a:rPr>
              <a:t>Brightness of our star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omic Sans MS" charset="0"/>
                <a:ea typeface="ＭＳ Ｐゴシック" charset="0"/>
              </a:rPr>
              <a:t>Earth-sun distance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omic Sans MS" charset="0"/>
                <a:ea typeface="ＭＳ Ｐゴシック" charset="0"/>
              </a:rPr>
              <a:t>Albedo of the planet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omic Sans MS" charset="0"/>
                <a:ea typeface="ＭＳ Ｐゴシック" charset="0"/>
              </a:rPr>
              <a:t>Composition of Earth</a:t>
            </a:r>
            <a:r>
              <a:rPr lang="ja-JP" altLang="en-US" dirty="0">
                <a:latin typeface="Comic Sans MS" charset="0"/>
                <a:ea typeface="ＭＳ Ｐゴシック" charset="0"/>
              </a:rPr>
              <a:t>’</a:t>
            </a:r>
            <a:r>
              <a:rPr lang="en-US" dirty="0">
                <a:latin typeface="Comic Sans MS" charset="0"/>
                <a:ea typeface="ＭＳ Ｐゴシック" charset="0"/>
              </a:rPr>
              <a:t>s atmosphere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5638800"/>
            <a:ext cx="8853488" cy="830263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800" b="1" i="1" dirty="0">
                <a:solidFill>
                  <a:srgbClr val="FF0000"/>
                </a:solidFill>
                <a:ea typeface="+mn-ea"/>
                <a:cs typeface="+mn-cs"/>
              </a:rPr>
              <a:t>So how can climate ever change?</a:t>
            </a:r>
          </a:p>
        </p:txBody>
      </p:sp>
      <p:grpSp>
        <p:nvGrpSpPr>
          <p:cNvPr id="17414" name="Group 18"/>
          <p:cNvGrpSpPr>
            <a:grpSpLocks/>
          </p:cNvGrpSpPr>
          <p:nvPr/>
        </p:nvGrpSpPr>
        <p:grpSpPr bwMode="auto">
          <a:xfrm>
            <a:off x="4267200" y="1585913"/>
            <a:ext cx="4876800" cy="3214687"/>
            <a:chOff x="4267200" y="762000"/>
            <a:chExt cx="4876800" cy="3214688"/>
          </a:xfrm>
        </p:grpSpPr>
        <p:pic>
          <p:nvPicPr>
            <p:cNvPr id="17415" name="Picture 4" descr="eb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762000"/>
              <a:ext cx="4876800" cy="249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22885" name="Object 2"/>
            <p:cNvGraphicFramePr>
              <a:graphicFrameLocks noChangeAspect="1"/>
            </p:cNvGraphicFramePr>
            <p:nvPr/>
          </p:nvGraphicFramePr>
          <p:xfrm>
            <a:off x="4695825" y="3433763"/>
            <a:ext cx="3486150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5" name="Equation" r:id="rId4" imgW="1549400" imgH="241300" progId="">
                    <p:embed/>
                  </p:oleObj>
                </mc:Choice>
                <mc:Fallback>
                  <p:oleObj name="Equation" r:id="rId4" imgW="1549400" imgH="24130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5825" y="3433763"/>
                          <a:ext cx="3486150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4495800" y="2994026"/>
              <a:ext cx="4495800" cy="54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30000"/>
                </a:spcBef>
                <a:defRPr/>
              </a:pPr>
              <a:r>
                <a:rPr lang="en-US" sz="2800" b="1" kern="0" dirty="0">
                  <a:solidFill>
                    <a:srgbClr val="800000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Energy In = Energy Out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Volcanic Aerosol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Massive releases of particles and (more importantly) SO</a:t>
            </a:r>
            <a:r>
              <a:rPr lang="en-US" sz="2400" baseline="-25000"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, lofted to tremendous heights in stratosphere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SO</a:t>
            </a:r>
            <a:r>
              <a:rPr lang="en-US" sz="2400" baseline="-25000"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-&gt; H</a:t>
            </a:r>
            <a:r>
              <a:rPr lang="en-US" sz="2400" baseline="-25000"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SO</a:t>
            </a:r>
            <a:r>
              <a:rPr lang="en-US" sz="2400" baseline="-25000"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aerosol in stratosphere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Can persist for months-years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Substantial shift from direct to diffuse light</a:t>
            </a:r>
          </a:p>
          <a:p>
            <a:pPr>
              <a:lnSpc>
                <a:spcPct val="90000"/>
              </a:lnSpc>
            </a:pPr>
            <a:endParaRPr lang="en-US" sz="240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8612" name="Picture 5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990600"/>
            <a:ext cx="38195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68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Volcanic Stratospheric Aerosol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05400" y="1219200"/>
            <a:ext cx="3810000" cy="4876800"/>
          </a:xfrm>
        </p:spPr>
        <p:txBody>
          <a:bodyPr/>
          <a:lstStyle/>
          <a:p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Changes in aerosol optical depth as a result of Mt Pinatubo eruption (June 1991)</a:t>
            </a:r>
          </a:p>
          <a:p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Filled tropical stratosphere quickly</a:t>
            </a:r>
          </a:p>
          <a:p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Dispersed to all latitudes over ~ 1 yr</a:t>
            </a:r>
          </a:p>
          <a:p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Affected climate for 2-3 years?</a:t>
            </a:r>
          </a:p>
        </p:txBody>
      </p:sp>
      <p:pic>
        <p:nvPicPr>
          <p:cNvPr id="70660" name="Picture 5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432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615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Stratospheric Aerosol &amp; Temperatures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105400"/>
            <a:ext cx="8001000" cy="990600"/>
          </a:xfrm>
        </p:spPr>
        <p:txBody>
          <a:bodyPr/>
          <a:lstStyle/>
          <a:p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Big volcanoes dominate variance</a:t>
            </a:r>
          </a:p>
          <a:p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What causes trend?</a:t>
            </a:r>
          </a:p>
        </p:txBody>
      </p:sp>
      <p:pic>
        <p:nvPicPr>
          <p:cNvPr id="72708" name="Picture 6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423988"/>
            <a:ext cx="7583487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704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Reconstructed Radiative </a:t>
            </a:r>
            <a:r>
              <a:rPr lang="en-US" sz="4000" dirty="0" err="1"/>
              <a:t>Forcings</a:t>
            </a:r>
            <a:endParaRPr lang="en-US" sz="4000" dirty="0"/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/>
          <a:srcRect b="44414"/>
          <a:stretch>
            <a:fillRect/>
          </a:stretch>
        </p:blipFill>
        <p:spPr bwMode="auto">
          <a:xfrm>
            <a:off x="228600" y="1066800"/>
            <a:ext cx="8686800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890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4710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74700"/>
            <a:ext cx="76200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8600" y="6411913"/>
            <a:ext cx="876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http://commons.wikimedia.org/wiki/File:2000_Year_Temperature_Comparison.png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6096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dirty="0" smtClean="0"/>
              <a:t>The Past 2000 Years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7982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3725"/>
            <a:ext cx="77470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096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4400">
                <a:latin typeface="Comic Sans MS" charset="0"/>
                <a:ea typeface="ＭＳ Ｐゴシック" charset="0"/>
                <a:cs typeface="ＭＳ Ｐゴシック" charset="0"/>
              </a:rPr>
              <a:t>Historical Thermometer Record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457200" y="64119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http://commons.wikimedia.org/wiki/File:Instrumental_Temperature_Record.png</a:t>
            </a:r>
          </a:p>
        </p:txBody>
      </p:sp>
    </p:spTree>
    <p:extLst>
      <p:ext uri="{BB962C8B-B14F-4D97-AF65-F5344CB8AC3E}">
        <p14:creationId xmlns:p14="http://schemas.microsoft.com/office/powerpoint/2010/main" val="1253146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Comparison of Radiative Forcings</a:t>
            </a:r>
          </a:p>
        </p:txBody>
      </p:sp>
      <p:pic>
        <p:nvPicPr>
          <p:cNvPr id="50179" name="Picture 4" descr="AR4WG1_Print_TS_Page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t="7574" r="11765" b="47736"/>
          <a:stretch>
            <a:fillRect/>
          </a:stretch>
        </p:blipFill>
        <p:spPr bwMode="auto">
          <a:xfrm>
            <a:off x="990600" y="1066800"/>
            <a:ext cx="7543800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1026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 smtClean="0"/>
              <a:t>CO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and the Future</a:t>
            </a:r>
          </a:p>
        </p:txBody>
      </p:sp>
      <p:sp>
        <p:nvSpPr>
          <p:cNvPr id="50180" name="Text Box 1031"/>
          <p:cNvSpPr txBox="1">
            <a:spLocks noChangeArrowheads="1"/>
          </p:cNvSpPr>
          <p:nvPr/>
        </p:nvSpPr>
        <p:spPr bwMode="auto">
          <a:xfrm>
            <a:off x="5014913" y="5221288"/>
            <a:ext cx="3189287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" charset="0"/>
              </a:rPr>
              <a:t>Vostok (400k yr) Ice Core data (Petit et al, 1999)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110038" y="2709863"/>
          <a:ext cx="5033962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Worksheet" r:id="rId4" imgW="7442454" imgH="5105400" progId="Excel.Sheet.8">
                  <p:embed/>
                </p:oleObj>
              </mc:Choice>
              <mc:Fallback>
                <p:oleObj name="Worksheet" r:id="rId4" imgW="7442454" imgH="5105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038" y="2709863"/>
                        <a:ext cx="5033962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Rectangle 1038"/>
          <p:cNvSpPr>
            <a:spLocks noGrp="1" noChangeArrowheads="1"/>
          </p:cNvSpPr>
          <p:nvPr>
            <p:ph type="body" idx="1"/>
          </p:nvPr>
        </p:nvSpPr>
        <p:spPr>
          <a:xfrm>
            <a:off x="0" y="969963"/>
            <a:ext cx="4130675" cy="5821362"/>
          </a:xfrm>
          <a:noFill/>
        </p:spPr>
        <p:txBody>
          <a:bodyPr/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Over the past 420,000 years atmospheric CO</a:t>
            </a:r>
            <a:r>
              <a:rPr lang="en-US" sz="2400" baseline="-25000">
                <a:ea typeface="ＭＳ Ｐゴシック" pitchFamily="-1" charset="-128"/>
                <a:cs typeface="ＭＳ Ｐゴシック" pitchFamily="-1" charset="-128"/>
              </a:rPr>
              <a:t>2</a:t>
            </a:r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 has varied </a:t>
            </a:r>
            <a:r>
              <a:rPr lang="en-US" sz="240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between 180 and 280</a:t>
            </a:r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 parts per million, beating in time with the last four glacial cycles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Since the </a:t>
            </a:r>
            <a:r>
              <a:rPr lang="en-US" sz="240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Industrial Revolution</a:t>
            </a:r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, CO</a:t>
            </a:r>
            <a:r>
              <a:rPr lang="en-US" sz="2400" baseline="-25000">
                <a:ea typeface="ＭＳ Ｐゴシック" pitchFamily="-1" charset="-128"/>
                <a:cs typeface="ＭＳ Ｐゴシック" pitchFamily="-1" charset="-128"/>
              </a:rPr>
              <a:t>2</a:t>
            </a:r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 has risen very rapidly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If China &amp; India develop using 19</a:t>
            </a:r>
            <a:r>
              <a:rPr lang="en-US" sz="2400" baseline="30000">
                <a:ea typeface="ＭＳ Ｐゴシック" pitchFamily="-1" charset="-128"/>
                <a:cs typeface="ＭＳ Ｐゴシック" pitchFamily="-1" charset="-128"/>
              </a:rPr>
              <a:t>th</a:t>
            </a:r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 Century technology, CO</a:t>
            </a:r>
            <a:r>
              <a:rPr lang="en-US" sz="2400" baseline="-25000">
                <a:ea typeface="ＭＳ Ｐゴシック" pitchFamily="-1" charset="-128"/>
                <a:cs typeface="ＭＳ Ｐゴシック" pitchFamily="-1" charset="-128"/>
              </a:rPr>
              <a:t>2</a:t>
            </a:r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 will reach </a:t>
            </a:r>
            <a:r>
              <a:rPr lang="en-US" sz="240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900 ppm </a:t>
            </a:r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in this century</a:t>
            </a:r>
          </a:p>
          <a:p>
            <a:pPr>
              <a:lnSpc>
                <a:spcPct val="90000"/>
              </a:lnSpc>
            </a:pPr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0182" name="Text Box 1039"/>
          <p:cNvSpPr txBox="1">
            <a:spLocks noChangeArrowheads="1"/>
          </p:cNvSpPr>
          <p:nvPr/>
        </p:nvSpPr>
        <p:spPr bwMode="auto">
          <a:xfrm>
            <a:off x="4948238" y="4648200"/>
            <a:ext cx="406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ice</a:t>
            </a:r>
          </a:p>
        </p:txBody>
      </p:sp>
      <p:sp>
        <p:nvSpPr>
          <p:cNvPr id="50183" name="Text Box 1040"/>
          <p:cNvSpPr txBox="1">
            <a:spLocks noChangeArrowheads="1"/>
          </p:cNvSpPr>
          <p:nvPr/>
        </p:nvSpPr>
        <p:spPr bwMode="auto">
          <a:xfrm>
            <a:off x="8266113" y="4678363"/>
            <a:ext cx="406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ice</a:t>
            </a:r>
          </a:p>
        </p:txBody>
      </p:sp>
      <p:sp>
        <p:nvSpPr>
          <p:cNvPr id="50184" name="Text Box 1041"/>
          <p:cNvSpPr txBox="1">
            <a:spLocks noChangeArrowheads="1"/>
          </p:cNvSpPr>
          <p:nvPr/>
        </p:nvSpPr>
        <p:spPr bwMode="auto">
          <a:xfrm>
            <a:off x="7010400" y="4691063"/>
            <a:ext cx="406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ice</a:t>
            </a:r>
          </a:p>
        </p:txBody>
      </p:sp>
      <p:sp>
        <p:nvSpPr>
          <p:cNvPr id="50185" name="Text Box 1042"/>
          <p:cNvSpPr txBox="1">
            <a:spLocks noChangeArrowheads="1"/>
          </p:cNvSpPr>
          <p:nvPr/>
        </p:nvSpPr>
        <p:spPr bwMode="auto">
          <a:xfrm>
            <a:off x="5894388" y="4662488"/>
            <a:ext cx="406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ice</a:t>
            </a:r>
          </a:p>
        </p:txBody>
      </p:sp>
      <p:sp>
        <p:nvSpPr>
          <p:cNvPr id="50186" name="Text Box 1043"/>
          <p:cNvSpPr txBox="1">
            <a:spLocks noChangeArrowheads="1"/>
          </p:cNvSpPr>
          <p:nvPr/>
        </p:nvSpPr>
        <p:spPr bwMode="auto">
          <a:xfrm>
            <a:off x="6351588" y="2435225"/>
            <a:ext cx="785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-1" charset="0"/>
              </a:rPr>
              <a:t>CO</a:t>
            </a:r>
            <a:r>
              <a:rPr lang="en-US" b="1" baseline="-25000">
                <a:latin typeface="Arial" pitchFamily="-1" charset="0"/>
              </a:rPr>
              <a:t>2</a:t>
            </a:r>
            <a:endParaRPr lang="en-US" b="1">
              <a:latin typeface="Arial" pitchFamily="-1" charset="0"/>
            </a:endParaRPr>
          </a:p>
        </p:txBody>
      </p:sp>
      <p:sp>
        <p:nvSpPr>
          <p:cNvPr id="50187" name="Text Box 1044"/>
          <p:cNvSpPr txBox="1">
            <a:spLocks noChangeArrowheads="1"/>
          </p:cNvSpPr>
          <p:nvPr/>
        </p:nvSpPr>
        <p:spPr bwMode="auto">
          <a:xfrm>
            <a:off x="5126038" y="2874963"/>
            <a:ext cx="232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900 ppm in 2100</a:t>
            </a:r>
          </a:p>
        </p:txBody>
      </p:sp>
      <p:sp>
        <p:nvSpPr>
          <p:cNvPr id="50188" name="Freeform 1045"/>
          <p:cNvSpPr>
            <a:spLocks/>
          </p:cNvSpPr>
          <p:nvPr/>
        </p:nvSpPr>
        <p:spPr bwMode="auto">
          <a:xfrm>
            <a:off x="7473950" y="3027363"/>
            <a:ext cx="1279525" cy="212725"/>
          </a:xfrm>
          <a:custGeom>
            <a:avLst/>
            <a:gdLst>
              <a:gd name="T0" fmla="*/ 0 w 806"/>
              <a:gd name="T1" fmla="*/ 0 h 134"/>
              <a:gd name="T2" fmla="*/ 2147483647 w 806"/>
              <a:gd name="T3" fmla="*/ 2147483647 h 134"/>
              <a:gd name="T4" fmla="*/ 2147483647 w 806"/>
              <a:gd name="T5" fmla="*/ 2147483647 h 134"/>
              <a:gd name="T6" fmla="*/ 2147483647 w 806"/>
              <a:gd name="T7" fmla="*/ 2147483647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806"/>
              <a:gd name="T13" fmla="*/ 0 h 134"/>
              <a:gd name="T14" fmla="*/ 806 w 806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6" h="134">
                <a:moveTo>
                  <a:pt x="0" y="0"/>
                </a:moveTo>
                <a:cubicBezTo>
                  <a:pt x="157" y="4"/>
                  <a:pt x="314" y="8"/>
                  <a:pt x="350" y="24"/>
                </a:cubicBezTo>
                <a:cubicBezTo>
                  <a:pt x="386" y="40"/>
                  <a:pt x="140" y="81"/>
                  <a:pt x="216" y="99"/>
                </a:cubicBezTo>
                <a:cubicBezTo>
                  <a:pt x="292" y="117"/>
                  <a:pt x="708" y="128"/>
                  <a:pt x="806" y="13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9" name="Text Box 20"/>
          <p:cNvSpPr txBox="1">
            <a:spLocks noChangeArrowheads="1"/>
          </p:cNvSpPr>
          <p:nvPr/>
        </p:nvSpPr>
        <p:spPr bwMode="auto">
          <a:xfrm>
            <a:off x="5140325" y="4106863"/>
            <a:ext cx="2348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395 ppm </a:t>
            </a:r>
            <a:r>
              <a:rPr lang="en-US" b="1" dirty="0">
                <a:solidFill>
                  <a:srgbClr val="FF0000"/>
                </a:solidFill>
              </a:rPr>
              <a:t>in </a:t>
            </a:r>
            <a:r>
              <a:rPr lang="en-US" b="1" dirty="0" smtClean="0">
                <a:solidFill>
                  <a:srgbClr val="FF0000"/>
                </a:solidFill>
              </a:rPr>
              <a:t>2013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190" name="Freeform 21"/>
          <p:cNvSpPr>
            <a:spLocks/>
          </p:cNvSpPr>
          <p:nvPr/>
        </p:nvSpPr>
        <p:spPr bwMode="auto">
          <a:xfrm>
            <a:off x="7488238" y="4259263"/>
            <a:ext cx="1279525" cy="212725"/>
          </a:xfrm>
          <a:custGeom>
            <a:avLst/>
            <a:gdLst>
              <a:gd name="T0" fmla="*/ 0 w 806"/>
              <a:gd name="T1" fmla="*/ 0 h 134"/>
              <a:gd name="T2" fmla="*/ 2147483647 w 806"/>
              <a:gd name="T3" fmla="*/ 2147483647 h 134"/>
              <a:gd name="T4" fmla="*/ 2147483647 w 806"/>
              <a:gd name="T5" fmla="*/ 2147483647 h 134"/>
              <a:gd name="T6" fmla="*/ 2147483647 w 806"/>
              <a:gd name="T7" fmla="*/ 2147483647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806"/>
              <a:gd name="T13" fmla="*/ 0 h 134"/>
              <a:gd name="T14" fmla="*/ 806 w 806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6" h="134">
                <a:moveTo>
                  <a:pt x="0" y="0"/>
                </a:moveTo>
                <a:cubicBezTo>
                  <a:pt x="157" y="4"/>
                  <a:pt x="314" y="8"/>
                  <a:pt x="350" y="24"/>
                </a:cubicBezTo>
                <a:cubicBezTo>
                  <a:pt x="386" y="40"/>
                  <a:pt x="140" y="81"/>
                  <a:pt x="216" y="99"/>
                </a:cubicBezTo>
                <a:cubicBezTo>
                  <a:pt x="292" y="117"/>
                  <a:pt x="708" y="128"/>
                  <a:pt x="806" y="13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24338" y="6116638"/>
            <a:ext cx="4868862" cy="584200"/>
          </a:xfrm>
          <a:prstGeom prst="rect">
            <a:avLst/>
          </a:prstGeom>
          <a:noFill/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chemeClr val="accent2"/>
                </a:solidFill>
                <a:latin typeface="Times New Roman" charset="0"/>
              </a:rPr>
              <a:t>You </a:t>
            </a:r>
            <a:r>
              <a:rPr lang="en-US" sz="3200" b="1" i="1" dirty="0" err="1">
                <a:solidFill>
                  <a:schemeClr val="accent2"/>
                </a:solidFill>
                <a:latin typeface="Times New Roman" charset="0"/>
              </a:rPr>
              <a:t>ain’t</a:t>
            </a:r>
            <a:r>
              <a:rPr lang="en-US" sz="3200" b="1" i="1" dirty="0">
                <a:solidFill>
                  <a:schemeClr val="accent2"/>
                </a:solidFill>
                <a:latin typeface="Times New Roman" charset="0"/>
              </a:rPr>
              <a:t> seen nothing yet!</a:t>
            </a:r>
          </a:p>
        </p:txBody>
      </p:sp>
    </p:spTree>
    <p:extLst>
      <p:ext uri="{BB962C8B-B14F-4D97-AF65-F5344CB8AC3E}">
        <p14:creationId xmlns:p14="http://schemas.microsoft.com/office/powerpoint/2010/main" val="79333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71800" cy="3352800"/>
          </a:xfrm>
        </p:spPr>
        <p:txBody>
          <a:bodyPr/>
          <a:lstStyle/>
          <a:p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Earth</a:t>
            </a:r>
            <a:r>
              <a:rPr lang="ja-JP" altLang="en-US" dirty="0">
                <a:latin typeface="Comic Sans M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s </a:t>
            </a: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Energy Budget</a:t>
            </a:r>
            <a:b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Comic Sans MS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have </a:t>
            </a:r>
            <a:b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we learned?</a:t>
            </a:r>
          </a:p>
        </p:txBody>
      </p:sp>
      <p:pic>
        <p:nvPicPr>
          <p:cNvPr id="20483" name="Picture 4" descr="G:\clones\Meterology\custom lectures\jpegs\chapter 02\16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0"/>
            <a:ext cx="60721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ontent Placeholder 10"/>
          <p:cNvSpPr>
            <a:spLocks noGrp="1"/>
          </p:cNvSpPr>
          <p:nvPr>
            <p:ph idx="1"/>
          </p:nvPr>
        </p:nvSpPr>
        <p:spPr>
          <a:xfrm>
            <a:off x="381000" y="3657600"/>
            <a:ext cx="8382000" cy="28956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Surface climate depends </a:t>
            </a:r>
            <a:r>
              <a:rPr lang="en-US" b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on heating </a:t>
            </a:r>
          </a:p>
          <a:p>
            <a:pPr lvl="1"/>
            <a:r>
              <a:rPr lang="en-US" dirty="0" smtClean="0">
                <a:latin typeface="Comic Sans MS" charset="0"/>
                <a:ea typeface="ＭＳ Ｐゴシック" charset="0"/>
              </a:rPr>
              <a:t>51 units of absorbed 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solar</a:t>
            </a:r>
            <a:endParaRPr lang="en-US" dirty="0">
              <a:solidFill>
                <a:srgbClr val="FF0000"/>
              </a:solidFill>
              <a:latin typeface="Comic Sans MS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omic Sans MS" charset="0"/>
                <a:ea typeface="ＭＳ Ｐゴシック" charset="0"/>
              </a:rPr>
              <a:t>96 units of downward 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infrared</a:t>
            </a:r>
            <a:r>
              <a:rPr lang="en-US" dirty="0" smtClean="0">
                <a:latin typeface="Comic Sans MS" charset="0"/>
                <a:ea typeface="ＭＳ Ｐゴシック" charset="0"/>
              </a:rPr>
              <a:t> (almost 2x sunshine)!</a:t>
            </a:r>
            <a:endParaRPr lang="en-US" dirty="0">
              <a:latin typeface="Comic Sans MS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Surface climate depends on cooling</a:t>
            </a:r>
          </a:p>
          <a:p>
            <a:pPr lvl="1"/>
            <a:r>
              <a:rPr lang="en-US" dirty="0" smtClean="0">
                <a:latin typeface="Comic Sans MS" charset="0"/>
                <a:ea typeface="ＭＳ Ｐゴシック" charset="0"/>
              </a:rPr>
              <a:t>117 units of upward </a:t>
            </a:r>
            <a:r>
              <a:rPr lang="en-US" dirty="0" smtClean="0">
                <a:solidFill>
                  <a:srgbClr val="0000FF"/>
                </a:solidFill>
                <a:latin typeface="Comic Sans MS" charset="0"/>
                <a:ea typeface="ＭＳ Ｐゴシック" charset="0"/>
              </a:rPr>
              <a:t>infrared </a:t>
            </a:r>
            <a:endParaRPr lang="en-US" dirty="0">
              <a:solidFill>
                <a:srgbClr val="0000FF"/>
              </a:solidFill>
              <a:latin typeface="Comic Sans MS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omic Sans MS" charset="0"/>
                <a:ea typeface="ＭＳ Ｐゴシック" charset="0"/>
              </a:rPr>
              <a:t>23 units of </a:t>
            </a:r>
            <a:r>
              <a:rPr lang="en-US" dirty="0" smtClean="0">
                <a:solidFill>
                  <a:srgbClr val="0000FF"/>
                </a:solidFill>
                <a:latin typeface="Comic Sans MS" charset="0"/>
                <a:ea typeface="ＭＳ Ｐゴシック" charset="0"/>
              </a:rPr>
              <a:t>evaporation</a:t>
            </a:r>
            <a:r>
              <a:rPr lang="en-US" dirty="0" smtClean="0">
                <a:latin typeface="Comic Sans MS" charset="0"/>
                <a:ea typeface="ＭＳ Ｐゴシック" charset="0"/>
              </a:rPr>
              <a:t>, 7 units of </a:t>
            </a:r>
            <a:r>
              <a:rPr lang="en-US" dirty="0" smtClean="0">
                <a:solidFill>
                  <a:srgbClr val="0000FF"/>
                </a:solidFill>
                <a:latin typeface="Comic Sans MS" charset="0"/>
                <a:ea typeface="ＭＳ Ｐゴシック" charset="0"/>
              </a:rPr>
              <a:t>rising thermals</a:t>
            </a:r>
            <a:endParaRPr lang="en-US" dirty="0">
              <a:solidFill>
                <a:srgbClr val="0000FF"/>
              </a:solidFill>
              <a:latin typeface="Comic Sans MS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  <p:txBody>
          <a:bodyPr rIns="116994"/>
          <a:lstStyle/>
          <a:p>
            <a:pPr marL="39688"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  <a:sym typeface="Comic Sans MS" charset="0"/>
              </a:rPr>
              <a:t>Common Sense</a:t>
            </a:r>
          </a:p>
        </p:txBody>
      </p:sp>
      <p:sp>
        <p:nvSpPr>
          <p:cNvPr id="41986" name="Rectangle 2"/>
          <p:cNvSpPr>
            <a:spLocks noChangeArrowheads="1"/>
          </p:cNvSpPr>
          <p:nvPr>
            <p:ph type="body" idx="1"/>
          </p:nvPr>
        </p:nvSpPr>
        <p:spPr>
          <a:xfrm>
            <a:off x="5337175" y="1152525"/>
            <a:ext cx="3806825" cy="5705475"/>
          </a:xfrm>
        </p:spPr>
        <p:txBody>
          <a:bodyPr rIns="116994"/>
          <a:lstStyle/>
          <a:p>
            <a:pPr eaLnBrk="1" hangingPunct="1">
              <a:buClr>
                <a:srgbClr val="000000"/>
              </a:buClr>
            </a:pPr>
            <a:r>
              <a:rPr lang="en-US" sz="2800">
                <a:latin typeface="News Gothic MT" charset="0"/>
                <a:ea typeface="ＭＳ Ｐゴシック" charset="0"/>
                <a:cs typeface="ＭＳ Ｐゴシック" charset="0"/>
              </a:rPr>
              <a:t>Doubling CO</a:t>
            </a:r>
            <a:r>
              <a:rPr lang="en-US" sz="2800" baseline="-20000">
                <a:latin typeface="News Gothic MT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>
                <a:latin typeface="News Gothic MT" charset="0"/>
                <a:ea typeface="ＭＳ Ｐゴシック" charset="0"/>
                <a:cs typeface="ＭＳ Ｐゴシック" charset="0"/>
              </a:rPr>
              <a:t> would add </a:t>
            </a:r>
            <a:r>
              <a:rPr lang="en-US" sz="2800">
                <a:solidFill>
                  <a:srgbClr val="FF0000"/>
                </a:solidFill>
                <a:latin typeface="News Gothic MT" charset="0"/>
                <a:ea typeface="ＭＳ Ｐゴシック" charset="0"/>
                <a:cs typeface="ＭＳ Ｐゴシック" charset="0"/>
              </a:rPr>
              <a:t>4 watts to every square meter</a:t>
            </a:r>
            <a:r>
              <a:rPr lang="en-US" sz="2800">
                <a:latin typeface="News Gothic MT" charset="0"/>
                <a:ea typeface="ＭＳ Ｐゴシック" charset="0"/>
                <a:cs typeface="ＭＳ Ｐゴシック" charset="0"/>
              </a:rPr>
              <a:t> of the surface of the Earth, </a:t>
            </a:r>
            <a:r>
              <a:rPr lang="en-US" sz="2800">
                <a:solidFill>
                  <a:srgbClr val="FF0000"/>
                </a:solidFill>
                <a:latin typeface="News Gothic MT" charset="0"/>
                <a:ea typeface="ＭＳ Ｐゴシック" charset="0"/>
                <a:cs typeface="ＭＳ Ｐゴシック" charset="0"/>
              </a:rPr>
              <a:t>24/7</a:t>
            </a:r>
            <a:endParaRPr lang="en-US" sz="2800">
              <a:latin typeface="News Gothic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n-US" sz="2800">
                <a:latin typeface="News Gothic MT" charset="0"/>
                <a:ea typeface="ＭＳ Ｐゴシック" charset="0"/>
                <a:cs typeface="ＭＳ Ｐゴシック" charset="0"/>
              </a:rPr>
              <a:t>Doing that would make the surface </a:t>
            </a:r>
            <a:r>
              <a:rPr lang="en-US" sz="2800">
                <a:solidFill>
                  <a:srgbClr val="FF0000"/>
                </a:solidFill>
                <a:latin typeface="News Gothic MT" charset="0"/>
                <a:ea typeface="ＭＳ Ｐゴシック" charset="0"/>
                <a:cs typeface="ＭＳ Ｐゴシック" charset="0"/>
              </a:rPr>
              <a:t>warmer</a:t>
            </a:r>
            <a:endParaRPr lang="en-US" sz="2800">
              <a:latin typeface="News Gothic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n-US" sz="2800">
                <a:latin typeface="News Gothic MT" charset="0"/>
                <a:ea typeface="ＭＳ Ｐゴシック" charset="0"/>
                <a:cs typeface="ＭＳ Ｐゴシック" charset="0"/>
              </a:rPr>
              <a:t>This was known before light bulbs were invented!</a:t>
            </a:r>
          </a:p>
        </p:txBody>
      </p:sp>
      <p:grpSp>
        <p:nvGrpSpPr>
          <p:cNvPr id="12291" name="Group 6"/>
          <p:cNvGrpSpPr>
            <a:grpSpLocks/>
          </p:cNvGrpSpPr>
          <p:nvPr/>
        </p:nvGrpSpPr>
        <p:grpSpPr bwMode="auto">
          <a:xfrm>
            <a:off x="152400" y="965200"/>
            <a:ext cx="5124450" cy="5359400"/>
            <a:chOff x="152400" y="830263"/>
            <a:chExt cx="5124450" cy="5359400"/>
          </a:xfrm>
        </p:grpSpPr>
        <p:grpSp>
          <p:nvGrpSpPr>
            <p:cNvPr id="12297" name="Group 3"/>
            <p:cNvGrpSpPr>
              <a:grpSpLocks/>
            </p:cNvGrpSpPr>
            <p:nvPr/>
          </p:nvGrpSpPr>
          <p:grpSpPr bwMode="auto">
            <a:xfrm>
              <a:off x="152400" y="1036638"/>
              <a:ext cx="5124450" cy="5153025"/>
              <a:chOff x="152400" y="1036638"/>
              <a:chExt cx="5124450" cy="5153025"/>
            </a:xfrm>
          </p:grpSpPr>
          <p:sp>
            <p:nvSpPr>
              <p:cNvPr id="12299" name="Rectangle 2"/>
              <p:cNvSpPr>
                <a:spLocks noChangeArrowheads="1"/>
              </p:cNvSpPr>
              <p:nvPr/>
            </p:nvSpPr>
            <p:spPr bwMode="auto">
              <a:xfrm>
                <a:off x="228600" y="1143000"/>
                <a:ext cx="4495800" cy="4876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0" name="Rectangle 4"/>
              <p:cNvSpPr>
                <a:spLocks/>
              </p:cNvSpPr>
              <p:nvPr/>
            </p:nvSpPr>
            <p:spPr bwMode="auto">
              <a:xfrm>
                <a:off x="855663" y="1708150"/>
                <a:ext cx="9588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8" bIns="0">
                <a:spAutoFit/>
              </a:bodyPr>
              <a:lstStyle/>
              <a:p>
                <a:pPr marL="39688"/>
                <a:r>
                  <a:rPr lang="en-US">
                    <a:solidFill>
                      <a:srgbClr val="FF0000"/>
                    </a:solidFill>
                    <a:cs typeface="Times New Roman" charset="0"/>
                    <a:sym typeface="Times New Roman" charset="0"/>
                  </a:rPr>
                  <a:t>4 Watts</a:t>
                </a:r>
              </a:p>
            </p:txBody>
          </p:sp>
          <p:pic>
            <p:nvPicPr>
              <p:cNvPr id="12301" name="Picture 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1036638"/>
                <a:ext cx="5124450" cy="31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2302" name="Picture 9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4063" y="1036638"/>
                <a:ext cx="295275" cy="5153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2303" name="Rectangle 10"/>
              <p:cNvSpPr>
                <a:spLocks/>
              </p:cNvSpPr>
              <p:nvPr/>
            </p:nvSpPr>
            <p:spPr bwMode="auto">
              <a:xfrm>
                <a:off x="4465638" y="3224213"/>
                <a:ext cx="51117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8" bIns="0">
                <a:spAutoFit/>
              </a:bodyPr>
              <a:lstStyle/>
              <a:p>
                <a:pPr marL="39688"/>
                <a:r>
                  <a:rPr lang="en-US">
                    <a:solidFill>
                      <a:srgbClr val="FF0606"/>
                    </a:solidFill>
                    <a:cs typeface="Times New Roman" charset="0"/>
                    <a:sym typeface="Times New Roman" charset="0"/>
                  </a:rPr>
                  <a:t>1 m</a:t>
                </a:r>
              </a:p>
            </p:txBody>
          </p:sp>
          <p:pic>
            <p:nvPicPr>
              <p:cNvPr id="12304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2438400"/>
                <a:ext cx="2217082" cy="2217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298" name="Rectangle 11"/>
            <p:cNvSpPr>
              <a:spLocks/>
            </p:cNvSpPr>
            <p:nvPr/>
          </p:nvSpPr>
          <p:spPr bwMode="auto">
            <a:xfrm>
              <a:off x="2428875" y="830263"/>
              <a:ext cx="5111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8" bIns="0">
              <a:spAutoFit/>
            </a:bodyPr>
            <a:lstStyle/>
            <a:p>
              <a:pPr marL="39688"/>
              <a:r>
                <a:rPr lang="en-US">
                  <a:solidFill>
                    <a:srgbClr val="FF0606"/>
                  </a:solidFill>
                  <a:cs typeface="Times New Roman" charset="0"/>
                  <a:sym typeface="Times New Roman" charset="0"/>
                </a:rPr>
                <a:t>1 m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990600"/>
            <a:ext cx="5334000" cy="5257800"/>
            <a:chOff x="3657600" y="0"/>
            <a:chExt cx="5334000" cy="5257800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auto">
            <a:xfrm>
              <a:off x="3657600" y="0"/>
              <a:ext cx="5334000" cy="525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94" name="Group 5"/>
            <p:cNvGrpSpPr>
              <a:grpSpLocks/>
            </p:cNvGrpSpPr>
            <p:nvPr/>
          </p:nvGrpSpPr>
          <p:grpSpPr bwMode="auto">
            <a:xfrm>
              <a:off x="4648200" y="533400"/>
              <a:ext cx="3857625" cy="4552950"/>
              <a:chOff x="0" y="0"/>
              <a:chExt cx="3456" cy="4079"/>
            </a:xfrm>
          </p:grpSpPr>
          <p:sp>
            <p:nvSpPr>
              <p:cNvPr id="12295" name="Rectangle 7"/>
              <p:cNvSpPr>
                <a:spLocks/>
              </p:cNvSpPr>
              <p:nvPr/>
            </p:nvSpPr>
            <p:spPr bwMode="auto">
              <a:xfrm>
                <a:off x="0" y="3719"/>
                <a:ext cx="3456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57799" bIns="0"/>
              <a:lstStyle/>
              <a:p>
                <a:pPr marL="39688"/>
                <a:r>
                  <a:rPr lang="en-US" b="1" i="1">
                    <a:solidFill>
                      <a:srgbClr val="2D2DB9"/>
                    </a:solidFill>
                    <a:cs typeface="Times New Roman" charset="0"/>
                    <a:sym typeface="Times New Roman" charset="0"/>
                  </a:rPr>
                  <a:t>John Tyndall, January 1863</a:t>
                </a:r>
              </a:p>
            </p:txBody>
          </p:sp>
          <p:pic>
            <p:nvPicPr>
              <p:cNvPr id="12296" name="Picture 6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" y="0"/>
                <a:ext cx="2559" cy="3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94176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303213" y="30163"/>
            <a:ext cx="8537575" cy="817562"/>
          </a:xfrm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  <p:txBody>
          <a:bodyPr rIns="116994"/>
          <a:lstStyle/>
          <a:p>
            <a:pPr marL="39688"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  <a:sym typeface="Comic Sans MS" charset="0"/>
              </a:rPr>
              <a:t>Common Myth #1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>
          <a:xfrm>
            <a:off x="677863" y="847725"/>
            <a:ext cx="8275637" cy="1133475"/>
          </a:xfrm>
        </p:spPr>
        <p:txBody>
          <a:bodyPr rIns="116994"/>
          <a:lstStyle/>
          <a:p>
            <a:pPr marL="573088" indent="-533400" eaLnBrk="1" hangingPunct="1">
              <a:buFontTx/>
              <a:buNone/>
            </a:pPr>
            <a:r>
              <a:rPr lang="ja-JP" altLang="en-US">
                <a:latin typeface="News Gothic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News Gothic MT" charset="0"/>
                <a:ea typeface="ＭＳ Ｐゴシック" charset="0"/>
                <a:cs typeface="ＭＳ Ｐゴシック" charset="0"/>
              </a:rPr>
              <a:t>Scientists are worried about climate change because it</a:t>
            </a:r>
            <a:r>
              <a:rPr lang="ja-JP" altLang="en-US">
                <a:latin typeface="News Gothic MT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News Gothic MT" charset="0"/>
                <a:ea typeface="ＭＳ Ｐゴシック" charset="0"/>
                <a:cs typeface="ＭＳ Ｐゴシック" charset="0"/>
              </a:rPr>
              <a:t>s been warming up recently</a:t>
            </a:r>
            <a:r>
              <a:rPr lang="ja-JP" altLang="en-US">
                <a:latin typeface="News Gothic MT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News Gothic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5" t="28474" r="24451" b="46446"/>
          <a:stretch>
            <a:fillRect/>
          </a:stretch>
        </p:blipFill>
        <p:spPr bwMode="auto">
          <a:xfrm>
            <a:off x="990600" y="2057400"/>
            <a:ext cx="7086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1000" y="1828800"/>
            <a:ext cx="8763000" cy="4876800"/>
            <a:chOff x="228600" y="1752600"/>
            <a:chExt cx="8763000" cy="4876800"/>
          </a:xfrm>
        </p:grpSpPr>
        <p:pic>
          <p:nvPicPr>
            <p:cNvPr id="13317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4572000" cy="480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Rectangle 8"/>
            <p:cNvSpPr>
              <a:spLocks/>
            </p:cNvSpPr>
            <p:nvPr/>
          </p:nvSpPr>
          <p:spPr bwMode="auto">
            <a:xfrm>
              <a:off x="4953000" y="1752600"/>
              <a:ext cx="4038600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8" bIns="0"/>
            <a:lstStyle/>
            <a:p>
              <a:pPr marL="573088" indent="-533400">
                <a:spcBef>
                  <a:spcPts val="1175"/>
                </a:spcBef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+mn-lt"/>
                  <a:cs typeface="Comic Sans MS" charset="0"/>
                  <a:sym typeface="Comic Sans MS" charset="0"/>
                </a:rPr>
                <a:t>	</a:t>
              </a:r>
              <a:br>
                <a:rPr lang="en-US" sz="4000" b="1" dirty="0">
                  <a:solidFill>
                    <a:srgbClr val="FF0000"/>
                  </a:solidFill>
                  <a:latin typeface="+mn-lt"/>
                  <a:cs typeface="Comic Sans MS" charset="0"/>
                  <a:sym typeface="Comic Sans MS" charset="0"/>
                </a:rPr>
              </a:br>
              <a:r>
                <a:rPr lang="en-US" sz="5000" b="1" dirty="0">
                  <a:solidFill>
                    <a:srgbClr val="FF0000"/>
                  </a:solidFill>
                  <a:latin typeface="+mn-lt"/>
                  <a:cs typeface="Comic Sans MS" charset="0"/>
                  <a:sym typeface="Comic Sans MS" charset="0"/>
                </a:rPr>
                <a:t>WRONG!</a:t>
              </a:r>
              <a:r>
                <a:rPr lang="en-US" sz="4000" b="1" dirty="0">
                  <a:solidFill>
                    <a:srgbClr val="FF0000"/>
                  </a:solidFill>
                  <a:latin typeface="+mn-lt"/>
                  <a:cs typeface="Comic Sans MS" charset="0"/>
                  <a:sym typeface="Comic Sans MS" charset="0"/>
                </a:rPr>
                <a:t> </a:t>
              </a:r>
            </a:p>
            <a:p>
              <a:pPr marL="573088" indent="-533400">
                <a:spcBef>
                  <a:spcPts val="1175"/>
                </a:spcBef>
                <a:defRPr/>
              </a:pPr>
              <a:r>
                <a:rPr lang="en-US" sz="3600" b="1" dirty="0">
                  <a:latin typeface="+mn-lt"/>
                  <a:cs typeface="Comic Sans MS" charset="0"/>
                  <a:sym typeface="Comic Sans MS" charset="0"/>
                </a:rPr>
                <a:t>We</a:t>
              </a:r>
              <a:r>
                <a:rPr lang="ja-JP" altLang="en-US" sz="3600" b="1" dirty="0">
                  <a:latin typeface="+mn-lt"/>
                  <a:cs typeface="Comic Sans MS" charset="0"/>
                  <a:sym typeface="Comic Sans MS" charset="0"/>
                </a:rPr>
                <a:t>’</a:t>
              </a:r>
              <a:r>
                <a:rPr lang="en-US" altLang="ja-JP" sz="3600" b="1" dirty="0">
                  <a:latin typeface="+mn-lt"/>
                  <a:cs typeface="Comic Sans MS" charset="0"/>
                  <a:sym typeface="Comic Sans MS" charset="0"/>
                </a:rPr>
                <a:t>re worried because we know that when we add heat to things, they warm up</a:t>
              </a:r>
              <a:endParaRPr lang="en-US" altLang="ja-JP" sz="3600" b="1" dirty="0">
                <a:latin typeface="+mn-lt"/>
                <a:cs typeface="Comic Sans MS" charset="0"/>
                <a:sym typeface="Times New Roman" charset="0"/>
              </a:endParaRPr>
            </a:p>
            <a:p>
              <a:pPr marL="573088" indent="-533400">
                <a:spcBef>
                  <a:spcPts val="1175"/>
                </a:spcBef>
                <a:defRPr/>
              </a:pPr>
              <a:endParaRPr lang="en-US" sz="4000" dirty="0">
                <a:latin typeface="+mn-lt"/>
                <a:cs typeface="Comic Sans MS" charset="0"/>
                <a:sym typeface="Comic Sans MS" charset="0"/>
              </a:endParaRPr>
            </a:p>
            <a:p>
              <a:pPr marL="573088" indent="-533400">
                <a:spcBef>
                  <a:spcPts val="1175"/>
                </a:spcBef>
                <a:defRPr/>
              </a:pPr>
              <a:r>
                <a:rPr lang="en-US" sz="4000" dirty="0">
                  <a:latin typeface="+mn-lt"/>
                  <a:cs typeface="Comic Sans MS" charset="0"/>
                  <a:sym typeface="Comic Sans MS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31649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sz="4000" dirty="0">
                <a:latin typeface="Comic Sans MS" charset="0"/>
                <a:ea typeface="ＭＳ Ｐゴシック" charset="0"/>
                <a:cs typeface="ＭＳ Ｐゴシック" charset="0"/>
              </a:rPr>
              <a:t>Earth</a:t>
            </a:r>
            <a:r>
              <a:rPr lang="ja-JP" altLang="en-US" sz="4000" dirty="0">
                <a:latin typeface="Comic Sans M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4000" dirty="0">
                <a:latin typeface="Comic Sans MS" charset="0"/>
                <a:ea typeface="ＭＳ Ｐゴシック" charset="0"/>
                <a:cs typeface="ＭＳ Ｐゴシック" charset="0"/>
              </a:rPr>
              <a:t>s Climate as a </a:t>
            </a:r>
            <a:r>
              <a:rPr lang="ja-JP" altLang="en-US" sz="4000" dirty="0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4000" dirty="0">
                <a:latin typeface="Comic Sans MS" charset="0"/>
                <a:ea typeface="ＭＳ Ｐゴシック" charset="0"/>
                <a:cs typeface="ＭＳ Ｐゴシック" charset="0"/>
              </a:rPr>
              <a:t>Black Box</a:t>
            </a:r>
            <a:r>
              <a:rPr lang="ja-JP" altLang="en-US" sz="4000" dirty="0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endParaRPr lang="en-US" sz="40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822825"/>
            <a:ext cx="2747963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Sunshine</a:t>
            </a:r>
          </a:p>
          <a:p>
            <a:pPr algn="ctr" eaLnBrk="0" hangingPunct="0">
              <a:defRPr/>
            </a:pPr>
            <a:r>
              <a:rPr lang="en-US" sz="4800" b="1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8263" y="4267200"/>
            <a:ext cx="3995737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Surface </a:t>
            </a:r>
            <a:br>
              <a:rPr lang="en-US" sz="4800" b="1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</a:br>
            <a:r>
              <a:rPr lang="en-US" sz="4800" b="1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Temperature </a:t>
            </a:r>
            <a:br>
              <a:rPr lang="en-US" sz="4800" b="1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</a:br>
            <a:r>
              <a:rPr lang="en-US" sz="4800" b="1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Out</a:t>
            </a:r>
          </a:p>
        </p:txBody>
      </p:sp>
      <p:grpSp>
        <p:nvGrpSpPr>
          <p:cNvPr id="27653" name="Group 13"/>
          <p:cNvGrpSpPr>
            <a:grpSpLocks/>
          </p:cNvGrpSpPr>
          <p:nvPr/>
        </p:nvGrpSpPr>
        <p:grpSpPr bwMode="auto">
          <a:xfrm>
            <a:off x="-28575" y="1524000"/>
            <a:ext cx="8693150" cy="2540000"/>
            <a:chOff x="-28520" y="1524000"/>
            <a:chExt cx="8692770" cy="2540000"/>
          </a:xfrm>
        </p:grpSpPr>
        <p:grpSp>
          <p:nvGrpSpPr>
            <p:cNvPr id="27654" name="Group 17"/>
            <p:cNvGrpSpPr>
              <a:grpSpLocks/>
            </p:cNvGrpSpPr>
            <p:nvPr/>
          </p:nvGrpSpPr>
          <p:grpSpPr bwMode="auto">
            <a:xfrm>
              <a:off x="-28520" y="1981200"/>
              <a:ext cx="8692770" cy="2082800"/>
              <a:chOff x="276281" y="1981200"/>
              <a:chExt cx="8692376" cy="2082800"/>
            </a:xfrm>
          </p:grpSpPr>
          <p:sp>
            <p:nvSpPr>
              <p:cNvPr id="27657" name="Rounded Rectangle 3"/>
              <p:cNvSpPr>
                <a:spLocks noChangeArrowheads="1"/>
              </p:cNvSpPr>
              <p:nvPr/>
            </p:nvSpPr>
            <p:spPr bwMode="auto">
              <a:xfrm>
                <a:off x="3200400" y="1981200"/>
                <a:ext cx="3124200" cy="208280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5000">
                    <a:solidFill>
                      <a:srgbClr val="FFFF00"/>
                    </a:solidFill>
                  </a:rPr>
                  <a:t>Climate System</a:t>
                </a:r>
              </a:p>
            </p:txBody>
          </p:sp>
          <p:sp>
            <p:nvSpPr>
              <p:cNvPr id="27658" name="TextBox 4"/>
              <p:cNvSpPr txBox="1">
                <a:spLocks noChangeArrowheads="1"/>
              </p:cNvSpPr>
              <p:nvPr/>
            </p:nvSpPr>
            <p:spPr bwMode="auto">
              <a:xfrm>
                <a:off x="276281" y="2438400"/>
                <a:ext cx="1528698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4000" b="1"/>
                  <a:t>1367</a:t>
                </a:r>
                <a:br>
                  <a:rPr lang="en-US" sz="4000" b="1"/>
                </a:br>
                <a:r>
                  <a:rPr lang="en-US" sz="4000" b="1"/>
                  <a:t>W m</a:t>
                </a:r>
                <a:r>
                  <a:rPr lang="en-US" sz="4000" b="1" baseline="30000"/>
                  <a:t>-2</a:t>
                </a:r>
              </a:p>
            </p:txBody>
          </p:sp>
          <p:sp>
            <p:nvSpPr>
              <p:cNvPr id="27659" name="TextBox 5"/>
              <p:cNvSpPr txBox="1">
                <a:spLocks noChangeArrowheads="1"/>
              </p:cNvSpPr>
              <p:nvPr/>
            </p:nvSpPr>
            <p:spPr bwMode="auto">
              <a:xfrm>
                <a:off x="7772400" y="2644914"/>
                <a:ext cx="1196257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4000" b="1"/>
                  <a:t>15 C</a:t>
                </a:r>
                <a:endParaRPr lang="en-US" sz="4000" b="1" baseline="30000"/>
              </a:p>
            </p:txBody>
          </p:sp>
          <p:cxnSp>
            <p:nvCxnSpPr>
              <p:cNvPr id="27660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1752600" y="3048000"/>
                <a:ext cx="1295400" cy="158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1" name="Straight Connector 10"/>
              <p:cNvCxnSpPr>
                <a:cxnSpLocks noChangeShapeType="1"/>
                <a:endCxn id="27659" idx="1"/>
              </p:cNvCxnSpPr>
              <p:nvPr/>
            </p:nvCxnSpPr>
            <p:spPr bwMode="auto">
              <a:xfrm flipV="1">
                <a:off x="6477000" y="2998857"/>
                <a:ext cx="1295400" cy="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" name="TextBox 11"/>
            <p:cNvSpPr txBox="1"/>
            <p:nvPr/>
          </p:nvSpPr>
          <p:spPr>
            <a:xfrm>
              <a:off x="346114" y="1524000"/>
              <a:ext cx="860387" cy="830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800" b="1">
                  <a:solidFill>
                    <a:srgbClr val="FF0000"/>
                  </a:solidFill>
                  <a:latin typeface="Comic Sans MS" charset="0"/>
                </a:rPr>
                <a:t>S</a:t>
              </a:r>
              <a:r>
                <a:rPr lang="en-US" sz="4800" b="1" baseline="-25000">
                  <a:solidFill>
                    <a:srgbClr val="FF0000"/>
                  </a:solidFill>
                  <a:latin typeface="Comic Sans MS" charset="0"/>
                </a:rPr>
                <a:t>0</a:t>
              </a:r>
              <a:endParaRPr lang="en-US" sz="4800" b="1">
                <a:solidFill>
                  <a:srgbClr val="FF0000"/>
                </a:solidFill>
                <a:latin typeface="Comic Sans M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43533" y="1524000"/>
              <a:ext cx="895311" cy="830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800" b="1">
                  <a:solidFill>
                    <a:srgbClr val="FF0000"/>
                  </a:solidFill>
                  <a:latin typeface="Comic Sans MS" charset="0"/>
                </a:rPr>
                <a:t>T</a:t>
              </a:r>
              <a:r>
                <a:rPr lang="en-US" sz="4800" b="1" baseline="-25000">
                  <a:solidFill>
                    <a:srgbClr val="FF0000"/>
                  </a:solidFill>
                  <a:latin typeface="Comic Sans MS" charset="0"/>
                </a:rPr>
                <a:t>S</a:t>
              </a:r>
              <a:endParaRPr lang="en-US" sz="4800" b="1">
                <a:solidFill>
                  <a:srgbClr val="FF0000"/>
                </a:solidFill>
                <a:latin typeface="Comic Sans MS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6200" y="4800600"/>
            <a:ext cx="3638550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Forcing</a:t>
            </a:r>
          </a:p>
          <a:p>
            <a:pPr algn="ctr" eaLnBrk="0" hangingPunct="0">
              <a:defRPr/>
            </a:pPr>
            <a:r>
              <a:rPr lang="en-US" sz="2800" b="1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(change in sunshine)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0200" y="4572000"/>
            <a:ext cx="3500438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Response:</a:t>
            </a:r>
          </a:p>
          <a:p>
            <a:pPr algn="ctr" eaLnBrk="0" hangingPunct="0">
              <a:defRPr/>
            </a:pPr>
            <a:r>
              <a:rPr lang="en-US" sz="2800" b="1" dirty="0">
                <a:solidFill>
                  <a:srgbClr val="3333CC"/>
                </a:solidFill>
                <a:latin typeface="+mj-lt"/>
                <a:ea typeface="+mn-ea"/>
                <a:cs typeface="+mn-cs"/>
              </a:rPr>
              <a:t>(Change in Surface </a:t>
            </a:r>
            <a:br>
              <a:rPr lang="en-US" sz="2800" b="1" dirty="0">
                <a:solidFill>
                  <a:srgbClr val="3333CC"/>
                </a:solidFill>
                <a:latin typeface="+mj-lt"/>
                <a:ea typeface="+mn-ea"/>
                <a:cs typeface="+mn-cs"/>
              </a:rPr>
            </a:br>
            <a:r>
              <a:rPr lang="en-US" sz="2800" b="1" dirty="0">
                <a:solidFill>
                  <a:srgbClr val="3333CC"/>
                </a:solidFill>
                <a:latin typeface="+mj-lt"/>
                <a:ea typeface="+mn-ea"/>
                <a:cs typeface="+mn-cs"/>
              </a:rPr>
              <a:t>Temperature)</a:t>
            </a:r>
          </a:p>
        </p:txBody>
      </p:sp>
      <p:grpSp>
        <p:nvGrpSpPr>
          <p:cNvPr id="28676" name="Group 13"/>
          <p:cNvGrpSpPr>
            <a:grpSpLocks/>
          </p:cNvGrpSpPr>
          <p:nvPr/>
        </p:nvGrpSpPr>
        <p:grpSpPr bwMode="auto">
          <a:xfrm>
            <a:off x="-28575" y="1524000"/>
            <a:ext cx="8783638" cy="2540000"/>
            <a:chOff x="-28520" y="1524000"/>
            <a:chExt cx="8783988" cy="2540000"/>
          </a:xfrm>
        </p:grpSpPr>
        <p:grpSp>
          <p:nvGrpSpPr>
            <p:cNvPr id="28678" name="Group 17"/>
            <p:cNvGrpSpPr>
              <a:grpSpLocks/>
            </p:cNvGrpSpPr>
            <p:nvPr/>
          </p:nvGrpSpPr>
          <p:grpSpPr bwMode="auto">
            <a:xfrm>
              <a:off x="-28520" y="1981200"/>
              <a:ext cx="8641085" cy="2082800"/>
              <a:chOff x="276281" y="1981200"/>
              <a:chExt cx="8640690" cy="2082800"/>
            </a:xfrm>
          </p:grpSpPr>
          <p:sp>
            <p:nvSpPr>
              <p:cNvPr id="28681" name="Rounded Rectangle 3"/>
              <p:cNvSpPr>
                <a:spLocks noChangeArrowheads="1"/>
              </p:cNvSpPr>
              <p:nvPr/>
            </p:nvSpPr>
            <p:spPr bwMode="auto">
              <a:xfrm>
                <a:off x="3200400" y="1981200"/>
                <a:ext cx="3124200" cy="208280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5000">
                    <a:solidFill>
                      <a:srgbClr val="FFFF00"/>
                    </a:solidFill>
                  </a:rPr>
                  <a:t>Climate System</a:t>
                </a:r>
              </a:p>
            </p:txBody>
          </p:sp>
          <p:sp>
            <p:nvSpPr>
              <p:cNvPr id="28682" name="TextBox 4"/>
              <p:cNvSpPr txBox="1">
                <a:spLocks noChangeArrowheads="1"/>
              </p:cNvSpPr>
              <p:nvPr/>
            </p:nvSpPr>
            <p:spPr bwMode="auto">
              <a:xfrm>
                <a:off x="276281" y="2438400"/>
                <a:ext cx="1528698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4000" b="1"/>
                  <a:t>+ 1</a:t>
                </a:r>
                <a:br>
                  <a:rPr lang="en-US" sz="4000" b="1"/>
                </a:br>
                <a:r>
                  <a:rPr lang="en-US" sz="4000" b="1"/>
                  <a:t>W m</a:t>
                </a:r>
                <a:r>
                  <a:rPr lang="en-US" sz="4000" b="1" baseline="30000"/>
                  <a:t>-2</a:t>
                </a:r>
              </a:p>
            </p:txBody>
          </p:sp>
          <p:sp>
            <p:nvSpPr>
              <p:cNvPr id="28683" name="TextBox 5"/>
              <p:cNvSpPr txBox="1">
                <a:spLocks noChangeArrowheads="1"/>
              </p:cNvSpPr>
              <p:nvPr/>
            </p:nvSpPr>
            <p:spPr bwMode="auto">
              <a:xfrm>
                <a:off x="7772058" y="2667000"/>
                <a:ext cx="1144913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4000" b="1"/>
                  <a:t>? °C</a:t>
                </a:r>
                <a:endParaRPr lang="en-US" sz="4000" b="1" baseline="30000"/>
              </a:p>
            </p:txBody>
          </p:sp>
          <p:cxnSp>
            <p:nvCxnSpPr>
              <p:cNvPr id="28684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1752600" y="3048000"/>
                <a:ext cx="1295400" cy="158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85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6476999" y="2998859"/>
                <a:ext cx="990275" cy="158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" name="TextBox 11"/>
            <p:cNvSpPr txBox="1"/>
            <p:nvPr/>
          </p:nvSpPr>
          <p:spPr>
            <a:xfrm>
              <a:off x="123886" y="1524000"/>
              <a:ext cx="1304977" cy="830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800" b="1">
                  <a:solidFill>
                    <a:srgbClr val="FF0000"/>
                  </a:solidFill>
                  <a:latin typeface="Symbol Proportional BT" charset="0"/>
                  <a:cs typeface="Symbol Proportional BT" charset="0"/>
                </a:rPr>
                <a:t>D</a:t>
              </a:r>
              <a:r>
                <a:rPr lang="en-US" sz="4800" b="1">
                  <a:solidFill>
                    <a:srgbClr val="FF0000"/>
                  </a:solidFill>
                  <a:latin typeface="Comic Sans MS" charset="0"/>
                </a:rPr>
                <a:t>S</a:t>
              </a:r>
              <a:r>
                <a:rPr lang="en-US" sz="4800" b="1" baseline="-25000">
                  <a:solidFill>
                    <a:srgbClr val="FF0000"/>
                  </a:solidFill>
                  <a:latin typeface="Comic Sans MS" charset="0"/>
                </a:rPr>
                <a:t>0</a:t>
              </a:r>
              <a:endParaRPr lang="en-US" sz="4800" b="1">
                <a:solidFill>
                  <a:srgbClr val="FF0000"/>
                </a:solidFill>
                <a:latin typeface="Comic Sans M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28265" y="1524000"/>
              <a:ext cx="1327203" cy="830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800" b="1">
                  <a:solidFill>
                    <a:srgbClr val="FF0000"/>
                  </a:solidFill>
                  <a:latin typeface="Symbol Proportional BT" charset="0"/>
                  <a:cs typeface="Symbol Proportional BT" charset="0"/>
                </a:rPr>
                <a:t>D</a:t>
              </a:r>
              <a:r>
                <a:rPr lang="en-US" sz="4800" b="1">
                  <a:solidFill>
                    <a:srgbClr val="FF0000"/>
                  </a:solidFill>
                  <a:latin typeface="Comic Sans MS" charset="0"/>
                </a:rPr>
                <a:t>T</a:t>
              </a:r>
              <a:r>
                <a:rPr lang="en-US" sz="4800" b="1" baseline="-25000">
                  <a:solidFill>
                    <a:srgbClr val="FF0000"/>
                  </a:solidFill>
                  <a:latin typeface="Comic Sans MS" charset="0"/>
                </a:rPr>
                <a:t>S</a:t>
              </a:r>
              <a:endParaRPr lang="en-US" sz="4800" b="1">
                <a:solidFill>
                  <a:srgbClr val="FF0000"/>
                </a:solidFill>
                <a:latin typeface="Comic Sans MS" charset="0"/>
              </a:endParaRPr>
            </a:p>
          </p:txBody>
        </p:sp>
      </p:grp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33400" y="0"/>
            <a:ext cx="807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Climate Forcing, </a:t>
            </a:r>
            <a:b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Response, and Sensitivity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 rot="16200000">
            <a:off x="-650875" y="2022475"/>
            <a:ext cx="24050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 b="1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Forcing</a:t>
            </a:r>
          </a:p>
          <a:p>
            <a:pPr algn="ctr" eaLnBrk="0" hangingPunct="0">
              <a:defRPr/>
            </a:pPr>
            <a:r>
              <a:rPr lang="en-US" sz="1800" b="1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(change in sunshine)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7228682" y="2113756"/>
            <a:ext cx="231616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 b="1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Response:</a:t>
            </a:r>
          </a:p>
          <a:p>
            <a:pPr algn="ctr" eaLnBrk="0" hangingPunct="0">
              <a:defRPr/>
            </a:pPr>
            <a:r>
              <a:rPr lang="en-US" sz="1800" b="1" dirty="0">
                <a:solidFill>
                  <a:srgbClr val="3333CC"/>
                </a:solidFill>
                <a:latin typeface="+mj-lt"/>
                <a:ea typeface="+mn-ea"/>
                <a:cs typeface="+mn-cs"/>
              </a:rPr>
              <a:t>(Change in Surface </a:t>
            </a:r>
            <a:br>
              <a:rPr lang="en-US" sz="1800" b="1" dirty="0">
                <a:solidFill>
                  <a:srgbClr val="3333CC"/>
                </a:solidFill>
                <a:latin typeface="+mj-lt"/>
                <a:ea typeface="+mn-ea"/>
                <a:cs typeface="+mn-cs"/>
              </a:rPr>
            </a:br>
            <a:r>
              <a:rPr lang="en-US" sz="1800" b="1" dirty="0">
                <a:solidFill>
                  <a:srgbClr val="3333CC"/>
                </a:solidFill>
                <a:latin typeface="+mj-lt"/>
                <a:ea typeface="+mn-ea"/>
                <a:cs typeface="+mn-cs"/>
              </a:rPr>
              <a:t>Temperature)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33400" y="0"/>
            <a:ext cx="807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Climate Forcing, </a:t>
            </a:r>
            <a:b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Response, and Sensitivity</a:t>
            </a:r>
          </a:p>
        </p:txBody>
      </p:sp>
      <p:pic>
        <p:nvPicPr>
          <p:cNvPr id="2970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2387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106613" y="3276600"/>
            <a:ext cx="4700587" cy="2341563"/>
            <a:chOff x="2106613" y="3276600"/>
            <a:chExt cx="4700587" cy="2341563"/>
          </a:xfrm>
        </p:grpSpPr>
        <p:sp>
          <p:nvSpPr>
            <p:cNvPr id="29705" name="TextBox 15"/>
            <p:cNvSpPr txBox="1">
              <a:spLocks noChangeArrowheads="1"/>
            </p:cNvSpPr>
            <p:nvPr/>
          </p:nvSpPr>
          <p:spPr bwMode="auto">
            <a:xfrm>
              <a:off x="2895600" y="3276600"/>
              <a:ext cx="30846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ja-JP" altLang="en-US" i="1">
                  <a:solidFill>
                    <a:schemeClr val="accent2"/>
                  </a:solidFill>
                </a:rPr>
                <a:t>“</a:t>
              </a:r>
              <a:r>
                <a:rPr lang="en-US" i="1">
                  <a:solidFill>
                    <a:schemeClr val="accent2"/>
                  </a:solidFill>
                </a:rPr>
                <a:t>Let</a:t>
              </a:r>
              <a:r>
                <a:rPr lang="ja-JP" altLang="en-US" i="1">
                  <a:solidFill>
                    <a:schemeClr val="accent2"/>
                  </a:solidFill>
                </a:rPr>
                <a:t>’</a:t>
              </a:r>
              <a:r>
                <a:rPr lang="en-US" i="1">
                  <a:solidFill>
                    <a:schemeClr val="accent2"/>
                  </a:solidFill>
                </a:rPr>
                <a:t>s do the math …</a:t>
              </a:r>
              <a:r>
                <a:rPr lang="ja-JP" altLang="en-US" i="1">
                  <a:solidFill>
                    <a:schemeClr val="accent2"/>
                  </a:solidFill>
                </a:rPr>
                <a:t>”</a:t>
              </a:r>
              <a:endParaRPr lang="en-US" i="1">
                <a:solidFill>
                  <a:schemeClr val="accent2"/>
                </a:solidFill>
              </a:endParaRPr>
            </a:p>
          </p:txBody>
        </p:sp>
        <p:graphicFrame>
          <p:nvGraphicFramePr>
            <p:cNvPr id="29698" name="Object 2"/>
            <p:cNvGraphicFramePr>
              <a:graphicFrameLocks noChangeAspect="1"/>
            </p:cNvGraphicFramePr>
            <p:nvPr/>
          </p:nvGraphicFramePr>
          <p:xfrm>
            <a:off x="2106613" y="3684588"/>
            <a:ext cx="4700587" cy="1933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3" name="Equation" r:id="rId4" imgW="1790700" imgH="736600" progId="Equation.DSMT4">
                    <p:embed/>
                  </p:oleObj>
                </mc:Choice>
                <mc:Fallback>
                  <p:oleObj name="Equation" r:id="rId4" imgW="1790700" imgH="736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6613" y="3684588"/>
                          <a:ext cx="4700587" cy="1933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1000" y="57150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charset="0"/>
              </a:rPr>
              <a:t>A 1 W m</a:t>
            </a:r>
            <a:r>
              <a:rPr lang="en-US" sz="2800" b="1" baseline="30000" dirty="0">
                <a:solidFill>
                  <a:srgbClr val="FF0000"/>
                </a:solidFill>
                <a:latin typeface="Comic Sans MS" charset="0"/>
              </a:rPr>
              <a:t>-2</a:t>
            </a:r>
            <a:r>
              <a:rPr lang="en-US" sz="2800" b="1" dirty="0">
                <a:solidFill>
                  <a:srgbClr val="FF0000"/>
                </a:solidFill>
                <a:latin typeface="Comic Sans MS" charset="0"/>
              </a:rPr>
              <a:t> change in sunshine would produce about a </a:t>
            </a:r>
            <a:r>
              <a:rPr lang="en-US" sz="2800" b="1" dirty="0" smtClean="0">
                <a:solidFill>
                  <a:srgbClr val="FF0000"/>
                </a:solidFill>
                <a:latin typeface="Comic Sans MS" charset="0"/>
              </a:rPr>
              <a:t>0.26 </a:t>
            </a:r>
            <a:r>
              <a:rPr lang="en-US" sz="2800" b="1" dirty="0">
                <a:solidFill>
                  <a:srgbClr val="FF0000"/>
                </a:solidFill>
                <a:latin typeface="Comic Sans MS" charset="0"/>
              </a:rPr>
              <a:t>°C change in planet</a:t>
            </a:r>
            <a:r>
              <a:rPr lang="ja-JP" altLang="en-US" sz="2800" b="1" dirty="0">
                <a:solidFill>
                  <a:srgbClr val="FF0000"/>
                </a:solidFill>
                <a:latin typeface="Comic Sans MS" charset="0"/>
              </a:rPr>
              <a:t>’</a:t>
            </a:r>
            <a:r>
              <a:rPr lang="en-US" sz="2800" b="1" dirty="0">
                <a:solidFill>
                  <a:srgbClr val="FF0000"/>
                </a:solidFill>
                <a:latin typeface="Comic Sans MS" charset="0"/>
              </a:rPr>
              <a:t>s temperature </a:t>
            </a:r>
            <a:endParaRPr lang="en-US" sz="2800" b="1" dirty="0">
              <a:solidFill>
                <a:schemeClr val="accent2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1438"/>
            <a:ext cx="8534400" cy="10668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19</a:t>
            </a:r>
            <a:r>
              <a:rPr lang="en-US" baseline="30000" dirty="0">
                <a:latin typeface="Comic Sans MS" charset="0"/>
                <a:ea typeface="ＭＳ Ｐゴシック" charset="0"/>
                <a:cs typeface="ＭＳ Ｐゴシック" charset="0"/>
              </a:rPr>
              <a:t>th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 Century Climate Physics</a:t>
            </a:r>
            <a:b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3200" dirty="0" err="1">
                <a:latin typeface="Comic Sans MS" charset="0"/>
                <a:ea typeface="ＭＳ Ｐゴシック" charset="0"/>
                <a:cs typeface="ＭＳ Ｐゴシック" charset="0"/>
              </a:rPr>
              <a:t>Svante</a:t>
            </a:r>
            <a:r>
              <a:rPr lang="en-US" sz="3200" dirty="0">
                <a:latin typeface="Comic Sans MS" charset="0"/>
                <a:ea typeface="ＭＳ Ｐゴシック" charset="0"/>
                <a:cs typeface="ＭＳ Ｐゴシック" charset="0"/>
              </a:rPr>
              <a:t> Arrhenius, </a:t>
            </a:r>
            <a:r>
              <a:rPr lang="en-US" sz="3200" dirty="0" smtClean="0">
                <a:latin typeface="Comic Sans MS" charset="0"/>
                <a:ea typeface="ＭＳ Ｐゴシック" charset="0"/>
                <a:cs typeface="ＭＳ Ｐゴシック" charset="0"/>
              </a:rPr>
              <a:t>1896)</a:t>
            </a:r>
            <a:endParaRPr lang="en-US" sz="32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967288" y="1533525"/>
          <a:ext cx="34290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4" imgW="1752600" imgH="228600" progId="Equation.DSMT4">
                  <p:embed/>
                </p:oleObj>
              </mc:Choice>
              <mc:Fallback>
                <p:oleObj name="Equation" r:id="rId4" imgW="1752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1533525"/>
                        <a:ext cx="34290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410200" y="2133600"/>
          <a:ext cx="23383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6" imgW="1193800" imgH="228600" progId="Equation.DSMT4">
                  <p:embed/>
                </p:oleObj>
              </mc:Choice>
              <mc:Fallback>
                <p:oleObj name="Equation" r:id="rId6" imgW="119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133600"/>
                        <a:ext cx="2338388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4670425" y="2811463"/>
            <a:ext cx="385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Differentiate, apply chain rule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5541963" y="4075113"/>
            <a:ext cx="2133600" cy="914400"/>
            <a:chOff x="5542198" y="4074334"/>
            <a:chExt cx="2133600" cy="914400"/>
          </a:xfrm>
        </p:grpSpPr>
        <p:graphicFrame>
          <p:nvGraphicFramePr>
            <p:cNvPr id="28677" name="Object 5"/>
            <p:cNvGraphicFramePr>
              <a:graphicFrameLocks noChangeAspect="1"/>
            </p:cNvGraphicFramePr>
            <p:nvPr/>
          </p:nvGraphicFramePr>
          <p:xfrm>
            <a:off x="5646973" y="4150534"/>
            <a:ext cx="1816100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Equation" r:id="rId8" imgW="927100" imgH="393700" progId="Equation.DSMT4">
                    <p:embed/>
                  </p:oleObj>
                </mc:Choice>
                <mc:Fallback>
                  <p:oleObj name="Equation" r:id="rId8" imgW="927100" imgH="393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6973" y="4150534"/>
                          <a:ext cx="1816100" cy="771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09" name="Rectangle 14"/>
            <p:cNvSpPr>
              <a:spLocks noChangeArrowheads="1"/>
            </p:cNvSpPr>
            <p:nvPr/>
          </p:nvSpPr>
          <p:spPr bwMode="auto">
            <a:xfrm>
              <a:off x="5542198" y="4074334"/>
              <a:ext cx="2133600" cy="9144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7" name="Text Box 15"/>
          <p:cNvSpPr txBox="1">
            <a:spLocks noChangeArrowheads="1"/>
          </p:cNvSpPr>
          <p:nvPr/>
        </p:nvSpPr>
        <p:spPr bwMode="auto">
          <a:xfrm>
            <a:off x="3876675" y="5108575"/>
            <a:ext cx="54070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rgbClr val="FF0000"/>
                </a:solidFill>
              </a:rPr>
              <a:t>Arrhenius worked out a simple formula </a:t>
            </a:r>
          </a:p>
          <a:p>
            <a:r>
              <a:rPr lang="en-US" b="1" i="1">
                <a:solidFill>
                  <a:srgbClr val="FF0000"/>
                </a:solidFill>
              </a:rPr>
              <a:t>for the change in surface temperature </a:t>
            </a:r>
          </a:p>
          <a:p>
            <a:r>
              <a:rPr lang="en-US" b="1" i="1">
                <a:solidFill>
                  <a:srgbClr val="FF0000"/>
                </a:solidFill>
              </a:rPr>
              <a:t>given a change in effective </a:t>
            </a:r>
            <a:br>
              <a:rPr lang="en-US" b="1" i="1">
                <a:solidFill>
                  <a:srgbClr val="FF0000"/>
                </a:solidFill>
              </a:rPr>
            </a:br>
            <a:r>
              <a:rPr lang="en-US" b="1" i="1">
                <a:solidFill>
                  <a:srgbClr val="FF0000"/>
                </a:solidFill>
              </a:rPr>
              <a:t>atmospheric emissivity due to CO</a:t>
            </a:r>
            <a:r>
              <a:rPr lang="en-US" b="1" i="1" baseline="-25000">
                <a:solidFill>
                  <a:srgbClr val="FF0000"/>
                </a:solidFill>
              </a:rPr>
              <a:t>2</a:t>
            </a:r>
            <a:endParaRPr lang="en-US" b="1" i="1">
              <a:solidFill>
                <a:srgbClr val="FF0000"/>
              </a:solidFill>
            </a:endParaRPr>
          </a:p>
        </p:txBody>
      </p:sp>
      <p:grpSp>
        <p:nvGrpSpPr>
          <p:cNvPr id="28682" name="Group 59"/>
          <p:cNvGrpSpPr>
            <a:grpSpLocks/>
          </p:cNvGrpSpPr>
          <p:nvPr/>
        </p:nvGrpSpPr>
        <p:grpSpPr bwMode="auto">
          <a:xfrm>
            <a:off x="115888" y="1450975"/>
            <a:ext cx="3513137" cy="4111625"/>
            <a:chOff x="116627" y="1451292"/>
            <a:chExt cx="3511819" cy="4110911"/>
          </a:xfrm>
        </p:grpSpPr>
        <p:sp>
          <p:nvSpPr>
            <p:cNvPr id="28707" name="Sun 13"/>
            <p:cNvSpPr>
              <a:spLocks noChangeArrowheads="1"/>
            </p:cNvSpPr>
            <p:nvPr/>
          </p:nvSpPr>
          <p:spPr bwMode="auto">
            <a:xfrm>
              <a:off x="116627" y="1451292"/>
              <a:ext cx="777524" cy="777478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Oval 14"/>
            <p:cNvSpPr>
              <a:spLocks noChangeArrowheads="1"/>
            </p:cNvSpPr>
            <p:nvPr/>
          </p:nvSpPr>
          <p:spPr bwMode="auto">
            <a:xfrm>
              <a:off x="868238" y="2747460"/>
              <a:ext cx="2760208" cy="281474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3" name="TextBox 23"/>
          <p:cNvSpPr txBox="1">
            <a:spLocks noChangeArrowheads="1"/>
          </p:cNvSpPr>
          <p:nvPr/>
        </p:nvSpPr>
        <p:spPr bwMode="auto">
          <a:xfrm>
            <a:off x="1541463" y="3900488"/>
            <a:ext cx="118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/>
              <a:t>Earth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95488" y="3213100"/>
            <a:ext cx="512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/>
              <a:t>T</a:t>
            </a:r>
            <a:r>
              <a:rPr lang="en-US" i="1" baseline="-25000"/>
              <a:t>s</a:t>
            </a:r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289050" y="1419225"/>
            <a:ext cx="665163" cy="1547813"/>
            <a:chOff x="1289666" y="1419183"/>
            <a:chExt cx="663914" cy="1548190"/>
          </a:xfrm>
        </p:grpSpPr>
        <p:cxnSp>
          <p:nvCxnSpPr>
            <p:cNvPr id="28704" name="Straight Arrow Connector 25"/>
            <p:cNvCxnSpPr>
              <a:cxnSpLocks noChangeShapeType="1"/>
            </p:cNvCxnSpPr>
            <p:nvPr/>
          </p:nvCxnSpPr>
          <p:spPr bwMode="auto">
            <a:xfrm rot="5400000" flipH="1" flipV="1">
              <a:off x="1069124" y="2364830"/>
              <a:ext cx="1049599" cy="1588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5" name="Straight Arrow Connector 26"/>
            <p:cNvCxnSpPr>
              <a:cxnSpLocks noChangeShapeType="1"/>
            </p:cNvCxnSpPr>
            <p:nvPr/>
          </p:nvCxnSpPr>
          <p:spPr bwMode="auto">
            <a:xfrm rot="16200000" flipV="1">
              <a:off x="852489" y="2381444"/>
              <a:ext cx="1149590" cy="22268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06" name="TextBox 37"/>
            <p:cNvSpPr txBox="1">
              <a:spLocks noChangeArrowheads="1"/>
            </p:cNvSpPr>
            <p:nvPr/>
          </p:nvSpPr>
          <p:spPr bwMode="auto">
            <a:xfrm>
              <a:off x="1289666" y="1419183"/>
              <a:ext cx="6639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Symbol Proportional BT" charset="0"/>
                  <a:cs typeface="Symbol Proportional BT" charset="0"/>
                </a:rPr>
                <a:t>a</a:t>
              </a:r>
              <a:r>
                <a:rPr lang="en-US" i="1">
                  <a:ea typeface="Symbol Proportional BT" charset="0"/>
                  <a:cs typeface="Symbol Proportional BT" charset="0"/>
                </a:rPr>
                <a:t>S</a:t>
              </a:r>
              <a:r>
                <a:rPr lang="en-US" i="1" baseline="-25000">
                  <a:ea typeface="Symbol Proportional BT" charset="0"/>
                  <a:cs typeface="Symbol Proportional BT" charset="0"/>
                </a:rPr>
                <a:t>0</a:t>
              </a:r>
            </a:p>
          </p:txBody>
        </p:sp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712788" y="2540000"/>
            <a:ext cx="3097212" cy="3160713"/>
            <a:chOff x="712730" y="2539759"/>
            <a:chExt cx="3097135" cy="3161742"/>
          </a:xfrm>
        </p:grpSpPr>
        <p:sp>
          <p:nvSpPr>
            <p:cNvPr id="16" name="Donut 15"/>
            <p:cNvSpPr/>
            <p:nvPr/>
          </p:nvSpPr>
          <p:spPr bwMode="auto">
            <a:xfrm>
              <a:off x="712730" y="2539759"/>
              <a:ext cx="3097135" cy="3161742"/>
            </a:xfrm>
            <a:prstGeom prst="donut">
              <a:avLst>
                <a:gd name="adj" fmla="val 6958"/>
              </a:avLst>
            </a:prstGeom>
            <a:solidFill>
              <a:srgbClr val="B0C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86568" y="2656383"/>
              <a:ext cx="1736469" cy="660856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10740838"/>
                </a:avLst>
              </a:prstTxWarp>
              <a:spAutoFit/>
            </a:bodyPr>
            <a:lstStyle/>
            <a:p>
              <a:pPr>
                <a:defRPr/>
              </a:pPr>
              <a:r>
                <a:rPr lang="en-US" dirty="0">
                  <a:ea typeface="+mn-ea"/>
                  <a:cs typeface="+mn-cs"/>
                </a:rPr>
                <a:t>     atmosphere</a:t>
              </a:r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427038" y="2063750"/>
            <a:ext cx="3759200" cy="4040188"/>
            <a:chOff x="427638" y="2063985"/>
            <a:chExt cx="3758030" cy="4039213"/>
          </a:xfrm>
        </p:grpSpPr>
        <p:cxnSp>
          <p:nvCxnSpPr>
            <p:cNvPr id="28693" name="Straight Arrow Connector 41"/>
            <p:cNvCxnSpPr>
              <a:cxnSpLocks noChangeShapeType="1"/>
            </p:cNvCxnSpPr>
            <p:nvPr/>
          </p:nvCxnSpPr>
          <p:spPr bwMode="auto">
            <a:xfrm rot="10800000">
              <a:off x="479474" y="3317239"/>
              <a:ext cx="518349" cy="24620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4" name="Straight Arrow Connector 42"/>
            <p:cNvCxnSpPr>
              <a:cxnSpLocks noChangeShapeType="1"/>
            </p:cNvCxnSpPr>
            <p:nvPr/>
          </p:nvCxnSpPr>
          <p:spPr bwMode="auto">
            <a:xfrm>
              <a:off x="3184744" y="5102342"/>
              <a:ext cx="469616" cy="41774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5" name="Straight Arrow Connector 43"/>
            <p:cNvCxnSpPr>
              <a:cxnSpLocks noChangeShapeType="1"/>
            </p:cNvCxnSpPr>
            <p:nvPr/>
          </p:nvCxnSpPr>
          <p:spPr bwMode="auto">
            <a:xfrm rot="5400000">
              <a:off x="2002423" y="5779258"/>
              <a:ext cx="628171" cy="1971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6" name="Straight Arrow Connector 44"/>
            <p:cNvCxnSpPr>
              <a:cxnSpLocks noChangeShapeType="1"/>
            </p:cNvCxnSpPr>
            <p:nvPr/>
          </p:nvCxnSpPr>
          <p:spPr bwMode="auto">
            <a:xfrm rot="5400000">
              <a:off x="1033894" y="5319246"/>
              <a:ext cx="488729" cy="32761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7" name="Straight Arrow Connector 45"/>
            <p:cNvCxnSpPr>
              <a:cxnSpLocks noChangeShapeType="1"/>
            </p:cNvCxnSpPr>
            <p:nvPr/>
          </p:nvCxnSpPr>
          <p:spPr bwMode="auto">
            <a:xfrm rot="10800000" flipV="1">
              <a:off x="427638" y="4432199"/>
              <a:ext cx="505932" cy="23266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8" name="Straight Arrow Connector 46"/>
            <p:cNvCxnSpPr>
              <a:cxnSpLocks noChangeShapeType="1"/>
            </p:cNvCxnSpPr>
            <p:nvPr/>
          </p:nvCxnSpPr>
          <p:spPr bwMode="auto">
            <a:xfrm flipV="1">
              <a:off x="3470375" y="3291322"/>
              <a:ext cx="598664" cy="28255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9" name="Straight Arrow Connector 47"/>
            <p:cNvCxnSpPr>
              <a:cxnSpLocks noChangeShapeType="1"/>
            </p:cNvCxnSpPr>
            <p:nvPr/>
          </p:nvCxnSpPr>
          <p:spPr bwMode="auto">
            <a:xfrm rot="5400000" flipH="1" flipV="1">
              <a:off x="2922207" y="2585104"/>
              <a:ext cx="531278" cy="33692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0" name="Straight Arrow Connector 55"/>
            <p:cNvCxnSpPr>
              <a:cxnSpLocks noChangeShapeType="1"/>
            </p:cNvCxnSpPr>
            <p:nvPr/>
          </p:nvCxnSpPr>
          <p:spPr bwMode="auto">
            <a:xfrm>
              <a:off x="3560547" y="4324865"/>
              <a:ext cx="625121" cy="19746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01" name="TextBox 57"/>
            <p:cNvSpPr txBox="1">
              <a:spLocks noChangeArrowheads="1"/>
            </p:cNvSpPr>
            <p:nvPr/>
          </p:nvSpPr>
          <p:spPr bwMode="auto">
            <a:xfrm>
              <a:off x="3269246" y="2063985"/>
              <a:ext cx="8868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Symbol Proportional BT" charset="0"/>
                  <a:cs typeface="Symbol Proportional BT" charset="0"/>
                </a:rPr>
                <a:t>es</a:t>
              </a:r>
              <a:r>
                <a:rPr lang="en-US" i="1">
                  <a:ea typeface="Symbol Proportional BT" charset="0"/>
                  <a:cs typeface="Symbol Proportional BT" charset="0"/>
                </a:rPr>
                <a:t>T</a:t>
              </a:r>
              <a:r>
                <a:rPr lang="en-US" i="1" baseline="-25000">
                  <a:ea typeface="Symbol Proportional BT" charset="0"/>
                  <a:cs typeface="Symbol Proportional BT" charset="0"/>
                </a:rPr>
                <a:t>s</a:t>
              </a:r>
              <a:r>
                <a:rPr lang="en-US" i="1" baseline="30000">
                  <a:ea typeface="Symbol Proportional BT" charset="0"/>
                  <a:cs typeface="Symbol Proportional BT" charset="0"/>
                </a:rPr>
                <a:t>4</a:t>
              </a: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700088" y="2066925"/>
            <a:ext cx="887412" cy="1030288"/>
            <a:chOff x="699773" y="2067082"/>
            <a:chExt cx="887945" cy="1029872"/>
          </a:xfrm>
        </p:grpSpPr>
        <p:cxnSp>
          <p:nvCxnSpPr>
            <p:cNvPr id="28689" name="Straight Arrow Connector 17"/>
            <p:cNvCxnSpPr>
              <a:cxnSpLocks noChangeShapeType="1"/>
            </p:cNvCxnSpPr>
            <p:nvPr/>
          </p:nvCxnSpPr>
          <p:spPr bwMode="auto">
            <a:xfrm rot="16200000" flipH="1">
              <a:off x="602608" y="2338892"/>
              <a:ext cx="855227" cy="660897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0" name="Straight Arrow Connector 21"/>
            <p:cNvCxnSpPr>
              <a:cxnSpLocks noChangeShapeType="1"/>
            </p:cNvCxnSpPr>
            <p:nvPr/>
          </p:nvCxnSpPr>
          <p:spPr bwMode="auto">
            <a:xfrm rot="16200000" flipH="1">
              <a:off x="703174" y="2245091"/>
              <a:ext cx="855227" cy="660897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1" name="Straight Arrow Connector 22"/>
            <p:cNvCxnSpPr>
              <a:cxnSpLocks noChangeShapeType="1"/>
            </p:cNvCxnSpPr>
            <p:nvPr/>
          </p:nvCxnSpPr>
          <p:spPr bwMode="auto">
            <a:xfrm rot="16200000" flipH="1">
              <a:off x="829656" y="2164247"/>
              <a:ext cx="855227" cy="660897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2" name="TextBox 36"/>
            <p:cNvSpPr txBox="1">
              <a:spLocks noChangeArrowheads="1"/>
            </p:cNvSpPr>
            <p:nvPr/>
          </p:nvSpPr>
          <p:spPr bwMode="auto">
            <a:xfrm>
              <a:off x="839213" y="2160883"/>
              <a:ext cx="5178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/>
                <a:t>S</a:t>
              </a:r>
              <a:r>
                <a:rPr lang="en-US" i="1" baseline="-25000"/>
                <a:t>0</a:t>
              </a: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685311"/>
              </p:ext>
            </p:extLst>
          </p:nvPr>
        </p:nvGraphicFramePr>
        <p:xfrm>
          <a:off x="4483099" y="3295650"/>
          <a:ext cx="425784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0" imgW="1778000" imgH="241300" progId="Equation.DSMT4">
                  <p:embed/>
                </p:oleObj>
              </mc:Choice>
              <mc:Fallback>
                <p:oleObj name="Equation" r:id="rId10" imgW="1778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83099" y="3295650"/>
                        <a:ext cx="4257843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730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19467" grpId="0"/>
      <p:bldP spid="25" grpId="0"/>
    </p:bldLst>
  </p:timing>
</p:sld>
</file>

<file path=ppt/theme/theme1.xml><?xml version="1.0" encoding="utf-8"?>
<a:theme xmlns:a="http://schemas.openxmlformats.org/drawingml/2006/main" name="New Presentation">
  <a:themeElements>
    <a:clrScheme name="New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w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ew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Settings\Scott Denning\Application Data\Microsoft\Templates\New Presentation.pot</Template>
  <TotalTime>3578</TotalTime>
  <Words>911</Words>
  <Application>Microsoft Macintosh PowerPoint</Application>
  <PresentationFormat>On-screen Show (4:3)</PresentationFormat>
  <Paragraphs>216</Paragraphs>
  <Slides>27</Slides>
  <Notes>14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New Presentation</vt:lpstr>
      <vt:lpstr>Equation</vt:lpstr>
      <vt:lpstr>MathType 6.0 Equation</vt:lpstr>
      <vt:lpstr>Microsoft Excel 97 - 2004 Worksheet</vt:lpstr>
      <vt:lpstr>Climate Forcing, Sensitivity  and Feedback Processes</vt:lpstr>
      <vt:lpstr>Earth’s Climate System What have we learned?</vt:lpstr>
      <vt:lpstr>Earth’s Energy Budget  What have  we learned?</vt:lpstr>
      <vt:lpstr>Common Sense</vt:lpstr>
      <vt:lpstr>Common Myth #1</vt:lpstr>
      <vt:lpstr>Earth’s Climate as a “Black Box”</vt:lpstr>
      <vt:lpstr>PowerPoint Presentation</vt:lpstr>
      <vt:lpstr>PowerPoint Presentation</vt:lpstr>
      <vt:lpstr>19th Century Climate Physics (Svante Arrhenius, 1896)</vt:lpstr>
      <vt:lpstr>19th Century Climate Physics (cont’d)</vt:lpstr>
      <vt:lpstr>Climate Feedback Processes</vt:lpstr>
      <vt:lpstr>Learning from the Past</vt:lpstr>
      <vt:lpstr>CO2 and the Ice Ages</vt:lpstr>
      <vt:lpstr>Estimating Total Climate Sensitivity</vt:lpstr>
      <vt:lpstr>Review: 19th Century Physics (updated using paleo-data)</vt:lpstr>
      <vt:lpstr>CO2 and the Modern Age</vt:lpstr>
      <vt:lpstr>Solar Variability</vt:lpstr>
      <vt:lpstr>Solar Cycle</vt:lpstr>
      <vt:lpstr>Solar Variability</vt:lpstr>
      <vt:lpstr>Volcanic Aerosol</vt:lpstr>
      <vt:lpstr>Volcanic Stratospheric Aerosol</vt:lpstr>
      <vt:lpstr>Stratospheric Aerosol &amp; Temperatures</vt:lpstr>
      <vt:lpstr>Reconstructed Radiative Forcings</vt:lpstr>
      <vt:lpstr>The Past 2000 Years</vt:lpstr>
      <vt:lpstr>Historical Thermometer Record</vt:lpstr>
      <vt:lpstr>Comparison of Radiative Forcings</vt:lpstr>
      <vt:lpstr>CO2 and the Future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Stefan-Boltzmann Feedback</dc:title>
  <dc:creator>Scott Denning</dc:creator>
  <cp:lastModifiedBy>Scott Denning</cp:lastModifiedBy>
  <cp:revision>77</cp:revision>
  <cp:lastPrinted>2012-07-16T19:47:54Z</cp:lastPrinted>
  <dcterms:created xsi:type="dcterms:W3CDTF">2010-03-11T19:28:10Z</dcterms:created>
  <dcterms:modified xsi:type="dcterms:W3CDTF">2013-07-10T03:57:03Z</dcterms:modified>
</cp:coreProperties>
</file>