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68" r:id="rId2"/>
    <p:sldId id="369" r:id="rId3"/>
    <p:sldId id="370" r:id="rId4"/>
    <p:sldId id="371" r:id="rId5"/>
    <p:sldId id="339" r:id="rId6"/>
    <p:sldId id="319" r:id="rId7"/>
    <p:sldId id="372" r:id="rId8"/>
    <p:sldId id="376" r:id="rId9"/>
    <p:sldId id="377" r:id="rId10"/>
    <p:sldId id="373" r:id="rId11"/>
    <p:sldId id="374" r:id="rId12"/>
    <p:sldId id="375" r:id="rId13"/>
    <p:sldId id="337" r:id="rId14"/>
    <p:sldId id="322" r:id="rId15"/>
    <p:sldId id="36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26" r:id="rId25"/>
    <p:sldId id="327" r:id="rId26"/>
    <p:sldId id="328" r:id="rId27"/>
    <p:sldId id="329" r:id="rId28"/>
    <p:sldId id="390" r:id="rId29"/>
    <p:sldId id="391" r:id="rId30"/>
    <p:sldId id="392" r:id="rId31"/>
    <p:sldId id="393" r:id="rId32"/>
    <p:sldId id="394" r:id="rId33"/>
    <p:sldId id="397" r:id="rId34"/>
    <p:sldId id="395" r:id="rId35"/>
    <p:sldId id="396" r:id="rId36"/>
    <p:sldId id="398" r:id="rId37"/>
    <p:sldId id="387" r:id="rId38"/>
    <p:sldId id="399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72" d="100"/>
          <a:sy n="172" d="100"/>
        </p:scale>
        <p:origin x="-2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defTabSz="968375">
              <a:defRPr sz="1300" dirty="0" smtClean="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Teaching Weather and Climate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 dirty="0" smtClean="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Convection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defTabSz="968375">
              <a:defRPr sz="1300" smtClean="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pPr>
              <a:defRPr/>
            </a:pPr>
            <a:fld id="{B3C846E6-71BB-304A-A708-1B3DEF723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7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Intro to Climate   Fall 2006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00675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656000-FA36-E54A-8002-6C3804F3AAD1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3225" y="522288"/>
            <a:ext cx="3716338" cy="278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0163" y="3482975"/>
            <a:ext cx="7000875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CSU Scott Denning</a:t>
            </a:r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00675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162683-292B-324D-AE25-6BC6BA585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0440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A9B4C70-B4B7-F44C-865D-97BE5FD163DD}" type="slidenum">
              <a:rPr lang="en-US" sz="1300"/>
              <a:pPr eaLnBrk="1" hangingPunct="1"/>
              <a:t>1</a:t>
            </a:fld>
            <a:endParaRPr lang="en-US" sz="13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ABB0570-5FD1-6346-9BC9-BD1FF040B45D}" type="slidenum">
              <a:rPr lang="en-US" sz="1300"/>
              <a:pPr eaLnBrk="1" hangingPunct="1"/>
              <a:t>11</a:t>
            </a:fld>
            <a:endParaRPr lang="en-US" sz="13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3A3863C-6B33-0549-A948-20A52E9789C9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4BDBF25-1059-5244-B64F-E6CDD17397D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90C529-9486-1D4E-BADF-3175BCECA360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450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450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1E0481-71DD-FB46-991A-7B16E5BD9B63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2B4B8F-E238-4444-8A2D-D3BCE6EBEFB4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40050" y="544513"/>
            <a:ext cx="3702050" cy="2776537"/>
          </a:xfrm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502025"/>
            <a:ext cx="7054850" cy="32591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596" tIns="47799" rIns="95596" bIns="47799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A7C525-B766-144D-B5E0-BE3EFA1F87C2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20523B-D5F1-6345-9B03-14D5846AE96C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9B423B-D551-2F4C-8FC0-64336FF7C892}" type="slidenum">
              <a:rPr lang="en-US" sz="1300"/>
              <a:pPr/>
              <a:t>20</a:t>
            </a:fld>
            <a:endParaRPr lang="en-US" sz="13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2DC8D2-65A1-9E4C-8A9E-599808C2B448}" type="slidenum">
              <a:rPr lang="en-US" sz="1300"/>
              <a:pPr/>
              <a:t>21</a:t>
            </a:fld>
            <a:endParaRPr lang="en-US" sz="13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0C35FA-209F-ED4D-A29B-D616CD1B6DD1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614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614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B021FAF-FA1F-F348-9BF8-EDB86BBA0A3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14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74975" y="549275"/>
            <a:ext cx="3656013" cy="2741613"/>
          </a:xfrm>
          <a:solidFill>
            <a:srgbClr val="FFFFFF"/>
          </a:solidFill>
          <a:ln/>
        </p:spPr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9FEF75-A638-9342-B264-CCA77B435141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634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634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4A57C1F-269D-E645-B39D-7FE696FD724F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34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74975" y="549275"/>
            <a:ext cx="3656013" cy="2741613"/>
          </a:xfrm>
          <a:solidFill>
            <a:srgbClr val="FFFFFF"/>
          </a:solidFill>
          <a:ln/>
        </p:spPr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4AEC909-0029-7F42-892D-F1BBE0671DDD}" type="slidenum">
              <a:rPr lang="en-US" sz="1300"/>
              <a:pPr eaLnBrk="1" hangingPunct="1"/>
              <a:t>2</a:t>
            </a:fld>
            <a:endParaRPr lang="en-US" sz="13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61C736B-8AE7-9D4E-A770-815D0351546B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655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FFDF02-C46B-D046-BA2C-E6F9F0705F5F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55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74975" y="549275"/>
            <a:ext cx="3656013" cy="2741613"/>
          </a:xfrm>
          <a:solidFill>
            <a:srgbClr val="FFFFFF"/>
          </a:solidFill>
          <a:ln/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216237-9ABE-6F4D-9624-017133586B44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675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675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60BF11-AA20-3247-8A8D-23158852C067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75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solidFill>
            <a:srgbClr val="FFFFFF"/>
          </a:solidFill>
          <a:ln/>
        </p:spPr>
      </p:sp>
      <p:sp>
        <p:nvSpPr>
          <p:cNvPr id="675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0" tIns="48329" rIns="96660" bIns="48329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825DA3-9C43-D745-8559-8EC06A69058B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54F357-5256-F34D-AC4B-1836D580A807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B7D36F-55AF-2243-89B4-DC8EC024C437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B7CCEE-D0ED-B24C-81BA-0CA9EF86F4E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61D7E5-2209-1846-9FF7-0704C5C72179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04F04C-6271-B148-BC96-EEA684D86D82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4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C2D3A85-1532-A448-994B-026D9E02DA28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65D1CC-18B8-524C-A8F7-E9CA358C6B20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solidFill>
            <a:srgbClr val="FFFFFF"/>
          </a:solidFill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0" tIns="48329" rIns="96660" bIns="48329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A15CCE-6061-B14C-AC36-F38B86C91390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34E1E2-0160-6646-8262-04467BBBB45B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8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solidFill>
            <a:srgbClr val="FFFFFF"/>
          </a:solidFill>
          <a:ln/>
        </p:spPr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0" tIns="48329" rIns="96660" bIns="48329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358B36-DB26-4A4A-9433-098E41BD8028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164A41-E6C5-784B-BD87-473A6E7725E1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409F3D5-0B4D-2C4F-AD3C-BD5561ECBF11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327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BDB06E-E747-594F-850B-3C2547227030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C152F2-D5F1-E043-A0C9-CCA4C385B801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20C72D-86FF-A641-A030-38B91D67DF5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186938-52EB-6941-95A9-3A3AEECB4059}" type="slidenum">
              <a:rPr lang="en-US" sz="1300"/>
              <a:pPr eaLnBrk="1" hangingPunct="1"/>
              <a:t>3</a:t>
            </a:fld>
            <a:endParaRPr lang="en-US" sz="13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9187" cy="274320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649225-D08E-294B-BB54-C862514891FF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542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30807F-9A57-DD45-9930-C1C72A009532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3D1FE5-F322-5545-9854-26FADA23ABA5}" type="slidenum">
              <a:rPr lang="en-US" sz="1300"/>
              <a:pPr eaLnBrk="1" hangingPunct="1"/>
              <a:t>4</a:t>
            </a:fld>
            <a:endParaRPr lang="en-US" sz="13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0" tIns="48329" rIns="96660" bIns="48329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7968DE1-A727-C14D-A029-4D1A3AC73E3B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2BEAD7-FC73-1F45-8741-B7B8C306046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8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  Fall 2006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E38F41-BEEE-2445-B644-6CC5DC5697C8}" type="datetime1">
              <a:rPr lang="en-US" sz="1200"/>
              <a:pPr/>
              <a:t>7/9/13</a:t>
            </a:fld>
            <a:endParaRPr lang="en-US" sz="1200"/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ATS CSU Scott Denning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99FAE75-6EC9-664B-A1F6-CA8B91CB5B5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solidFill>
            <a:srgbClr val="FFFFFF"/>
          </a:solidFill>
          <a:ln/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0" tIns="48329" rIns="96660" bIns="48329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E35EC13-5539-244F-A50B-AAC5C94D3E3E}" type="slidenum">
              <a:rPr lang="en-US" sz="1300"/>
              <a:pPr eaLnBrk="1" hangingPunct="1"/>
              <a:t>7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0" tIns="48329" rIns="96660" bIns="48329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23F2A3F-8F0F-5142-9F3B-619AD381E604}" type="slidenum">
              <a:rPr lang="en-US" sz="1300"/>
              <a:pPr eaLnBrk="1" hangingPunct="1"/>
              <a:t>8</a:t>
            </a:fld>
            <a:endParaRPr lang="en-US" sz="13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1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F0CC323-ED62-844B-8687-867D4202E3B2}" type="slidenum">
              <a:rPr lang="en-US" sz="1300"/>
              <a:pPr eaLnBrk="1" hangingPunct="1"/>
              <a:t>10</a:t>
            </a:fld>
            <a:endParaRPr lang="en-US" sz="13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40050" y="544513"/>
            <a:ext cx="3702050" cy="2776537"/>
          </a:xfrm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502025"/>
            <a:ext cx="7054850" cy="32591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596" tIns="47799" rIns="95596" bIns="47799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38508-3AC2-3E4A-BB2B-DD33D95C5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8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FF7FD-6415-3541-BB6F-BDA804B09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11188-64AD-984B-ACF6-EC0C70139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84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FC74-E1A9-5E40-8454-3D3A3080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2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F8E87-A5D4-EA44-A2BF-CD7344714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20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FFB8A-60CC-434F-9363-29E0EC35D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478FD-1212-BE47-A72C-04F24A056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7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E10B6-5063-7140-BB44-1F671A436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2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9CFFB-B243-1644-9A33-50001726D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F69CD-9B25-4245-B369-C8A3E89A2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FE00-665D-F040-8027-560409D6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2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E451F-C28F-F44C-8ABD-9531D9E8A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3678A-CF06-6046-A050-51FFACA97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D1718-4FF7-F540-A2F7-2B2FCEBE8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8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1349F-DDAF-5C4A-B73F-3014368C5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3F9F6AF-832D-7A4B-BA2D-D5FDAA11D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Equation of State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(a.k.a. the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Ideal Gas Law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05200"/>
            <a:ext cx="83058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i="1" dirty="0">
                <a:latin typeface="Comic Sans MS" charset="0"/>
                <a:ea typeface="ＭＳ Ｐゴシック" charset="0"/>
                <a:cs typeface="ＭＳ Ｐゴシック" charset="0"/>
              </a:rPr>
              <a:t>Direct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relationship between </a:t>
            </a:r>
            <a:b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density and pressure 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>
                <a:latin typeface="Comic Sans MS" charset="0"/>
                <a:ea typeface="ＭＳ Ｐゴシック" charset="0"/>
                <a:cs typeface="ＭＳ Ｐゴシック" charset="0"/>
              </a:rPr>
              <a:t>Inverse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relationship between </a:t>
            </a:r>
            <a:b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density and temperature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>
                <a:latin typeface="Comic Sans MS" charset="0"/>
                <a:ea typeface="ＭＳ Ｐゴシック" charset="0"/>
                <a:cs typeface="ＭＳ Ｐゴシック" charset="0"/>
              </a:rPr>
              <a:t>Direct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relationship between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temperature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and pressure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914400" y="1905000"/>
            <a:ext cx="1233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FF0000"/>
                </a:solidFill>
              </a:rPr>
              <a:t>pressure</a:t>
            </a:r>
            <a:br>
              <a:rPr lang="en-US" i="1">
                <a:solidFill>
                  <a:srgbClr val="FF0000"/>
                </a:solidFill>
              </a:rPr>
            </a:br>
            <a:r>
              <a:rPr lang="en-US" i="1">
                <a:solidFill>
                  <a:srgbClr val="FF0000"/>
                </a:solidFill>
              </a:rPr>
              <a:t>(N m</a:t>
            </a:r>
            <a:r>
              <a:rPr lang="en-US" i="1" baseline="30000">
                <a:solidFill>
                  <a:srgbClr val="FF0000"/>
                </a:solidFill>
              </a:rPr>
              <a:t>-2</a:t>
            </a:r>
            <a:r>
              <a:rPr lang="en-US" i="1">
                <a:solidFill>
                  <a:srgbClr val="FF0000"/>
                </a:solidFill>
              </a:rPr>
              <a:t>)</a:t>
            </a:r>
            <a:endParaRPr lang="en-US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124200" y="2438400"/>
            <a:ext cx="1139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FF0000"/>
                </a:solidFill>
              </a:rPr>
              <a:t>density</a:t>
            </a:r>
            <a:br>
              <a:rPr lang="en-US" i="1">
                <a:solidFill>
                  <a:srgbClr val="FF0000"/>
                </a:solidFill>
              </a:rPr>
            </a:br>
            <a:r>
              <a:rPr lang="en-US" i="1">
                <a:solidFill>
                  <a:srgbClr val="FF0000"/>
                </a:solidFill>
              </a:rPr>
              <a:t>(kg m</a:t>
            </a:r>
            <a:r>
              <a:rPr lang="en-US" i="1" baseline="30000">
                <a:solidFill>
                  <a:srgbClr val="FF0000"/>
                </a:solidFill>
              </a:rPr>
              <a:t>-3</a:t>
            </a:r>
            <a:r>
              <a:rPr lang="en-US" i="1">
                <a:solidFill>
                  <a:srgbClr val="FF0000"/>
                </a:solidFill>
              </a:rPr>
              <a:t>)</a:t>
            </a:r>
            <a:endParaRPr lang="en-US"/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105400" y="2667000"/>
            <a:ext cx="2132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i="1">
                <a:solidFill>
                  <a:srgbClr val="FF0000"/>
                </a:solidFill>
              </a:rPr>
              <a:t>“</a:t>
            </a:r>
            <a:r>
              <a:rPr lang="en-US" altLang="ja-JP" i="1">
                <a:solidFill>
                  <a:srgbClr val="FF0000"/>
                </a:solidFill>
              </a:rPr>
              <a:t>gas constant</a:t>
            </a:r>
            <a:r>
              <a:rPr lang="ja-JP" altLang="en-US" i="1">
                <a:solidFill>
                  <a:srgbClr val="FF0000"/>
                </a:solidFill>
              </a:rPr>
              <a:t>”</a:t>
            </a:r>
            <a:r>
              <a:rPr lang="en-US" altLang="ja-JP" i="1">
                <a:solidFill>
                  <a:srgbClr val="FF0000"/>
                </a:solidFill>
              </a:rPr>
              <a:t> </a:t>
            </a:r>
            <a:br>
              <a:rPr lang="en-US" altLang="ja-JP" i="1">
                <a:solidFill>
                  <a:srgbClr val="FF0000"/>
                </a:solidFill>
              </a:rPr>
            </a:br>
            <a:r>
              <a:rPr lang="en-US" altLang="ja-JP" i="1">
                <a:solidFill>
                  <a:srgbClr val="FF0000"/>
                </a:solidFill>
              </a:rPr>
              <a:t>(J K</a:t>
            </a:r>
            <a:r>
              <a:rPr lang="en-US" altLang="ja-JP" i="1" baseline="30000">
                <a:solidFill>
                  <a:srgbClr val="FF0000"/>
                </a:solidFill>
              </a:rPr>
              <a:t>-1</a:t>
            </a:r>
            <a:r>
              <a:rPr lang="en-US" altLang="ja-JP" i="1">
                <a:solidFill>
                  <a:srgbClr val="FF0000"/>
                </a:solidFill>
              </a:rPr>
              <a:t> kg</a:t>
            </a:r>
            <a:r>
              <a:rPr lang="en-US" altLang="ja-JP" i="1" baseline="30000">
                <a:solidFill>
                  <a:srgbClr val="FF0000"/>
                </a:solidFill>
              </a:rPr>
              <a:t>-1</a:t>
            </a:r>
            <a:r>
              <a:rPr lang="en-US" altLang="ja-JP" i="1">
                <a:solidFill>
                  <a:srgbClr val="FF0000"/>
                </a:solidFill>
              </a:rPr>
              <a:t>)</a:t>
            </a:r>
            <a:endParaRPr lang="en-US"/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6553200" y="1828800"/>
            <a:ext cx="2155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FF0000"/>
                </a:solidFill>
              </a:rPr>
              <a:t>temperature (K)</a:t>
            </a:r>
            <a:endParaRPr lang="en-US"/>
          </a:p>
        </p:txBody>
      </p:sp>
      <p:sp>
        <p:nvSpPr>
          <p:cNvPr id="19464" name="Line 9"/>
          <p:cNvSpPr>
            <a:spLocks noChangeShapeType="1"/>
          </p:cNvSpPr>
          <p:nvPr/>
        </p:nvSpPr>
        <p:spPr bwMode="auto">
          <a:xfrm flipV="1">
            <a:off x="2057400" y="1981200"/>
            <a:ext cx="1447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 flipV="1">
            <a:off x="3962400" y="2133600"/>
            <a:ext cx="5334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 flipH="1" flipV="1">
            <a:off x="5105400" y="2057400"/>
            <a:ext cx="3048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 flipH="1" flipV="1">
            <a:off x="5410200" y="1828800"/>
            <a:ext cx="1143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3505200" y="1524000"/>
          <a:ext cx="2133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Equation" r:id="rId4" imgW="596900" imgH="190500" progId="Equation.DSMT4">
                  <p:embed/>
                </p:oleObj>
              </mc:Choice>
              <mc:Fallback>
                <p:oleObj name="Equation" r:id="rId4" imgW="5969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524000"/>
                        <a:ext cx="2133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latin typeface="Comic Sans MS" charset="0"/>
                <a:ea typeface="ＭＳ Ｐゴシック" charset="0"/>
                <a:cs typeface="ＭＳ Ｐゴシック" charset="0"/>
              </a:rPr>
              <a:t>Stability </a:t>
            </a:r>
            <a: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  <a:t>and the </a:t>
            </a:r>
            <a:b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  <a:t>Dry Lapse Rate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7924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 rising air parcel cools according to the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dry lapse rate (10 C per km)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If rising, cooling air is: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warmer</a:t>
            </a:r>
            <a:r>
              <a:rPr lang="en-US">
                <a:latin typeface="Comic Sans MS" charset="0"/>
                <a:ea typeface="ＭＳ Ｐゴシック" charset="0"/>
              </a:rPr>
              <a:t> than surrounding air it is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less dense</a:t>
            </a:r>
            <a:r>
              <a:rPr lang="en-US">
                <a:latin typeface="Comic Sans MS" charset="0"/>
                <a:ea typeface="ＭＳ Ｐゴシック" charset="0"/>
              </a:rPr>
              <a:t> and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buoyancy accelerates the parcel upward … </a:t>
            </a:r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UNSTABLE!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  </a:t>
            </a:r>
            <a:b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</a:br>
            <a:endParaRPr lang="en-US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colder </a:t>
            </a:r>
            <a:r>
              <a:rPr lang="en-US">
                <a:latin typeface="Comic Sans MS" charset="0"/>
                <a:ea typeface="ＭＳ Ｐゴシック" charset="0"/>
              </a:rPr>
              <a:t>than surrounding air it is </a:t>
            </a:r>
            <a:r>
              <a:rPr lang="en-US">
                <a:solidFill>
                  <a:srgbClr val="3333CC"/>
                </a:solidFill>
                <a:latin typeface="Comic Sans MS" charset="0"/>
                <a:ea typeface="ＭＳ Ｐゴシック" charset="0"/>
              </a:rPr>
              <a:t>more dense </a:t>
            </a:r>
            <a:r>
              <a:rPr lang="en-US">
                <a:latin typeface="Comic Sans MS" charset="0"/>
                <a:ea typeface="ＭＳ Ｐゴシック" charset="0"/>
              </a:rPr>
              <a:t>and </a:t>
            </a:r>
            <a:r>
              <a:rPr lang="en-US">
                <a:solidFill>
                  <a:srgbClr val="3333CC"/>
                </a:solidFill>
                <a:latin typeface="Comic Sans MS" charset="0"/>
                <a:ea typeface="ＭＳ Ｐゴシック" charset="0"/>
              </a:rPr>
              <a:t>buoyancy opposes (slows) the rising motion … </a:t>
            </a:r>
            <a:r>
              <a:rPr lang="en-US" b="1">
                <a:solidFill>
                  <a:srgbClr val="3333CC"/>
                </a:solidFill>
                <a:latin typeface="Comic Sans MS" charset="0"/>
                <a:ea typeface="ＭＳ Ｐゴシック" charset="0"/>
              </a:rPr>
              <a:t>STABLE!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absolute instability"/>
          <p:cNvPicPr>
            <a:picLocks noChangeAspect="1" noChangeArrowheads="1"/>
          </p:cNvPicPr>
          <p:nvPr/>
        </p:nvPicPr>
        <p:blipFill>
          <a:blip r:embed="rId3">
            <a:lum bright="-3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r="50914"/>
          <a:stretch>
            <a:fillRect/>
          </a:stretch>
        </p:blipFill>
        <p:spPr bwMode="auto">
          <a:xfrm>
            <a:off x="152400" y="1676400"/>
            <a:ext cx="403701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76200" y="76200"/>
            <a:ext cx="4114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Unstable Atmosphere</a:t>
            </a:r>
          </a:p>
        </p:txBody>
      </p:sp>
      <p:sp>
        <p:nvSpPr>
          <p:cNvPr id="38915" name="Rectangle 3"/>
          <p:cNvSpPr txBox="1">
            <a:spLocks noChangeArrowheads="1"/>
          </p:cNvSpPr>
          <p:nvPr/>
        </p:nvSpPr>
        <p:spPr bwMode="auto">
          <a:xfrm>
            <a:off x="4114800" y="304800"/>
            <a:ext cx="49117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775"/>
              </a:spcBef>
              <a:buFontTx/>
              <a:buChar char="•"/>
            </a:pPr>
            <a:r>
              <a:rPr lang="en-US">
                <a:latin typeface="Comic Sans MS" charset="0"/>
              </a:rPr>
              <a:t>The atmosphere is 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unstable</a:t>
            </a:r>
            <a:r>
              <a:rPr lang="en-US">
                <a:latin typeface="Comic Sans MS" charset="0"/>
              </a:rPr>
              <a:t> if the 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actual lapse rate exceeds</a:t>
            </a:r>
            <a:r>
              <a:rPr lang="en-US">
                <a:latin typeface="Comic Sans MS" charset="0"/>
              </a:rPr>
              <a:t> the dry lapse rate</a:t>
            </a:r>
            <a:br>
              <a:rPr lang="en-US">
                <a:latin typeface="Comic Sans MS" charset="0"/>
              </a:rPr>
            </a:br>
            <a:r>
              <a:rPr lang="en-US">
                <a:latin typeface="Comic Sans MS" charset="0"/>
              </a:rPr>
              <a:t> (air cools more than 10 C/km)</a:t>
            </a:r>
          </a:p>
          <a:p>
            <a:pPr eaLnBrk="1" hangingPunct="1">
              <a:spcBef>
                <a:spcPts val="1775"/>
              </a:spcBef>
              <a:buFontTx/>
              <a:buChar char="•"/>
            </a:pPr>
            <a:r>
              <a:rPr lang="en-US">
                <a:latin typeface="Comic Sans MS" charset="0"/>
              </a:rPr>
              <a:t>This situation is rare in nature (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not long-lived</a:t>
            </a:r>
            <a:r>
              <a:rPr lang="en-US">
                <a:latin typeface="Comic Sans MS" charset="0"/>
              </a:rPr>
              <a:t>)</a:t>
            </a:r>
          </a:p>
          <a:p>
            <a:pPr lvl="1" eaLnBrk="1" hangingPunct="1">
              <a:spcBef>
                <a:spcPts val="1775"/>
              </a:spcBef>
              <a:buFontTx/>
              <a:buChar char="–"/>
            </a:pPr>
            <a:r>
              <a:rPr lang="en-US">
                <a:latin typeface="Comic Sans MS" charset="0"/>
              </a:rPr>
              <a:t>Usually 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results from surface heating </a:t>
            </a:r>
            <a:r>
              <a:rPr lang="en-US">
                <a:latin typeface="Comic Sans MS" charset="0"/>
              </a:rPr>
              <a:t>and is confined to a shallow layer near the surface</a:t>
            </a:r>
          </a:p>
          <a:p>
            <a:pPr lvl="1" eaLnBrk="1" hangingPunct="1">
              <a:spcBef>
                <a:spcPts val="1775"/>
              </a:spcBef>
              <a:buFontTx/>
              <a:buChar char="–"/>
            </a:pPr>
            <a:r>
              <a:rPr lang="en-US">
                <a:latin typeface="Comic Sans MS" charset="0"/>
              </a:rPr>
              <a:t>Vertical mixing eliminates it</a:t>
            </a:r>
          </a:p>
          <a:p>
            <a:pPr eaLnBrk="1" hangingPunct="1">
              <a:spcBef>
                <a:spcPts val="1775"/>
              </a:spcBef>
              <a:buFontTx/>
              <a:buChar char="•"/>
            </a:pPr>
            <a:r>
              <a:rPr lang="en-US">
                <a:latin typeface="Comic Sans MS" charset="0"/>
              </a:rPr>
              <a:t>Mixing results in a dry lapse rate in the mixed layer, unless condensation (cloud formation) occurs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52400"/>
            <a:ext cx="3505200" cy="1524000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Stable Atmosphere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4495800" cy="6629400"/>
          </a:xfrm>
        </p:spPr>
        <p:txBody>
          <a:bodyPr/>
          <a:lstStyle/>
          <a:p>
            <a:pPr eaLnBrk="1" hangingPunct="1">
              <a:spcBef>
                <a:spcPts val="1775"/>
              </a:spcBef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The atmosphere is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stable 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if the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actual lapse rate is less than 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the dry lapse rate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(air cools less than 10 C/km)</a:t>
            </a:r>
          </a:p>
          <a:p>
            <a:pPr eaLnBrk="1" hangingPunct="1">
              <a:spcBef>
                <a:spcPts val="1775"/>
              </a:spcBef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This situation is common in nature (happens most calm nights, esp in winter)</a:t>
            </a:r>
          </a:p>
          <a:p>
            <a:pPr lvl="1" eaLnBrk="1" hangingPunct="1">
              <a:spcBef>
                <a:spcPts val="1775"/>
              </a:spcBef>
            </a:pPr>
            <a:r>
              <a:rPr lang="en-US">
                <a:latin typeface="Comic Sans MS" charset="0"/>
                <a:ea typeface="ＭＳ Ｐゴシック" charset="0"/>
              </a:rPr>
              <a:t>Usually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results from surface cooling </a:t>
            </a:r>
            <a:r>
              <a:rPr lang="en-US">
                <a:latin typeface="Comic Sans MS" charset="0"/>
                <a:ea typeface="ＭＳ Ｐゴシック" charset="0"/>
              </a:rPr>
              <a:t>and is confined to a shallow layer near the surface</a:t>
            </a:r>
          </a:p>
          <a:p>
            <a:pPr lvl="1" eaLnBrk="1" hangingPunct="1">
              <a:spcBef>
                <a:spcPts val="1775"/>
              </a:spcBef>
            </a:pPr>
            <a:r>
              <a:rPr lang="en-US">
                <a:latin typeface="Comic Sans MS" charset="0"/>
                <a:ea typeface="ＭＳ Ｐゴシック" charset="0"/>
              </a:rPr>
              <a:t>Vertical mixing or surface heating eliminates it</a:t>
            </a:r>
          </a:p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3" name="Picture 4" descr="lapse 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5910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33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Water Vapor, Liquid Water, and Air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914400"/>
            <a:ext cx="4267200" cy="57912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Water molecules make phase transitions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When vapor and liquid are in equilibrium, the air is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saturated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Saturation vapor pressure </a:t>
            </a:r>
            <a:r>
              <a:rPr lang="en-US" i="1">
                <a:latin typeface="Comic Sans MS" charset="0"/>
                <a:ea typeface="ＭＳ Ｐゴシック" charset="0"/>
                <a:cs typeface="ＭＳ Ｐゴシック" charset="0"/>
              </a:rPr>
              <a:t>e</a:t>
            </a:r>
            <a:r>
              <a:rPr lang="en-US" i="1" baseline="-25000">
                <a:latin typeface="Comic Sans MS" charset="0"/>
                <a:ea typeface="ＭＳ Ｐゴシック" charset="0"/>
                <a:cs typeface="ＭＳ Ｐゴシック" charset="0"/>
              </a:rPr>
              <a:t>s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depends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only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on temperature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Dewpoint temperature </a:t>
            </a:r>
            <a:r>
              <a:rPr lang="en-US" i="1">
                <a:latin typeface="Comic Sans MS" charset="0"/>
                <a:ea typeface="ＭＳ Ｐゴシック" charset="0"/>
                <a:cs typeface="ＭＳ Ｐゴシック" charset="0"/>
              </a:rPr>
              <a:t>T</a:t>
            </a:r>
            <a:r>
              <a:rPr lang="en-US" i="1" baseline="-25000">
                <a:latin typeface="Comic Sans MS" charset="0"/>
                <a:ea typeface="ＭＳ Ｐゴシック" charset="0"/>
                <a:cs typeface="ＭＳ Ｐゴシック" charset="0"/>
              </a:rPr>
              <a:t>d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depends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only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on vapor pressure </a:t>
            </a:r>
            <a:r>
              <a:rPr lang="en-US" i="1">
                <a:latin typeface="Comic Sans MS" charset="0"/>
                <a:ea typeface="ＭＳ Ｐゴシック" charset="0"/>
                <a:cs typeface="ＭＳ Ｐゴシック" charset="0"/>
              </a:rPr>
              <a:t>e</a:t>
            </a: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7" name="Picture 5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4958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34194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609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Moist Adiabatic Lapse Rate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990600"/>
            <a:ext cx="2895600" cy="205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Warming and cooling due to both changes in pressure and latent heat release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7"/>
          <a:stretch>
            <a:fillRect/>
          </a:stretch>
        </p:blipFill>
        <p:spPr bwMode="auto">
          <a:xfrm>
            <a:off x="304800" y="762000"/>
            <a:ext cx="5943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212725" y="5638800"/>
            <a:ext cx="87026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sz="2800">
                <a:latin typeface="Comic Sans MS" charset="0"/>
              </a:rPr>
              <a:t>Rising air with condensing water cools more slowly with height than dry air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152400"/>
            <a:ext cx="4343400" cy="16002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Conditionally unstable air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"/>
            <a:ext cx="4419600" cy="6781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If the environmental lapse rate falls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between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the moist and dry lapse rates:</a:t>
            </a:r>
          </a:p>
          <a:p>
            <a:pPr lvl="1">
              <a:lnSpc>
                <a:spcPct val="90000"/>
              </a:lnSpc>
              <a:spcBef>
                <a:spcPts val="1800"/>
              </a:spcBef>
            </a:pPr>
            <a:r>
              <a:rPr lang="en-US">
                <a:latin typeface="Comic Sans MS" charset="0"/>
                <a:ea typeface="ＭＳ Ｐゴシック" charset="0"/>
              </a:rPr>
              <a:t>The atmosphere is unstable for saturated air parcels but stable for dry air parcels</a:t>
            </a:r>
          </a:p>
          <a:p>
            <a:pPr lvl="1">
              <a:lnSpc>
                <a:spcPct val="90000"/>
              </a:lnSpc>
              <a:spcBef>
                <a:spcPts val="1800"/>
              </a:spcBef>
            </a:pPr>
            <a:r>
              <a:rPr lang="en-US">
                <a:latin typeface="Comic Sans MS" charset="0"/>
                <a:ea typeface="ＭＳ Ｐゴシック" charset="0"/>
              </a:rPr>
              <a:t>This situation is termed </a:t>
            </a:r>
            <a:r>
              <a:rPr lang="en-US" i="1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conditionally unstable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This is the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most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typical situation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in the troposphere</a:t>
            </a:r>
          </a:p>
        </p:txBody>
      </p:sp>
      <p:pic>
        <p:nvPicPr>
          <p:cNvPr id="46083" name="Picture 4" descr="conditional instability"/>
          <p:cNvPicPr>
            <a:picLocks noChangeAspect="1" noChangeArrowheads="1"/>
          </p:cNvPicPr>
          <p:nvPr/>
        </p:nvPicPr>
        <p:blipFill>
          <a:blip r:embed="rId3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752600"/>
            <a:ext cx="44227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Condensation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Phase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transformation of water vapor to liquid water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Water does not easily condense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without a surface present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Vegetation, soil, buildings provide </a:t>
            </a:r>
            <a:br>
              <a:rPr lang="en-US">
                <a:latin typeface="Comic Sans MS" charset="0"/>
                <a:ea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</a:rPr>
              <a:t>surface for dew and frost formation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Particles act as sites for cloud and </a:t>
            </a:r>
            <a:br>
              <a:rPr lang="en-US">
                <a:latin typeface="Comic Sans MS" charset="0"/>
                <a:ea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</a:rPr>
              <a:t>fog drop formation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Cloud and fog drop formation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938" y="1401763"/>
            <a:ext cx="7758112" cy="43894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If the air temperature cools below the dew point (RH &gt; 100%), water vapor will tend to condense and form cloud/fog drops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Drop formation occurs on particles known as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cloud condensation nuclei (CCN)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The most effective CCN are water soluble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Without particles clouds would not form in the atmosphere!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RH of several hundred percent required for pure water drop formation</a:t>
            </a:r>
          </a:p>
          <a:p>
            <a:pPr lvl="1">
              <a:lnSpc>
                <a:spcPct val="90000"/>
              </a:lnSpc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077200" cy="914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Cloud Droplets are Tiny!</a:t>
            </a:r>
          </a:p>
        </p:txBody>
      </p:sp>
      <p:pic>
        <p:nvPicPr>
          <p:cNvPr id="50178" name="Picture 3" descr="size comparison figur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43000"/>
            <a:ext cx="5791200" cy="5429250"/>
          </a:xfrm>
        </p:spPr>
      </p:pic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762000"/>
          </a:xfrm>
        </p:spPr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Very Small Drops Evaporate!</a:t>
            </a:r>
          </a:p>
        </p:txBody>
      </p:sp>
      <p:sp>
        <p:nvSpPr>
          <p:cNvPr id="5222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4988" y="1441450"/>
            <a:ext cx="3213100" cy="38084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Surface of small drops are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strongly curved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Stronger curvature produces a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higher e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sat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high RH required for equilibrium with small drops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~300% RH for a 0.1 µm pure water drop</a:t>
            </a:r>
          </a:p>
        </p:txBody>
      </p:sp>
      <p:pic>
        <p:nvPicPr>
          <p:cNvPr id="52227" name="Picture 1028" descr="critical saturation for small drop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530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8" name="Group 1029"/>
          <p:cNvGrpSpPr>
            <a:grpSpLocks/>
          </p:cNvGrpSpPr>
          <p:nvPr/>
        </p:nvGrpSpPr>
        <p:grpSpPr bwMode="auto">
          <a:xfrm>
            <a:off x="6553200" y="1524000"/>
            <a:ext cx="1524000" cy="1600200"/>
            <a:chOff x="1872" y="816"/>
            <a:chExt cx="1776" cy="1920"/>
          </a:xfrm>
        </p:grpSpPr>
        <p:sp>
          <p:nvSpPr>
            <p:cNvPr id="52230" name="Oval 1030"/>
            <p:cNvSpPr>
              <a:spLocks noChangeArrowheads="1"/>
            </p:cNvSpPr>
            <p:nvPr/>
          </p:nvSpPr>
          <p:spPr bwMode="auto">
            <a:xfrm>
              <a:off x="1872" y="816"/>
              <a:ext cx="1776" cy="19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231" name="Group 1031"/>
            <p:cNvGrpSpPr>
              <a:grpSpLocks/>
            </p:cNvGrpSpPr>
            <p:nvPr/>
          </p:nvGrpSpPr>
          <p:grpSpPr bwMode="auto">
            <a:xfrm>
              <a:off x="1968" y="816"/>
              <a:ext cx="1632" cy="960"/>
              <a:chOff x="1968" y="816"/>
              <a:chExt cx="1632" cy="960"/>
            </a:xfrm>
          </p:grpSpPr>
          <p:sp>
            <p:nvSpPr>
              <p:cNvPr id="52232" name="Oval 1032"/>
              <p:cNvSpPr>
                <a:spLocks noChangeArrowheads="1"/>
              </p:cNvSpPr>
              <p:nvPr/>
            </p:nvSpPr>
            <p:spPr bwMode="auto">
              <a:xfrm>
                <a:off x="2784" y="81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3" name="Oval 1033"/>
              <p:cNvSpPr>
                <a:spLocks noChangeArrowheads="1"/>
              </p:cNvSpPr>
              <p:nvPr/>
            </p:nvSpPr>
            <p:spPr bwMode="auto">
              <a:xfrm>
                <a:off x="2736" y="1008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4" name="Oval 1034"/>
              <p:cNvSpPr>
                <a:spLocks noChangeArrowheads="1"/>
              </p:cNvSpPr>
              <p:nvPr/>
            </p:nvSpPr>
            <p:spPr bwMode="auto">
              <a:xfrm>
                <a:off x="2544" y="1008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5" name="Oval 1035"/>
              <p:cNvSpPr>
                <a:spLocks noChangeArrowheads="1"/>
              </p:cNvSpPr>
              <p:nvPr/>
            </p:nvSpPr>
            <p:spPr bwMode="auto">
              <a:xfrm>
                <a:off x="2928" y="105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6" name="Oval 1036"/>
              <p:cNvSpPr>
                <a:spLocks noChangeArrowheads="1"/>
              </p:cNvSpPr>
              <p:nvPr/>
            </p:nvSpPr>
            <p:spPr bwMode="auto">
              <a:xfrm>
                <a:off x="2928" y="134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7" name="Oval 1037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8" name="Oval 1038"/>
              <p:cNvSpPr>
                <a:spLocks noChangeArrowheads="1"/>
              </p:cNvSpPr>
              <p:nvPr/>
            </p:nvSpPr>
            <p:spPr bwMode="auto">
              <a:xfrm>
                <a:off x="3360" y="134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9" name="Oval 1039"/>
              <p:cNvSpPr>
                <a:spLocks noChangeArrowheads="1"/>
              </p:cNvSpPr>
              <p:nvPr/>
            </p:nvSpPr>
            <p:spPr bwMode="auto">
              <a:xfrm>
                <a:off x="3072" y="1200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0" name="Oval 1040"/>
              <p:cNvSpPr>
                <a:spLocks noChangeArrowheads="1"/>
              </p:cNvSpPr>
              <p:nvPr/>
            </p:nvSpPr>
            <p:spPr bwMode="auto">
              <a:xfrm>
                <a:off x="2592" y="1200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1" name="Oval 1041"/>
              <p:cNvSpPr>
                <a:spLocks noChangeArrowheads="1"/>
              </p:cNvSpPr>
              <p:nvPr/>
            </p:nvSpPr>
            <p:spPr bwMode="auto">
              <a:xfrm>
                <a:off x="3408" y="153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2" name="Oval 1042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3" name="Oval 1043"/>
              <p:cNvSpPr>
                <a:spLocks noChangeArrowheads="1"/>
              </p:cNvSpPr>
              <p:nvPr/>
            </p:nvSpPr>
            <p:spPr bwMode="auto">
              <a:xfrm>
                <a:off x="3264" y="1152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4" name="Oval 1044"/>
              <p:cNvSpPr>
                <a:spLocks noChangeArrowheads="1"/>
              </p:cNvSpPr>
              <p:nvPr/>
            </p:nvSpPr>
            <p:spPr bwMode="auto">
              <a:xfrm>
                <a:off x="3120" y="1008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5" name="Oval 1045"/>
              <p:cNvSpPr>
                <a:spLocks noChangeArrowheads="1"/>
              </p:cNvSpPr>
              <p:nvPr/>
            </p:nvSpPr>
            <p:spPr bwMode="auto">
              <a:xfrm>
                <a:off x="2976" y="86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6" name="Oval 1046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7" name="Oval 1047"/>
              <p:cNvSpPr>
                <a:spLocks noChangeArrowheads="1"/>
              </p:cNvSpPr>
              <p:nvPr/>
            </p:nvSpPr>
            <p:spPr bwMode="auto">
              <a:xfrm>
                <a:off x="2208" y="960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8" name="Oval 1048"/>
              <p:cNvSpPr>
                <a:spLocks noChangeArrowheads="1"/>
              </p:cNvSpPr>
              <p:nvPr/>
            </p:nvSpPr>
            <p:spPr bwMode="auto">
              <a:xfrm>
                <a:off x="2064" y="110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9" name="Oval 1049"/>
              <p:cNvSpPr>
                <a:spLocks noChangeArrowheads="1"/>
              </p:cNvSpPr>
              <p:nvPr/>
            </p:nvSpPr>
            <p:spPr bwMode="auto">
              <a:xfrm>
                <a:off x="2592" y="81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0" name="Oval 1050"/>
              <p:cNvSpPr>
                <a:spLocks noChangeArrowheads="1"/>
              </p:cNvSpPr>
              <p:nvPr/>
            </p:nvSpPr>
            <p:spPr bwMode="auto">
              <a:xfrm rot="-420000">
                <a:off x="2400" y="86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1" name="Oval 1051"/>
              <p:cNvSpPr>
                <a:spLocks noChangeArrowheads="1"/>
              </p:cNvSpPr>
              <p:nvPr/>
            </p:nvSpPr>
            <p:spPr bwMode="auto">
              <a:xfrm>
                <a:off x="3216" y="158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2" name="Oval 1052"/>
              <p:cNvSpPr>
                <a:spLocks noChangeArrowheads="1"/>
              </p:cNvSpPr>
              <p:nvPr/>
            </p:nvSpPr>
            <p:spPr bwMode="auto">
              <a:xfrm>
                <a:off x="2592" y="1392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3" name="Oval 1053"/>
              <p:cNvSpPr>
                <a:spLocks noChangeArrowheads="1"/>
              </p:cNvSpPr>
              <p:nvPr/>
            </p:nvSpPr>
            <p:spPr bwMode="auto">
              <a:xfrm>
                <a:off x="2400" y="129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4" name="Oval 1054"/>
              <p:cNvSpPr>
                <a:spLocks noChangeArrowheads="1"/>
              </p:cNvSpPr>
              <p:nvPr/>
            </p:nvSpPr>
            <p:spPr bwMode="auto">
              <a:xfrm>
                <a:off x="3024" y="153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5" name="Oval 1055"/>
              <p:cNvSpPr>
                <a:spLocks noChangeArrowheads="1"/>
              </p:cNvSpPr>
              <p:nvPr/>
            </p:nvSpPr>
            <p:spPr bwMode="auto">
              <a:xfrm>
                <a:off x="3168" y="1392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6" name="Oval 1056"/>
              <p:cNvSpPr>
                <a:spLocks noChangeArrowheads="1"/>
              </p:cNvSpPr>
              <p:nvPr/>
            </p:nvSpPr>
            <p:spPr bwMode="auto">
              <a:xfrm>
                <a:off x="2352" y="110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7" name="Oval 1057"/>
              <p:cNvSpPr>
                <a:spLocks noChangeArrowheads="1"/>
              </p:cNvSpPr>
              <p:nvPr/>
            </p:nvSpPr>
            <p:spPr bwMode="auto">
              <a:xfrm>
                <a:off x="2304" y="1488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8" name="Oval 1058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9" name="Oval 1059"/>
              <p:cNvSpPr>
                <a:spLocks noChangeArrowheads="1"/>
              </p:cNvSpPr>
              <p:nvPr/>
            </p:nvSpPr>
            <p:spPr bwMode="auto">
              <a:xfrm>
                <a:off x="2784" y="1488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229" name="Text Box 1060"/>
          <p:cNvSpPr txBox="1">
            <a:spLocks noChangeArrowheads="1"/>
          </p:cNvSpPr>
          <p:nvPr/>
        </p:nvSpPr>
        <p:spPr bwMode="auto">
          <a:xfrm>
            <a:off x="4191000" y="5334000"/>
            <a:ext cx="480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chemeClr val="accent2"/>
                </a:solidFill>
                <a:latin typeface="Comic Sans MS" charset="0"/>
              </a:rPr>
              <a:t>If small drops evaporate, how can we ever get large drops?!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Pressure and Density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1878013"/>
            <a:ext cx="3959225" cy="4217987"/>
          </a:xfrm>
        </p:spPr>
        <p:txBody>
          <a:bodyPr/>
          <a:lstStyle/>
          <a:p>
            <a:pPr eaLnBrk="1" hangingPunct="1"/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Gravity holds most of the air close to the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ground</a:t>
            </a:r>
            <a:b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weight of the overlying air is the pressure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at any point</a:t>
            </a:r>
          </a:p>
          <a:p>
            <a:pPr eaLnBrk="1" hangingPunct="1">
              <a:buFontTx/>
              <a:buNone/>
            </a:pP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934200" cy="1143000"/>
          </a:xfrm>
        </p:spPr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Nucleation of Cloud Droplets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77975"/>
            <a:ext cx="5397500" cy="4670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Formation of a pure water drop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without a condensation nucleus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is termed 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homogeneous nucleation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Random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collision of water vapor molecules can form a small drop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embryo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Collision likelihood limits maximum embryo size to </a:t>
            </a:r>
            <a:br>
              <a:rPr lang="en-US">
                <a:latin typeface="Comic Sans MS" charset="0"/>
                <a:ea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</a:rPr>
              <a:t>&lt; 0.01 µm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-25000">
                <a:latin typeface="Comic Sans MS" charset="0"/>
                <a:ea typeface="ＭＳ Ｐゴシック" charset="0"/>
                <a:cs typeface="ＭＳ Ｐゴシック" charset="0"/>
              </a:rPr>
              <a:t>sat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for embryo is several hundred percent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Embryo evaporates since environmental RH &lt; 100.5%</a:t>
            </a:r>
          </a:p>
        </p:txBody>
      </p:sp>
      <p:grpSp>
        <p:nvGrpSpPr>
          <p:cNvPr id="54275" name="Group 4"/>
          <p:cNvGrpSpPr>
            <a:grpSpLocks/>
          </p:cNvGrpSpPr>
          <p:nvPr/>
        </p:nvGrpSpPr>
        <p:grpSpPr bwMode="auto">
          <a:xfrm>
            <a:off x="5943600" y="3200400"/>
            <a:ext cx="1905000" cy="1524000"/>
            <a:chOff x="4128" y="1728"/>
            <a:chExt cx="1200" cy="960"/>
          </a:xfrm>
        </p:grpSpPr>
        <p:sp>
          <p:nvSpPr>
            <p:cNvPr id="54276" name="Oval 5"/>
            <p:cNvSpPr>
              <a:spLocks noChangeArrowheads="1"/>
            </p:cNvSpPr>
            <p:nvPr/>
          </p:nvSpPr>
          <p:spPr bwMode="auto">
            <a:xfrm>
              <a:off x="4128" y="22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7" name="Oval 6"/>
            <p:cNvSpPr>
              <a:spLocks noChangeArrowheads="1"/>
            </p:cNvSpPr>
            <p:nvPr/>
          </p:nvSpPr>
          <p:spPr bwMode="auto">
            <a:xfrm>
              <a:off x="432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8" name="Oval 7"/>
            <p:cNvSpPr>
              <a:spLocks noChangeArrowheads="1"/>
            </p:cNvSpPr>
            <p:nvPr/>
          </p:nvSpPr>
          <p:spPr bwMode="auto">
            <a:xfrm>
              <a:off x="4272" y="20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9" name="Oval 8"/>
            <p:cNvSpPr>
              <a:spLocks noChangeArrowheads="1"/>
            </p:cNvSpPr>
            <p:nvPr/>
          </p:nvSpPr>
          <p:spPr bwMode="auto">
            <a:xfrm>
              <a:off x="4320" y="23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0" name="Oval 9"/>
            <p:cNvSpPr>
              <a:spLocks noChangeArrowheads="1"/>
            </p:cNvSpPr>
            <p:nvPr/>
          </p:nvSpPr>
          <p:spPr bwMode="auto">
            <a:xfrm>
              <a:off x="4416" y="25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1" name="Oval 10"/>
            <p:cNvSpPr>
              <a:spLocks noChangeArrowheads="1"/>
            </p:cNvSpPr>
            <p:nvPr/>
          </p:nvSpPr>
          <p:spPr bwMode="auto">
            <a:xfrm>
              <a:off x="4896" y="24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2" name="Oval 11"/>
            <p:cNvSpPr>
              <a:spLocks noChangeArrowheads="1"/>
            </p:cNvSpPr>
            <p:nvPr/>
          </p:nvSpPr>
          <p:spPr bwMode="auto">
            <a:xfrm>
              <a:off x="4704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3" name="Oval 12"/>
            <p:cNvSpPr>
              <a:spLocks noChangeArrowheads="1"/>
            </p:cNvSpPr>
            <p:nvPr/>
          </p:nvSpPr>
          <p:spPr bwMode="auto">
            <a:xfrm>
              <a:off x="4896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4" name="Oval 13"/>
            <p:cNvSpPr>
              <a:spLocks noChangeArrowheads="1"/>
            </p:cNvSpPr>
            <p:nvPr/>
          </p:nvSpPr>
          <p:spPr bwMode="auto">
            <a:xfrm>
              <a:off x="456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5" name="Oval 14"/>
            <p:cNvSpPr>
              <a:spLocks noChangeArrowheads="1"/>
            </p:cNvSpPr>
            <p:nvPr/>
          </p:nvSpPr>
          <p:spPr bwMode="auto">
            <a:xfrm>
              <a:off x="4608" y="24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6" name="Oval 15"/>
            <p:cNvSpPr>
              <a:spLocks noChangeArrowheads="1"/>
            </p:cNvSpPr>
            <p:nvPr/>
          </p:nvSpPr>
          <p:spPr bwMode="auto">
            <a:xfrm>
              <a:off x="4992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7" name="Oval 16"/>
            <p:cNvSpPr>
              <a:spLocks noChangeArrowheads="1"/>
            </p:cNvSpPr>
            <p:nvPr/>
          </p:nvSpPr>
          <p:spPr bwMode="auto">
            <a:xfrm>
              <a:off x="5088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Oval 17"/>
            <p:cNvSpPr>
              <a:spLocks noChangeArrowheads="1"/>
            </p:cNvSpPr>
            <p:nvPr/>
          </p:nvSpPr>
          <p:spPr bwMode="auto">
            <a:xfrm>
              <a:off x="5184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9" name="Oval 18"/>
            <p:cNvSpPr>
              <a:spLocks noChangeArrowheads="1"/>
            </p:cNvSpPr>
            <p:nvPr/>
          </p:nvSpPr>
          <p:spPr bwMode="auto">
            <a:xfrm>
              <a:off x="5280" y="23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0" name="Oval 19"/>
            <p:cNvSpPr>
              <a:spLocks noChangeArrowheads="1"/>
            </p:cNvSpPr>
            <p:nvPr/>
          </p:nvSpPr>
          <p:spPr bwMode="auto">
            <a:xfrm>
              <a:off x="5040" y="25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Oval 20"/>
            <p:cNvSpPr>
              <a:spLocks noChangeArrowheads="1"/>
            </p:cNvSpPr>
            <p:nvPr/>
          </p:nvSpPr>
          <p:spPr bwMode="auto">
            <a:xfrm>
              <a:off x="4752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2" name="Oval 21"/>
            <p:cNvSpPr>
              <a:spLocks noChangeArrowheads="1"/>
            </p:cNvSpPr>
            <p:nvPr/>
          </p:nvSpPr>
          <p:spPr bwMode="auto">
            <a:xfrm>
              <a:off x="4512" y="201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Effects of Dissolved Stuff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886325" cy="4724400"/>
          </a:xfrm>
        </p:spPr>
        <p:txBody>
          <a:bodyPr/>
          <a:lstStyle/>
          <a:p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Condensation of water on soluble CCN dissolves particle</a:t>
            </a:r>
          </a:p>
          <a:p>
            <a:pPr lvl="1"/>
            <a:r>
              <a:rPr lang="en-US" sz="1800">
                <a:latin typeface="Comic Sans MS" charset="0"/>
                <a:ea typeface="ＭＳ Ｐゴシック" charset="0"/>
              </a:rPr>
              <a:t>Water actually condenses on many atmospheric salt particles at RH ~70%</a:t>
            </a:r>
            <a:br>
              <a:rPr lang="en-US" sz="1800">
                <a:latin typeface="Comic Sans MS" charset="0"/>
                <a:ea typeface="ＭＳ Ｐゴシック" charset="0"/>
              </a:rPr>
            </a:br>
            <a:endParaRPr lang="en-US" sz="1800">
              <a:latin typeface="Comic Sans MS" charset="0"/>
              <a:ea typeface="ＭＳ Ｐゴシック" charset="0"/>
            </a:endParaRPr>
          </a:p>
          <a:p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Some solute particles will be present at </a:t>
            </a: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drop surface</a:t>
            </a:r>
          </a:p>
          <a:p>
            <a:pPr lvl="1"/>
            <a:r>
              <a:rPr lang="en-US" sz="1800">
                <a:latin typeface="Comic Sans MS" charset="0"/>
                <a:ea typeface="ＭＳ Ｐゴシック" charset="0"/>
              </a:rPr>
              <a:t>Displace water molecules</a:t>
            </a:r>
          </a:p>
          <a:p>
            <a:pPr lvl="1"/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Reduce likelihood of water molecules escaping to vapor</a:t>
            </a:r>
          </a:p>
          <a:p>
            <a:pPr lvl="1"/>
            <a:r>
              <a:rPr lang="en-US" sz="1800">
                <a:latin typeface="Comic Sans MS" charset="0"/>
                <a:ea typeface="ＭＳ Ｐゴシック" charset="0"/>
              </a:rPr>
              <a:t>Reduce e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sat</a:t>
            </a:r>
            <a:r>
              <a:rPr lang="en-US" sz="1800">
                <a:latin typeface="Comic Sans MS" charset="0"/>
                <a:ea typeface="ＭＳ Ｐゴシック" charset="0"/>
              </a:rPr>
              <a:t> from value for pure water drop</a:t>
            </a:r>
          </a:p>
        </p:txBody>
      </p:sp>
      <p:grpSp>
        <p:nvGrpSpPr>
          <p:cNvPr id="56323" name="Group 4"/>
          <p:cNvGrpSpPr>
            <a:grpSpLocks/>
          </p:cNvGrpSpPr>
          <p:nvPr/>
        </p:nvGrpSpPr>
        <p:grpSpPr bwMode="auto">
          <a:xfrm>
            <a:off x="5562600" y="2209800"/>
            <a:ext cx="2667000" cy="2895600"/>
            <a:chOff x="3456" y="1680"/>
            <a:chExt cx="1680" cy="1824"/>
          </a:xfrm>
        </p:grpSpPr>
        <p:sp>
          <p:nvSpPr>
            <p:cNvPr id="56328" name="Oval 5"/>
            <p:cNvSpPr>
              <a:spLocks noChangeArrowheads="1"/>
            </p:cNvSpPr>
            <p:nvPr/>
          </p:nvSpPr>
          <p:spPr bwMode="auto">
            <a:xfrm>
              <a:off x="3456" y="1680"/>
              <a:ext cx="1680" cy="182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9" name="Oval 6"/>
            <p:cNvSpPr>
              <a:spLocks noChangeArrowheads="1"/>
            </p:cNvSpPr>
            <p:nvPr/>
          </p:nvSpPr>
          <p:spPr bwMode="auto">
            <a:xfrm>
              <a:off x="4319" y="1680"/>
              <a:ext cx="182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Oval 7"/>
            <p:cNvSpPr>
              <a:spLocks noChangeArrowheads="1"/>
            </p:cNvSpPr>
            <p:nvPr/>
          </p:nvSpPr>
          <p:spPr bwMode="auto">
            <a:xfrm>
              <a:off x="4274" y="1862"/>
              <a:ext cx="181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1" name="Oval 8"/>
            <p:cNvSpPr>
              <a:spLocks noChangeArrowheads="1"/>
            </p:cNvSpPr>
            <p:nvPr/>
          </p:nvSpPr>
          <p:spPr bwMode="auto">
            <a:xfrm>
              <a:off x="4092" y="1862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Oval 9"/>
            <p:cNvSpPr>
              <a:spLocks noChangeArrowheads="1"/>
            </p:cNvSpPr>
            <p:nvPr/>
          </p:nvSpPr>
          <p:spPr bwMode="auto">
            <a:xfrm>
              <a:off x="4455" y="1908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Oval 10"/>
            <p:cNvSpPr>
              <a:spLocks noChangeArrowheads="1"/>
            </p:cNvSpPr>
            <p:nvPr/>
          </p:nvSpPr>
          <p:spPr bwMode="auto">
            <a:xfrm>
              <a:off x="4455" y="2182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4" name="Oval 11"/>
            <p:cNvSpPr>
              <a:spLocks noChangeArrowheads="1"/>
            </p:cNvSpPr>
            <p:nvPr/>
          </p:nvSpPr>
          <p:spPr bwMode="auto">
            <a:xfrm>
              <a:off x="4319" y="2045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Oval 12"/>
            <p:cNvSpPr>
              <a:spLocks noChangeArrowheads="1"/>
            </p:cNvSpPr>
            <p:nvPr/>
          </p:nvSpPr>
          <p:spPr bwMode="auto">
            <a:xfrm>
              <a:off x="4864" y="2182"/>
              <a:ext cx="182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6" name="Oval 13"/>
            <p:cNvSpPr>
              <a:spLocks noChangeArrowheads="1"/>
            </p:cNvSpPr>
            <p:nvPr/>
          </p:nvSpPr>
          <p:spPr bwMode="auto">
            <a:xfrm>
              <a:off x="4591" y="2045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Oval 14"/>
            <p:cNvSpPr>
              <a:spLocks noChangeArrowheads="1"/>
            </p:cNvSpPr>
            <p:nvPr/>
          </p:nvSpPr>
          <p:spPr bwMode="auto">
            <a:xfrm>
              <a:off x="4137" y="2045"/>
              <a:ext cx="182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Oval 15"/>
            <p:cNvSpPr>
              <a:spLocks noChangeArrowheads="1"/>
            </p:cNvSpPr>
            <p:nvPr/>
          </p:nvSpPr>
          <p:spPr bwMode="auto">
            <a:xfrm>
              <a:off x="4909" y="2364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Oval 16"/>
            <p:cNvSpPr>
              <a:spLocks noChangeArrowheads="1"/>
            </p:cNvSpPr>
            <p:nvPr/>
          </p:nvSpPr>
          <p:spPr bwMode="auto">
            <a:xfrm>
              <a:off x="3683" y="2273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Oval 17"/>
            <p:cNvSpPr>
              <a:spLocks noChangeArrowheads="1"/>
            </p:cNvSpPr>
            <p:nvPr/>
          </p:nvSpPr>
          <p:spPr bwMode="auto">
            <a:xfrm>
              <a:off x="4773" y="1999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Oval 18"/>
            <p:cNvSpPr>
              <a:spLocks noChangeArrowheads="1"/>
            </p:cNvSpPr>
            <p:nvPr/>
          </p:nvSpPr>
          <p:spPr bwMode="auto">
            <a:xfrm>
              <a:off x="4637" y="1862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Oval 19"/>
            <p:cNvSpPr>
              <a:spLocks noChangeArrowheads="1"/>
            </p:cNvSpPr>
            <p:nvPr/>
          </p:nvSpPr>
          <p:spPr bwMode="auto">
            <a:xfrm>
              <a:off x="4501" y="1726"/>
              <a:ext cx="181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Oval 20"/>
            <p:cNvSpPr>
              <a:spLocks noChangeArrowheads="1"/>
            </p:cNvSpPr>
            <p:nvPr/>
          </p:nvSpPr>
          <p:spPr bwMode="auto">
            <a:xfrm>
              <a:off x="3547" y="2136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4" name="Oval 21"/>
            <p:cNvSpPr>
              <a:spLocks noChangeArrowheads="1"/>
            </p:cNvSpPr>
            <p:nvPr/>
          </p:nvSpPr>
          <p:spPr bwMode="auto">
            <a:xfrm>
              <a:off x="3774" y="1817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Oval 22"/>
            <p:cNvSpPr>
              <a:spLocks noChangeArrowheads="1"/>
            </p:cNvSpPr>
            <p:nvPr/>
          </p:nvSpPr>
          <p:spPr bwMode="auto">
            <a:xfrm>
              <a:off x="3638" y="1954"/>
              <a:ext cx="181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Oval 23"/>
            <p:cNvSpPr>
              <a:spLocks noChangeArrowheads="1"/>
            </p:cNvSpPr>
            <p:nvPr/>
          </p:nvSpPr>
          <p:spPr bwMode="auto">
            <a:xfrm>
              <a:off x="4137" y="1680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7" name="Oval 24"/>
            <p:cNvSpPr>
              <a:spLocks noChangeArrowheads="1"/>
            </p:cNvSpPr>
            <p:nvPr/>
          </p:nvSpPr>
          <p:spPr bwMode="auto">
            <a:xfrm rot="-420000">
              <a:off x="3956" y="1726"/>
              <a:ext cx="181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8" name="Oval 25"/>
            <p:cNvSpPr>
              <a:spLocks noChangeArrowheads="1"/>
            </p:cNvSpPr>
            <p:nvPr/>
          </p:nvSpPr>
          <p:spPr bwMode="auto">
            <a:xfrm>
              <a:off x="4728" y="2410"/>
              <a:ext cx="181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9" name="Oval 26"/>
            <p:cNvSpPr>
              <a:spLocks noChangeArrowheads="1"/>
            </p:cNvSpPr>
            <p:nvPr/>
          </p:nvSpPr>
          <p:spPr bwMode="auto">
            <a:xfrm>
              <a:off x="4137" y="2227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0" name="Oval 27"/>
            <p:cNvSpPr>
              <a:spLocks noChangeArrowheads="1"/>
            </p:cNvSpPr>
            <p:nvPr/>
          </p:nvSpPr>
          <p:spPr bwMode="auto">
            <a:xfrm>
              <a:off x="3956" y="2136"/>
              <a:ext cx="181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1" name="Oval 28"/>
            <p:cNvSpPr>
              <a:spLocks noChangeArrowheads="1"/>
            </p:cNvSpPr>
            <p:nvPr/>
          </p:nvSpPr>
          <p:spPr bwMode="auto">
            <a:xfrm>
              <a:off x="4546" y="2364"/>
              <a:ext cx="182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Oval 29"/>
            <p:cNvSpPr>
              <a:spLocks noChangeArrowheads="1"/>
            </p:cNvSpPr>
            <p:nvPr/>
          </p:nvSpPr>
          <p:spPr bwMode="auto">
            <a:xfrm>
              <a:off x="4682" y="2227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3" name="Oval 30"/>
            <p:cNvSpPr>
              <a:spLocks noChangeArrowheads="1"/>
            </p:cNvSpPr>
            <p:nvPr/>
          </p:nvSpPr>
          <p:spPr bwMode="auto">
            <a:xfrm>
              <a:off x="3910" y="1954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4" name="Oval 31"/>
            <p:cNvSpPr>
              <a:spLocks noChangeArrowheads="1"/>
            </p:cNvSpPr>
            <p:nvPr/>
          </p:nvSpPr>
          <p:spPr bwMode="auto">
            <a:xfrm>
              <a:off x="3865" y="2318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5" name="Oval 32"/>
            <p:cNvSpPr>
              <a:spLocks noChangeArrowheads="1"/>
            </p:cNvSpPr>
            <p:nvPr/>
          </p:nvSpPr>
          <p:spPr bwMode="auto">
            <a:xfrm>
              <a:off x="3774" y="2090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6" name="Oval 33"/>
            <p:cNvSpPr>
              <a:spLocks noChangeArrowheads="1"/>
            </p:cNvSpPr>
            <p:nvPr/>
          </p:nvSpPr>
          <p:spPr bwMode="auto">
            <a:xfrm>
              <a:off x="4319" y="2318"/>
              <a:ext cx="182" cy="18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24" name="Group 34"/>
          <p:cNvGrpSpPr>
            <a:grpSpLocks/>
          </p:cNvGrpSpPr>
          <p:nvPr/>
        </p:nvGrpSpPr>
        <p:grpSpPr bwMode="auto">
          <a:xfrm>
            <a:off x="5943600" y="5257800"/>
            <a:ext cx="1944688" cy="836613"/>
            <a:chOff x="3648" y="3495"/>
            <a:chExt cx="1225" cy="527"/>
          </a:xfrm>
        </p:grpSpPr>
        <p:sp>
          <p:nvSpPr>
            <p:cNvPr id="56325" name="Oval 35"/>
            <p:cNvSpPr>
              <a:spLocks noChangeArrowheads="1"/>
            </p:cNvSpPr>
            <p:nvPr/>
          </p:nvSpPr>
          <p:spPr bwMode="auto">
            <a:xfrm>
              <a:off x="3648" y="3504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6" name="Oval 36"/>
            <p:cNvSpPr>
              <a:spLocks noChangeArrowheads="1"/>
            </p:cNvSpPr>
            <p:nvPr/>
          </p:nvSpPr>
          <p:spPr bwMode="auto">
            <a:xfrm>
              <a:off x="3648" y="3840"/>
              <a:ext cx="182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7" name="Text Box 37"/>
            <p:cNvSpPr txBox="1">
              <a:spLocks noChangeArrowheads="1"/>
            </p:cNvSpPr>
            <p:nvPr/>
          </p:nvSpPr>
          <p:spPr bwMode="auto">
            <a:xfrm>
              <a:off x="3926" y="3495"/>
              <a:ext cx="947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Water molecule</a:t>
              </a:r>
            </a:p>
            <a:p>
              <a:pPr eaLnBrk="1" hangingPunct="1"/>
              <a:endParaRPr lang="en-US" sz="1600"/>
            </a:p>
            <a:p>
              <a:pPr eaLnBrk="1" hangingPunct="1"/>
              <a:r>
                <a:rPr lang="en-US" sz="1600"/>
                <a:t>Solute molecule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Steps in Cloud/Fog Formation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Air parcel cools causing RH to increase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Radiative cooling at surface (fog)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Expansion in rising parcel (cloud)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CCN (tenths of µm) take up water vapor as RH increases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Depends on particle size and composition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IF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RH exceeds critical value, drops are </a:t>
            </a:r>
            <a:r>
              <a:rPr lang="en-US" i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activated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and grow readily into cloud drops (10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s of µm)</a:t>
            </a:r>
          </a:p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609600"/>
          </a:xfrm>
        </p:spPr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Cloud Condensation Nuclei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Not all atmospheric particles are 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cloud condensation nuclei (CCN)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Good CCN are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hygroscopic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like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 water, in a chemical sense)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Many hygroscopic salt and acid particles are 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found in the atmosphere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Natural CCN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Sea salt</a:t>
            </a:r>
            <a:r>
              <a:rPr lang="en-US">
                <a:latin typeface="Comic Sans MS" charset="0"/>
                <a:ea typeface="ＭＳ Ｐゴシック" charset="0"/>
              </a:rPr>
              <a:t> particles (NaCl)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Particles produced from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biogenic sulfur emissions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Products of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vegetation burning</a:t>
            </a:r>
            <a:b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</a:br>
            <a:endParaRPr lang="en-US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CCN from human activity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Pollutants</a:t>
            </a:r>
            <a:r>
              <a:rPr lang="en-US">
                <a:latin typeface="Comic Sans MS" charset="0"/>
                <a:ea typeface="ＭＳ Ｐゴシック" charset="0"/>
              </a:rPr>
              <a:t> from fossil fuel combustion react in the atmosphere to form acids and salts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406400"/>
            <a:ext cx="7985125" cy="508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Fair weather cumulus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cloud development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3657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Buoyant thermals due to surface heating 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They cool at dry adiabatic lapse rate (conserve </a:t>
            </a:r>
            <a:r>
              <a:rPr lang="en-US" sz="2000">
                <a:latin typeface="Symbol Proportional BT" charset="0"/>
                <a:ea typeface="ＭＳ Ｐゴシック" charset="0"/>
                <a:cs typeface="Symbol Proportional BT" charset="0"/>
                <a:sym typeface="Symbol" charset="0"/>
              </a:rPr>
              <a:t></a:t>
            </a: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Cloud forms when T = T</a:t>
            </a:r>
            <a:r>
              <a:rPr lang="en-US" sz="2000" baseline="-25000">
                <a:latin typeface="Comic Sans MS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 (RH ~ 100%)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Sinking air between cloud elements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Rising is strongly suppressed at base of subsidence inversion produced from sinking motion associated with high pressure system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981200"/>
            <a:ext cx="5275262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296863"/>
            <a:ext cx="7842250" cy="558800"/>
          </a:xfrm>
        </p:spPr>
        <p:txBody>
          <a:bodyPr/>
          <a:lstStyle/>
          <a:p>
            <a:pPr>
              <a:defRPr/>
            </a:pPr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Fair weather cumulus cloud development schematic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643" b="3081"/>
          <a:stretch>
            <a:fillRect/>
          </a:stretch>
        </p:blipFill>
        <p:spPr bwMode="auto">
          <a:xfrm>
            <a:off x="152400" y="1143000"/>
            <a:ext cx="89916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990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What conditions support taller cumulus development ?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19600"/>
            <a:ext cx="8382000" cy="2362200"/>
          </a:xfrm>
        </p:spPr>
        <p:txBody>
          <a:bodyPr/>
          <a:lstStyle/>
          <a:p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A less stable atmospheric (</a:t>
            </a: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steeper lapse rate</a:t>
            </a: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) profile permits greater vertical motion</a:t>
            </a:r>
          </a:p>
          <a:p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Lots of </a:t>
            </a: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low-level moisture</a:t>
            </a: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 permits latent heating to warm parcel, accelerating it upward</a:t>
            </a:r>
          </a:p>
        </p:txBody>
      </p:sp>
      <p:pic>
        <p:nvPicPr>
          <p:cNvPr id="64515" name="Picture 4" descr="stability and cumu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7630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loud top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6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588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Precipitation Formation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4648200" cy="5334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How can precipitation form from tiny cloud drops?</a:t>
            </a:r>
            <a:b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32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971550" lvl="1" indent="-514350">
              <a:buFont typeface="Comic Sans MS" charset="0"/>
              <a:buAutoNum type="arabicPeriod"/>
            </a:pPr>
            <a:r>
              <a:rPr lang="en-US" sz="3200">
                <a:latin typeface="Comic Sans MS" charset="0"/>
                <a:ea typeface="ＭＳ Ｐゴシック" charset="0"/>
              </a:rPr>
              <a:t>Warm rain process</a:t>
            </a:r>
            <a:br>
              <a:rPr lang="en-US" sz="3200">
                <a:latin typeface="Comic Sans MS" charset="0"/>
                <a:ea typeface="ＭＳ Ｐゴシック" charset="0"/>
              </a:rPr>
            </a:br>
            <a:endParaRPr lang="en-US" sz="3200">
              <a:latin typeface="Comic Sans MS" charset="0"/>
              <a:ea typeface="ＭＳ Ｐゴシック" charset="0"/>
            </a:endParaRPr>
          </a:p>
          <a:p>
            <a:pPr marL="971550" lvl="1" indent="-514350">
              <a:buFont typeface="Comic Sans MS" charset="0"/>
              <a:buAutoNum type="arabicPeriod"/>
            </a:pPr>
            <a:r>
              <a:rPr lang="en-US" sz="3200">
                <a:latin typeface="Comic Sans MS" charset="0"/>
                <a:ea typeface="ＭＳ Ｐゴシック" charset="0"/>
              </a:rPr>
              <a:t>The Bergeron (ice crystal) process</a:t>
            </a:r>
            <a:br>
              <a:rPr lang="en-US" sz="3200">
                <a:latin typeface="Comic Sans MS" charset="0"/>
                <a:ea typeface="ＭＳ Ｐゴシック" charset="0"/>
              </a:rPr>
            </a:br>
            <a:endParaRPr lang="en-US" sz="3200">
              <a:latin typeface="Comic Sans MS" charset="0"/>
              <a:ea typeface="ＭＳ Ｐゴシック" charset="0"/>
            </a:endParaRPr>
          </a:p>
          <a:p>
            <a:pPr marL="971550" lvl="1" indent="-514350">
              <a:buFont typeface="Comic Sans MS" charset="0"/>
              <a:buAutoNum type="arabicPeriod"/>
            </a:pPr>
            <a:r>
              <a:rPr lang="en-US" sz="3200">
                <a:latin typeface="Comic Sans MS" charset="0"/>
                <a:ea typeface="ＭＳ Ｐゴシック" charset="0"/>
              </a:rPr>
              <a:t>Ice multiplication</a:t>
            </a:r>
          </a:p>
        </p:txBody>
      </p:sp>
      <p:pic>
        <p:nvPicPr>
          <p:cNvPr id="19459" name="Picture 4" descr="size comparison figure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343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800600" y="5076825"/>
            <a:ext cx="4114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How many 20 µm cloud drops does it take to make a 2000 µm rain drop?</a:t>
            </a:r>
          </a:p>
          <a:p>
            <a:pPr algn="ctr" eaLnBrk="1" hangingPunct="1"/>
            <a:endParaRPr lang="en-US" sz="1800"/>
          </a:p>
          <a:p>
            <a:pPr algn="ctr" eaLnBrk="1" hangingPunct="1"/>
            <a:r>
              <a:rPr lang="en-US" sz="1800"/>
              <a:t>V = 4/3</a:t>
            </a:r>
            <a:r>
              <a:rPr lang="en-US" sz="1800">
                <a:latin typeface="Symbol Proportional BT" charset="0"/>
                <a:cs typeface="Symbol Proportional BT" charset="0"/>
              </a:rPr>
              <a:t>p</a:t>
            </a:r>
            <a:r>
              <a:rPr lang="en-US" sz="1800"/>
              <a:t>r</a:t>
            </a:r>
            <a:r>
              <a:rPr lang="en-US" sz="1800" baseline="30000"/>
              <a:t>3</a:t>
            </a:r>
            <a:r>
              <a:rPr lang="en-US" sz="1800"/>
              <a:t> = </a:t>
            </a:r>
            <a:r>
              <a:rPr lang="en-US" sz="1800">
                <a:latin typeface="Symbol Proportional BT" charset="0"/>
                <a:cs typeface="Symbol Proportional BT" charset="0"/>
              </a:rPr>
              <a:t>p</a:t>
            </a:r>
            <a:r>
              <a:rPr lang="en-US" sz="1800"/>
              <a:t>d</a:t>
            </a:r>
            <a:r>
              <a:rPr lang="en-US" sz="1800" baseline="30000"/>
              <a:t>3</a:t>
            </a:r>
            <a:r>
              <a:rPr lang="en-US" sz="1800"/>
              <a:t>/6</a:t>
            </a:r>
          </a:p>
          <a:p>
            <a:pPr algn="ctr" eaLnBrk="1" hangingPunct="1"/>
            <a:endParaRPr lang="en-US" sz="1800"/>
          </a:p>
          <a:p>
            <a:pPr algn="ctr" eaLnBrk="1" hangingPunct="1"/>
            <a:r>
              <a:rPr lang="en-US" sz="1800"/>
              <a:t>(2000/20)</a:t>
            </a:r>
            <a:r>
              <a:rPr lang="en-US" sz="1800" baseline="30000"/>
              <a:t> 3 </a:t>
            </a:r>
            <a:r>
              <a:rPr lang="en-US" sz="1800"/>
              <a:t>= </a:t>
            </a:r>
            <a:r>
              <a:rPr lang="en-US" sz="1800" b="1">
                <a:solidFill>
                  <a:srgbClr val="FF0000"/>
                </a:solidFill>
              </a:rPr>
              <a:t>1,000,000</a:t>
            </a:r>
          </a:p>
        </p:txBody>
      </p:sp>
    </p:spTree>
    <p:extLst>
      <p:ext uri="{BB962C8B-B14F-4D97-AF65-F5344CB8AC3E}">
        <p14:creationId xmlns:p14="http://schemas.microsoft.com/office/powerpoint/2010/main" val="145183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76200"/>
            <a:ext cx="4343400" cy="28194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  <a:t>Rain formation in warm </a:t>
            </a:r>
            <a:r>
              <a:rPr lang="en-US" sz="4400" dirty="0" smtClean="0">
                <a:latin typeface="Comic Sans MS" charset="0"/>
                <a:ea typeface="ＭＳ Ｐゴシック" charset="0"/>
                <a:cs typeface="ＭＳ Ｐゴシック" charset="0"/>
              </a:rPr>
              <a:t>clouds (no ice)</a:t>
            </a:r>
            <a:endParaRPr lang="en-US" sz="44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4572000" cy="6705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In a supersaturated environment,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activated cloud drops grow by water vapor condensation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It takes many hours for the cloud drop to approach rain drop size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Collisions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between cloud drops can produce large rain drops much faster through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coalescence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Collisions occur in part due to different settling rates of large and small drops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Not all collisions result in coalescence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Rain formation favored by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Wide range of drop sizes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Thick cloud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Fast updrafts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37719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71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Hydrostatic Balance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457200" y="1447800"/>
            <a:ext cx="4191000" cy="4246563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/>
              <a:t>What keeps air from always moving downwards due to gravity?</a:t>
            </a:r>
          </a:p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FF0000"/>
                </a:solidFill>
              </a:rPr>
              <a:t>A balance between gravity and the pressure gradient force.</a:t>
            </a:r>
          </a:p>
          <a:p>
            <a:pPr>
              <a:spcBef>
                <a:spcPct val="50000"/>
              </a:spcBef>
            </a:pPr>
            <a:endParaRPr lang="en-US" sz="1800" b="1">
              <a:latin typeface="Times" charset="0"/>
            </a:endParaRPr>
          </a:p>
          <a:p>
            <a:pPr>
              <a:spcBef>
                <a:spcPct val="50000"/>
              </a:spcBef>
            </a:pPr>
            <a:endParaRPr lang="en-US" sz="1800" b="1">
              <a:latin typeface="Times" charset="0"/>
            </a:endParaRPr>
          </a:p>
          <a:p>
            <a:pPr>
              <a:spcBef>
                <a:spcPct val="50000"/>
              </a:spcBef>
            </a:pPr>
            <a:r>
              <a:rPr lang="en-US" sz="1800" b="1">
                <a:latin typeface="Symbol Proportional BT" charset="0"/>
                <a:cs typeface="Symbol Proportional BT" charset="0"/>
              </a:rPr>
              <a:t>D</a:t>
            </a:r>
            <a:r>
              <a:rPr lang="en-US" sz="1800" b="1">
                <a:cs typeface="Symbol Proportional BT" charset="0"/>
              </a:rPr>
              <a:t>P/ </a:t>
            </a:r>
            <a:r>
              <a:rPr lang="en-US" sz="1800" b="1">
                <a:latin typeface="Symbol Proportional BT" charset="0"/>
                <a:cs typeface="Symbol Proportional BT" charset="0"/>
              </a:rPr>
              <a:t>D</a:t>
            </a:r>
            <a:r>
              <a:rPr lang="en-US" sz="1800" b="1">
                <a:cs typeface="Symbol Proportional BT" charset="0"/>
              </a:rPr>
              <a:t>z   =   </a:t>
            </a:r>
            <a:r>
              <a:rPr lang="en-US" sz="1800" b="1">
                <a:latin typeface="Symbol Proportional BT" charset="0"/>
                <a:cs typeface="Symbol Proportional BT" charset="0"/>
              </a:rPr>
              <a:t>r</a:t>
            </a:r>
            <a:r>
              <a:rPr lang="en-US" sz="1800" b="1">
                <a:cs typeface="Symbol Proportional BT" charset="0"/>
              </a:rPr>
              <a:t>g</a:t>
            </a:r>
          </a:p>
          <a:p>
            <a:pPr>
              <a:spcBef>
                <a:spcPct val="50000"/>
              </a:spcBef>
            </a:pPr>
            <a:endParaRPr lang="en-US" sz="1800" b="1">
              <a:latin typeface="Times" charset="0"/>
              <a:cs typeface="Symbol Proportional BT" charset="0"/>
            </a:endParaRPr>
          </a:p>
          <a:p>
            <a:pPr>
              <a:spcBef>
                <a:spcPct val="50000"/>
              </a:spcBef>
            </a:pPr>
            <a:endParaRPr lang="en-US" sz="1800" b="1">
              <a:latin typeface="Times" charset="0"/>
              <a:cs typeface="Symbol Proportional BT" charset="0"/>
            </a:endParaRPr>
          </a:p>
          <a:p>
            <a:pPr>
              <a:spcBef>
                <a:spcPct val="50000"/>
              </a:spcBef>
            </a:pPr>
            <a:r>
              <a:rPr lang="en-US" sz="1800" b="1">
                <a:latin typeface="Times" charset="0"/>
                <a:cs typeface="Symbol Proportional BT" charset="0"/>
              </a:rPr>
              <a:t>The </a:t>
            </a:r>
            <a:r>
              <a:rPr lang="ja-JP" altLang="en-US" sz="1800" b="1">
                <a:latin typeface="Times" charset="0"/>
                <a:cs typeface="Symbol Proportional BT" charset="0"/>
              </a:rPr>
              <a:t>“</a:t>
            </a:r>
            <a:r>
              <a:rPr lang="en-US" altLang="ja-JP" sz="1800" b="1">
                <a:latin typeface="Times" charset="0"/>
                <a:cs typeface="Symbol Proportional BT" charset="0"/>
              </a:rPr>
              <a:t>pressure gradient force?</a:t>
            </a:r>
            <a:r>
              <a:rPr lang="ja-JP" altLang="en-US" sz="1800" b="1">
                <a:latin typeface="Times" charset="0"/>
                <a:cs typeface="Symbol Proportional BT" charset="0"/>
              </a:rPr>
              <a:t>”</a:t>
            </a:r>
            <a:endParaRPr lang="en-US" altLang="ja-JP" sz="1800" b="1">
              <a:latin typeface="Times" charset="0"/>
              <a:cs typeface="Symbol Proportional BT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>
                <a:latin typeface="Times" charset="0"/>
                <a:cs typeface="Symbol Proportional BT" charset="0"/>
              </a:rPr>
              <a:t>Pushes from high to low pressure.</a:t>
            </a: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3505200" y="3429000"/>
            <a:ext cx="609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 flipV="1">
            <a:off x="3810000" y="2667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3810000" y="4038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886200" y="4191000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Symbol Proportional BT" charset="0"/>
                <a:cs typeface="Symbol Proportional BT" charset="0"/>
              </a:rPr>
              <a:t>r</a:t>
            </a:r>
            <a:r>
              <a:rPr lang="en-US" sz="1800" b="1">
                <a:cs typeface="Symbol Proportional BT" charset="0"/>
              </a:rPr>
              <a:t>g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733800" y="28194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Symbol Proportional BT" charset="0"/>
                <a:cs typeface="Symbol Proportional BT" charset="0"/>
              </a:rPr>
              <a:t>D</a:t>
            </a:r>
            <a:r>
              <a:rPr lang="en-US" sz="1800" b="1">
                <a:cs typeface="Symbol Proportional BT" charset="0"/>
              </a:rPr>
              <a:t>P/ </a:t>
            </a:r>
            <a:r>
              <a:rPr lang="en-US" sz="1800" b="1">
                <a:latin typeface="Symbol Proportional BT" charset="0"/>
                <a:cs typeface="Symbol Proportional BT" charset="0"/>
              </a:rPr>
              <a:t>D</a:t>
            </a:r>
            <a:r>
              <a:rPr lang="en-US" sz="1800" b="1">
                <a:cs typeface="Symbol Proportional BT" charset="0"/>
              </a:rPr>
              <a:t>z </a:t>
            </a:r>
          </a:p>
        </p:txBody>
      </p:sp>
      <p:pic>
        <p:nvPicPr>
          <p:cNvPr id="2356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524000"/>
            <a:ext cx="4159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12192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Rain formation in warm clouds 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5334000" cy="3048000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Capture of a cloud/rain drop in a cloud updraft can give it more time to grow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The drop falls at a fixed speed relative to the air, not the ground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Large drops fall faster</a:t>
            </a:r>
          </a:p>
          <a:p>
            <a:pPr lvl="1">
              <a:buFontTx/>
              <a:buNone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4099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78338"/>
            <a:ext cx="8915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60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Ice crystal growth by </a:t>
            </a:r>
            <a:br>
              <a:rPr lang="en-US" sz="4000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vapor deposition (Bergeron process)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1219200"/>
            <a:ext cx="3889375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Ice binds water molecules more tightly than liquid water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For temperatures less than    0ºC, the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saturation vapor pressure over ice is </a:t>
            </a:r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less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than the saturation vapor pressure over super-cooled water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This leads to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evaporation of water from supercooled cloud drops and deposition onto ice crystals</a:t>
            </a:r>
          </a:p>
        </p:txBody>
      </p:sp>
      <p:pic>
        <p:nvPicPr>
          <p:cNvPr id="25603" name="Picture 4" descr="vapor depos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3048000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143000"/>
            <a:ext cx="3146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5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9144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  <a:t>Ice crystal growth by accretion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4191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Ice crystals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fall faster than cloud drops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Crystal/drop collisions allow ice crystals to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capture cloud drops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The supercooled drops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freeze upon contact with the ice crystal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This process is known as accretion or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riming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Extreme crystal riming leads to the formation of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Graupel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omic Sans MS" charset="0"/>
                <a:ea typeface="ＭＳ Ｐゴシック" charset="0"/>
              </a:rPr>
              <a:t>Hail</a:t>
            </a:r>
          </a:p>
        </p:txBody>
      </p:sp>
      <p:pic>
        <p:nvPicPr>
          <p:cNvPr id="27651" name="Picture 4" descr="Rigi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5450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65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839200" cy="838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Ice Crystal Processes in Cold Clouds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4149725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Outside deepest tropics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most precipitation is formed via ice crystal growth</a:t>
            </a:r>
            <a:b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i="1">
                <a:latin typeface="Comic Sans MS" charset="0"/>
                <a:ea typeface="ＭＳ Ｐゴシック" charset="0"/>
                <a:cs typeface="ＭＳ Ｐゴシック" charset="0"/>
              </a:rPr>
              <a:t>Supercooled 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cloud drops and ice crystals coexist for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–40º &lt; T &lt; 0º C</a:t>
            </a: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Lack of freezing nuclei to </a:t>
            </a:r>
            <a:r>
              <a:rPr lang="ja-JP" altLang="en-US" sz="2000">
                <a:latin typeface="Comic Sans MS" charset="0"/>
                <a:ea typeface="ＭＳ Ｐゴシック" charset="0"/>
              </a:rPr>
              <a:t>“</a:t>
            </a:r>
            <a:r>
              <a:rPr lang="en-US" altLang="ja-JP" sz="2000">
                <a:latin typeface="Comic Sans MS" charset="0"/>
                <a:ea typeface="ＭＳ Ｐゴシック" charset="0"/>
              </a:rPr>
              <a:t>glaciate</a:t>
            </a:r>
            <a:r>
              <a:rPr lang="ja-JP" altLang="en-US" sz="2000">
                <a:latin typeface="Comic Sans MS" charset="0"/>
                <a:ea typeface="ＭＳ Ｐゴシック" charset="0"/>
              </a:rPr>
              <a:t>”</a:t>
            </a:r>
            <a:r>
              <a:rPr lang="en-US" altLang="ja-JP" sz="2000">
                <a:latin typeface="Comic Sans MS" charset="0"/>
                <a:ea typeface="ＭＳ Ｐゴシック" charset="0"/>
              </a:rPr>
              <a:t> drops</a:t>
            </a:r>
            <a:br>
              <a:rPr lang="en-US" altLang="ja-JP" sz="2000">
                <a:latin typeface="Comic Sans MS" charset="0"/>
                <a:ea typeface="ＭＳ Ｐゴシック" charset="0"/>
              </a:rPr>
            </a:br>
            <a:endParaRPr lang="en-US" altLang="ja-JP" sz="2000">
              <a:latin typeface="Comic Sans MS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Ice crystals can grow by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Water vapor </a:t>
            </a: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deposition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Capture of cloud drops (</a:t>
            </a: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accretion</a:t>
            </a:r>
            <a:r>
              <a:rPr lang="en-US" sz="2000">
                <a:latin typeface="Comic Sans MS" charset="0"/>
                <a:ea typeface="ＭＳ Ｐゴシック" charset="0"/>
              </a:rPr>
              <a:t>/riming)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Aggregation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5105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97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Precipitation in cold clouds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4267200" cy="4876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2063"/>
              </a:spcBef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Low liquid water content promotes diffusion/deposition growth of large crystals</a:t>
            </a:r>
          </a:p>
          <a:p>
            <a:pPr>
              <a:lnSpc>
                <a:spcPct val="90000"/>
              </a:lnSpc>
              <a:spcBef>
                <a:spcPts val="2063"/>
              </a:spcBef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High liquid water content promotes riming and formation of graupel/hail</a:t>
            </a:r>
          </a:p>
          <a:p>
            <a:pPr>
              <a:lnSpc>
                <a:spcPct val="90000"/>
              </a:lnSpc>
              <a:spcBef>
                <a:spcPts val="2063"/>
              </a:spcBef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If the sub-cloud layer is warm, snow or graupel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may melt into raindrops before reaching the surface 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(typical process for summer rain in Colorado)</a:t>
            </a:r>
          </a:p>
        </p:txBody>
      </p:sp>
      <p:pic>
        <p:nvPicPr>
          <p:cNvPr id="29699" name="Picture 4" descr="cold cloud prec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35451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44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4800600" cy="6096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Hail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" y="609600"/>
            <a:ext cx="4768850" cy="594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Hail can form in clouds with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High supercooled liquid water content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Very </a:t>
            </a: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strong updrafts decoupled from downdrafts</a:t>
            </a:r>
            <a:b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</a:br>
            <a:endParaRPr lang="en-US" sz="2000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Hailstones typically make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2-3 trips up through cloud</a:t>
            </a:r>
            <a:b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Opaque and clear ice layers form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Opaque represents rapid freezing of accreted drops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Clear represents slower freezing during higher water accretion rates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</a:rPr>
              <a:t>Layering tells about hailstone history</a:t>
            </a:r>
          </a:p>
        </p:txBody>
      </p:sp>
      <p:pic>
        <p:nvPicPr>
          <p:cNvPr id="31747" name="Picture 4" descr="hail 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38862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6934200" y="3254375"/>
            <a:ext cx="2055813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latin typeface="Comic Sans MS" charset="0"/>
              </a:rPr>
              <a:t>The largest hailstone ever recovered in the United States, a seven-inch (17.8-centimeter) wide chunk of ice almost as large as a soccer ball. It was found in Aurora, Nebraska on June 22, 2003. The hailstone lost nearly half of its mass upon landing on the rain gutter of a house</a:t>
            </a:r>
          </a:p>
        </p:txBody>
      </p:sp>
      <p:pic>
        <p:nvPicPr>
          <p:cNvPr id="31749" name="Picture 6" descr="Largest Hailst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971800"/>
            <a:ext cx="248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47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Lifecycle of a Simple Thunderstorm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2667000" cy="5257800"/>
          </a:xfrm>
        </p:spPr>
        <p:txBody>
          <a:bodyPr/>
          <a:lstStyle/>
          <a:p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Updraft</a:t>
            </a:r>
          </a:p>
          <a:p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Glaciation</a:t>
            </a:r>
          </a:p>
          <a:p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Rain shaft</a:t>
            </a:r>
          </a:p>
          <a:p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Anvil</a:t>
            </a:r>
          </a:p>
          <a:p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Collapse</a:t>
            </a:r>
          </a:p>
          <a:p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Cirrus </a:t>
            </a:r>
            <a:r>
              <a:rPr lang="ja-JP" altLang="en-US" sz="32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>
                <a:latin typeface="Comic Sans MS" charset="0"/>
                <a:ea typeface="ＭＳ Ｐゴシック" charset="0"/>
                <a:cs typeface="ＭＳ Ｐゴシック" charset="0"/>
              </a:rPr>
              <a:t>debris</a:t>
            </a:r>
            <a:r>
              <a:rPr lang="ja-JP" altLang="en-US" sz="32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sz="32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670560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 descr="allfigs_Page_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81575"/>
            <a:ext cx="445611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8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828800" y="2895600"/>
            <a:ext cx="5562600" cy="3048000"/>
            <a:chOff x="1828800" y="2895600"/>
            <a:chExt cx="5562600" cy="304800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V="1">
              <a:off x="1828800" y="3352800"/>
              <a:ext cx="0" cy="1676400"/>
            </a:xfrm>
            <a:prstGeom prst="straightConnector1">
              <a:avLst/>
            </a:prstGeom>
            <a:solidFill>
              <a:srgbClr val="00FFFF">
                <a:alpha val="50000"/>
              </a:srgbClr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5" name="Straight Arrow Connector 4"/>
            <p:cNvCxnSpPr/>
            <p:nvPr/>
          </p:nvCxnSpPr>
          <p:spPr bwMode="auto">
            <a:xfrm flipV="1">
              <a:off x="5943600" y="3657600"/>
              <a:ext cx="0" cy="1524000"/>
            </a:xfrm>
            <a:prstGeom prst="straightConnector1">
              <a:avLst/>
            </a:prstGeom>
            <a:solidFill>
              <a:srgbClr val="00FFFF">
                <a:alpha val="50000"/>
              </a:srgbClr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" name="Straight Arrow Connector 5"/>
            <p:cNvCxnSpPr/>
            <p:nvPr/>
          </p:nvCxnSpPr>
          <p:spPr bwMode="auto">
            <a:xfrm flipV="1">
              <a:off x="4953000" y="2895600"/>
              <a:ext cx="0" cy="2438400"/>
            </a:xfrm>
            <a:prstGeom prst="straightConnector1">
              <a:avLst/>
            </a:prstGeom>
            <a:solidFill>
              <a:srgbClr val="00FFFF">
                <a:alpha val="50000"/>
              </a:srgbClr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3124200" y="3429000"/>
              <a:ext cx="0" cy="1828800"/>
            </a:xfrm>
            <a:prstGeom prst="straightConnector1">
              <a:avLst/>
            </a:prstGeom>
            <a:solidFill>
              <a:srgbClr val="00FFFF">
                <a:alpha val="50000"/>
              </a:srgbClr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7391400" y="3505200"/>
              <a:ext cx="0" cy="2438400"/>
            </a:xfrm>
            <a:prstGeom prst="straightConnector1">
              <a:avLst/>
            </a:prstGeom>
            <a:solidFill>
              <a:srgbClr val="00FFFF">
                <a:alpha val="50000"/>
              </a:srgbClr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9681" name="TextBox 18"/>
            <p:cNvSpPr txBox="1">
              <a:spLocks noChangeArrowheads="1"/>
            </p:cNvSpPr>
            <p:nvPr/>
          </p:nvSpPr>
          <p:spPr bwMode="auto">
            <a:xfrm>
              <a:off x="3683595" y="4262735"/>
              <a:ext cx="134560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 i="1">
                  <a:solidFill>
                    <a:srgbClr val="FF0000"/>
                  </a:solidFill>
                </a:rPr>
                <a:t>moist updrafts</a:t>
              </a:r>
            </a:p>
          </p:txBody>
        </p:sp>
      </p:grp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5334000" y="152400"/>
            <a:ext cx="2406650" cy="5791200"/>
            <a:chOff x="5334000" y="152400"/>
            <a:chExt cx="2406586" cy="5791200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6400772" y="1066800"/>
              <a:ext cx="0" cy="4876800"/>
            </a:xfrm>
            <a:prstGeom prst="straightConnector1">
              <a:avLst/>
            </a:prstGeom>
            <a:solidFill>
              <a:srgbClr val="00FFFF">
                <a:alpha val="50000"/>
              </a:srgbClr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grpSp>
          <p:nvGrpSpPr>
            <p:cNvPr id="69672" name="Group 35"/>
            <p:cNvGrpSpPr>
              <a:grpSpLocks/>
            </p:cNvGrpSpPr>
            <p:nvPr/>
          </p:nvGrpSpPr>
          <p:grpSpPr bwMode="auto">
            <a:xfrm>
              <a:off x="5334000" y="152400"/>
              <a:ext cx="2406586" cy="990600"/>
              <a:chOff x="5334000" y="152400"/>
              <a:chExt cx="2406586" cy="990600"/>
            </a:xfrm>
          </p:grpSpPr>
          <p:sp>
            <p:nvSpPr>
              <p:cNvPr id="69673" name="Curved Down Arrow 14"/>
              <p:cNvSpPr>
                <a:spLocks noChangeArrowheads="1"/>
              </p:cNvSpPr>
              <p:nvPr/>
            </p:nvSpPr>
            <p:spPr bwMode="auto">
              <a:xfrm>
                <a:off x="6324600" y="685800"/>
                <a:ext cx="1143000" cy="457200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74" name="Curved Down Arrow 15"/>
              <p:cNvSpPr>
                <a:spLocks noChangeArrowheads="1"/>
              </p:cNvSpPr>
              <p:nvPr/>
            </p:nvSpPr>
            <p:spPr bwMode="auto">
              <a:xfrm flipH="1">
                <a:off x="5334000" y="685800"/>
                <a:ext cx="1143000" cy="457200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75" name="TextBox 20"/>
              <p:cNvSpPr txBox="1">
                <a:spLocks noChangeArrowheads="1"/>
              </p:cNvSpPr>
              <p:nvPr/>
            </p:nvSpPr>
            <p:spPr bwMode="auto">
              <a:xfrm>
                <a:off x="5410200" y="152400"/>
                <a:ext cx="23303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FFFF00"/>
                    </a:solidFill>
                  </a:rPr>
                  <a:t>overshooting top</a:t>
                </a:r>
              </a:p>
            </p:txBody>
          </p:sp>
        </p:grp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4267200" y="1371600"/>
            <a:ext cx="3962400" cy="533400"/>
            <a:chOff x="4267200" y="1371599"/>
            <a:chExt cx="3962400" cy="533401"/>
          </a:xfrm>
        </p:grpSpPr>
        <p:sp>
          <p:nvSpPr>
            <p:cNvPr id="69668" name="Right Arrow 21"/>
            <p:cNvSpPr>
              <a:spLocks noChangeArrowheads="1"/>
            </p:cNvSpPr>
            <p:nvPr/>
          </p:nvSpPr>
          <p:spPr bwMode="auto">
            <a:xfrm>
              <a:off x="6781800" y="1371600"/>
              <a:ext cx="1447800" cy="228600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69" name="Right Arrow 22"/>
            <p:cNvSpPr>
              <a:spLocks noChangeArrowheads="1"/>
            </p:cNvSpPr>
            <p:nvPr/>
          </p:nvSpPr>
          <p:spPr bwMode="auto">
            <a:xfrm flipH="1">
              <a:off x="4267200" y="1371599"/>
              <a:ext cx="1905000" cy="2286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0" name="TextBox 23"/>
            <p:cNvSpPr txBox="1">
              <a:spLocks noChangeArrowheads="1"/>
            </p:cNvSpPr>
            <p:nvPr/>
          </p:nvSpPr>
          <p:spPr bwMode="auto">
            <a:xfrm>
              <a:off x="5295931" y="1443335"/>
              <a:ext cx="83463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accent2"/>
                  </a:solidFill>
                </a:rPr>
                <a:t>anvil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-63500" y="152400"/>
            <a:ext cx="1963738" cy="6696075"/>
            <a:chOff x="-62968" y="152400"/>
            <a:chExt cx="1963270" cy="6696075"/>
          </a:xfrm>
        </p:grpSpPr>
        <p:sp>
          <p:nvSpPr>
            <p:cNvPr id="69665" name="TextBox 25"/>
            <p:cNvSpPr txBox="1">
              <a:spLocks noChangeArrowheads="1"/>
            </p:cNvSpPr>
            <p:nvPr/>
          </p:nvSpPr>
          <p:spPr bwMode="auto">
            <a:xfrm>
              <a:off x="228600" y="152400"/>
              <a:ext cx="16717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3366FF"/>
                  </a:solidFill>
                </a:rPr>
                <a:t>stratosphere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2968" y="2743200"/>
              <a:ext cx="1763293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free</a:t>
              </a:r>
              <a:b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troposphere</a:t>
              </a:r>
            </a:p>
          </p:txBody>
        </p:sp>
        <p:sp>
          <p:nvSpPr>
            <p:cNvPr id="69667" name="TextBox 27"/>
            <p:cNvSpPr txBox="1">
              <a:spLocks noChangeArrowheads="1"/>
            </p:cNvSpPr>
            <p:nvPr/>
          </p:nvSpPr>
          <p:spPr bwMode="auto">
            <a:xfrm>
              <a:off x="152400" y="6017478"/>
              <a:ext cx="146761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3366FF"/>
                  </a:solidFill>
                </a:rPr>
                <a:t>boundary</a:t>
              </a:r>
              <a:r>
                <a:rPr lang="en-US">
                  <a:solidFill>
                    <a:srgbClr val="3366FF"/>
                  </a:solidFill>
                </a:rPr>
                <a:t/>
              </a:r>
              <a:br>
                <a:rPr lang="en-US">
                  <a:solidFill>
                    <a:srgbClr val="3366FF"/>
                  </a:solidFill>
                </a:rPr>
              </a:br>
              <a:r>
                <a:rPr lang="en-US">
                  <a:solidFill>
                    <a:srgbClr val="3366FF"/>
                  </a:solidFill>
                </a:rPr>
                <a:t>layer</a:t>
              </a: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304800" y="152400"/>
            <a:ext cx="6096000" cy="6705600"/>
            <a:chOff x="304800" y="152400"/>
            <a:chExt cx="6096000" cy="6705600"/>
          </a:xfrm>
        </p:grpSpPr>
        <p:sp>
          <p:nvSpPr>
            <p:cNvPr id="69660" name="TextBox 32"/>
            <p:cNvSpPr txBox="1">
              <a:spLocks noChangeArrowheads="1"/>
            </p:cNvSpPr>
            <p:nvPr/>
          </p:nvSpPr>
          <p:spPr bwMode="auto">
            <a:xfrm>
              <a:off x="304800" y="1066800"/>
              <a:ext cx="31394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 i="1">
                  <a:solidFill>
                    <a:srgbClr val="3366FF"/>
                  </a:solidFill>
                </a:rPr>
                <a:t>vapor + ice</a:t>
              </a:r>
            </a:p>
          </p:txBody>
        </p:sp>
        <p:sp>
          <p:nvSpPr>
            <p:cNvPr id="69661" name="TextBox 29"/>
            <p:cNvSpPr txBox="1">
              <a:spLocks noChangeArrowheads="1"/>
            </p:cNvSpPr>
            <p:nvPr/>
          </p:nvSpPr>
          <p:spPr bwMode="auto">
            <a:xfrm>
              <a:off x="2209800" y="6027003"/>
              <a:ext cx="10037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 i="1">
                  <a:solidFill>
                    <a:srgbClr val="3366FF"/>
                  </a:solidFill>
                </a:rPr>
                <a:t>water </a:t>
              </a:r>
              <a:br>
                <a:rPr lang="en-US" b="1" i="1">
                  <a:solidFill>
                    <a:srgbClr val="3366FF"/>
                  </a:solidFill>
                </a:rPr>
              </a:br>
              <a:r>
                <a:rPr lang="en-US" b="1" i="1">
                  <a:solidFill>
                    <a:srgbClr val="3366FF"/>
                  </a:solidFill>
                </a:rPr>
                <a:t>vapor</a:t>
              </a:r>
            </a:p>
          </p:txBody>
        </p:sp>
        <p:sp>
          <p:nvSpPr>
            <p:cNvPr id="69662" name="TextBox 30"/>
            <p:cNvSpPr txBox="1">
              <a:spLocks noChangeArrowheads="1"/>
            </p:cNvSpPr>
            <p:nvPr/>
          </p:nvSpPr>
          <p:spPr bwMode="auto">
            <a:xfrm>
              <a:off x="5127344" y="5188803"/>
              <a:ext cx="127345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 i="1">
                  <a:solidFill>
                    <a:srgbClr val="3366FF"/>
                  </a:solidFill>
                </a:rPr>
                <a:t>liquid +</a:t>
              </a:r>
              <a:br>
                <a:rPr lang="en-US" b="1" i="1">
                  <a:solidFill>
                    <a:srgbClr val="3366FF"/>
                  </a:solidFill>
                </a:rPr>
              </a:br>
              <a:r>
                <a:rPr lang="en-US" b="1" i="1">
                  <a:solidFill>
                    <a:srgbClr val="3366FF"/>
                  </a:solidFill>
                </a:rPr>
                <a:t>vapor</a:t>
              </a:r>
            </a:p>
          </p:txBody>
        </p:sp>
        <p:sp>
          <p:nvSpPr>
            <p:cNvPr id="69663" name="TextBox 31"/>
            <p:cNvSpPr txBox="1">
              <a:spLocks noChangeArrowheads="1"/>
            </p:cNvSpPr>
            <p:nvPr/>
          </p:nvSpPr>
          <p:spPr bwMode="auto">
            <a:xfrm>
              <a:off x="2270711" y="1671935"/>
              <a:ext cx="31394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 i="1">
                  <a:solidFill>
                    <a:srgbClr val="3366FF"/>
                  </a:solidFill>
                </a:rPr>
                <a:t>liquid + vapor + ice</a:t>
              </a:r>
            </a:p>
          </p:txBody>
        </p:sp>
        <p:sp>
          <p:nvSpPr>
            <p:cNvPr id="69664" name="TextBox 33"/>
            <p:cNvSpPr txBox="1">
              <a:spLocks noChangeArrowheads="1"/>
            </p:cNvSpPr>
            <p:nvPr/>
          </p:nvSpPr>
          <p:spPr bwMode="auto">
            <a:xfrm>
              <a:off x="3276600" y="152400"/>
              <a:ext cx="1371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 i="1">
                  <a:solidFill>
                    <a:srgbClr val="3366FF"/>
                  </a:solidFill>
                </a:rPr>
                <a:t>very dry</a:t>
              </a:r>
            </a:p>
          </p:txBody>
        </p: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1295400" y="3200400"/>
            <a:ext cx="6629400" cy="2286000"/>
            <a:chOff x="1295400" y="3200400"/>
            <a:chExt cx="6629400" cy="2286000"/>
          </a:xfrm>
        </p:grpSpPr>
        <p:grpSp>
          <p:nvGrpSpPr>
            <p:cNvPr id="69640" name="Group 55"/>
            <p:cNvGrpSpPr>
              <a:grpSpLocks/>
            </p:cNvGrpSpPr>
            <p:nvPr/>
          </p:nvGrpSpPr>
          <p:grpSpPr bwMode="auto">
            <a:xfrm>
              <a:off x="1295400" y="3200400"/>
              <a:ext cx="6629400" cy="2286000"/>
              <a:chOff x="1295400" y="3200400"/>
              <a:chExt cx="6629400" cy="2286000"/>
            </a:xfrm>
          </p:grpSpPr>
          <p:sp>
            <p:nvSpPr>
              <p:cNvPr id="38" name="Arc 37"/>
              <p:cNvSpPr/>
              <p:nvPr/>
            </p:nvSpPr>
            <p:spPr bwMode="auto">
              <a:xfrm flipV="1">
                <a:off x="1295400" y="42672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39" name="Arc 38"/>
              <p:cNvSpPr/>
              <p:nvPr/>
            </p:nvSpPr>
            <p:spPr bwMode="auto">
              <a:xfrm flipV="1">
                <a:off x="1295400" y="34290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0" name="Arc 39"/>
              <p:cNvSpPr/>
              <p:nvPr/>
            </p:nvSpPr>
            <p:spPr bwMode="auto">
              <a:xfrm flipV="1">
                <a:off x="2590800" y="36576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1" name="Arc 40"/>
              <p:cNvSpPr/>
              <p:nvPr/>
            </p:nvSpPr>
            <p:spPr bwMode="auto">
              <a:xfrm flipV="1">
                <a:off x="2590800" y="44196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2" name="Arc 41"/>
              <p:cNvSpPr/>
              <p:nvPr/>
            </p:nvSpPr>
            <p:spPr bwMode="auto">
              <a:xfrm flipV="1">
                <a:off x="4419600" y="32004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3" name="Arc 42"/>
              <p:cNvSpPr/>
              <p:nvPr/>
            </p:nvSpPr>
            <p:spPr bwMode="auto">
              <a:xfrm flipV="1">
                <a:off x="4419600" y="39624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4" name="Arc 43"/>
              <p:cNvSpPr/>
              <p:nvPr/>
            </p:nvSpPr>
            <p:spPr bwMode="auto">
              <a:xfrm flipV="1">
                <a:off x="5410200" y="38862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5" name="Arc 44"/>
              <p:cNvSpPr/>
              <p:nvPr/>
            </p:nvSpPr>
            <p:spPr bwMode="auto">
              <a:xfrm flipV="1">
                <a:off x="6858000" y="38100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6" name="Arc 45"/>
              <p:cNvSpPr/>
              <p:nvPr/>
            </p:nvSpPr>
            <p:spPr bwMode="auto">
              <a:xfrm flipV="1">
                <a:off x="6858000" y="48768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7" name="Arc 46"/>
              <p:cNvSpPr/>
              <p:nvPr/>
            </p:nvSpPr>
            <p:spPr bwMode="auto">
              <a:xfrm flipH="1" flipV="1">
                <a:off x="1828800" y="34290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8" name="Arc 47"/>
              <p:cNvSpPr/>
              <p:nvPr/>
            </p:nvSpPr>
            <p:spPr bwMode="auto">
              <a:xfrm flipH="1" flipV="1">
                <a:off x="5943600" y="38862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 bwMode="auto">
              <a:xfrm flipH="1" flipV="1">
                <a:off x="4953000" y="32004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50" name="Arc 49"/>
              <p:cNvSpPr/>
              <p:nvPr/>
            </p:nvSpPr>
            <p:spPr bwMode="auto">
              <a:xfrm flipH="1" flipV="1">
                <a:off x="1828800" y="42672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51" name="Arc 50"/>
              <p:cNvSpPr/>
              <p:nvPr/>
            </p:nvSpPr>
            <p:spPr bwMode="auto">
              <a:xfrm flipH="1" flipV="1">
                <a:off x="3124200" y="44196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52" name="Arc 51"/>
              <p:cNvSpPr/>
              <p:nvPr/>
            </p:nvSpPr>
            <p:spPr bwMode="auto">
              <a:xfrm flipH="1" flipV="1">
                <a:off x="3124200" y="36576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53" name="Arc 52"/>
              <p:cNvSpPr/>
              <p:nvPr/>
            </p:nvSpPr>
            <p:spPr bwMode="auto">
              <a:xfrm flipH="1" flipV="1">
                <a:off x="4953000" y="39624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54" name="Arc 53"/>
              <p:cNvSpPr/>
              <p:nvPr/>
            </p:nvSpPr>
            <p:spPr bwMode="auto">
              <a:xfrm flipH="1" flipV="1">
                <a:off x="7391400" y="48768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  <p:sp>
            <p:nvSpPr>
              <p:cNvPr id="55" name="Arc 54"/>
              <p:cNvSpPr/>
              <p:nvPr/>
            </p:nvSpPr>
            <p:spPr bwMode="auto">
              <a:xfrm flipH="1" flipV="1">
                <a:off x="7391400" y="3810000"/>
                <a:ext cx="533400" cy="609600"/>
              </a:xfrm>
              <a:prstGeom prst="arc">
                <a:avLst>
                  <a:gd name="adj1" fmla="val 14554599"/>
                  <a:gd name="adj2" fmla="val 2169866"/>
                </a:avLst>
              </a:prstGeom>
              <a:no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noFill/>
                  <a:latin typeface="Times New Roman" pitchFamily="-112" charset="0"/>
                </a:endParaRPr>
              </a:p>
            </p:txBody>
          </p:sp>
        </p:grpSp>
        <p:sp>
          <p:nvSpPr>
            <p:cNvPr id="69641" name="TextBox 56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8419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i="1">
                  <a:solidFill>
                    <a:schemeClr val="accent2"/>
                  </a:solidFill>
                </a:rPr>
                <a:t>dry air</a:t>
              </a:r>
              <a:br>
                <a:rPr lang="en-US" b="1" i="1">
                  <a:solidFill>
                    <a:schemeClr val="accent2"/>
                  </a:solidFill>
                </a:rPr>
              </a:br>
              <a:r>
                <a:rPr lang="en-US" b="1" i="1">
                  <a:solidFill>
                    <a:schemeClr val="accent2"/>
                  </a:solidFill>
                </a:rPr>
                <a:t>entrainment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Organized Squall Line</a:t>
            </a:r>
          </a:p>
        </p:txBody>
      </p:sp>
      <p:sp>
        <p:nvSpPr>
          <p:cNvPr id="5325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5029200"/>
            <a:ext cx="7772400" cy="1295400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Decoupling of updraft and downdraft due to “shear” (vertical change in horizontal wind)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Propagation by initiation of new convective cells along gust front at leading edge of cold pool</a:t>
            </a:r>
          </a:p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058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3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858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Squall Line Structure</a:t>
            </a:r>
            <a:endParaRPr lang="en-US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5298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638800"/>
            <a:ext cx="9144000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Sequence at surface: (1) strong wind gust under rain-free cloud; (2) heavy rain; (3) tailing off to light rain </a:t>
            </a:r>
          </a:p>
        </p:txBody>
      </p:sp>
      <p:pic>
        <p:nvPicPr>
          <p:cNvPr id="552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051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1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9239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Buoyancy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An air parcel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rises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in the atmosphere when its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density is less than its surroundings</a:t>
            </a:r>
          </a:p>
          <a:p>
            <a:pPr eaLnBrk="1" hangingPunct="1"/>
            <a:endParaRPr lang="en-US" sz="200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Let </a:t>
            </a:r>
            <a:r>
              <a:rPr lang="en-US" sz="20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2000" baseline="-25000">
                <a:latin typeface="Comic Sans MS" charset="0"/>
                <a:ea typeface="ＭＳ Ｐゴシック" charset="0"/>
                <a:cs typeface="ＭＳ Ｐゴシック" charset="0"/>
              </a:rPr>
              <a:t>env</a:t>
            </a: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 be the density of the environment.  </a:t>
            </a:r>
            <a:b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From the Ideal Gas Law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Symbol" charset="0"/>
                <a:ea typeface="ＭＳ Ｐゴシック" charset="0"/>
              </a:rPr>
              <a:t>	</a:t>
            </a:r>
            <a:r>
              <a:rPr lang="en-US" sz="18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env</a:t>
            </a:r>
            <a:r>
              <a:rPr lang="en-US" sz="1800">
                <a:latin typeface="Comic Sans MS" charset="0"/>
                <a:ea typeface="ＭＳ Ｐゴシック" charset="0"/>
              </a:rPr>
              <a:t> =  P/RT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env</a:t>
            </a:r>
            <a:br>
              <a:rPr lang="en-US" sz="1800" baseline="-25000">
                <a:latin typeface="Comic Sans MS" charset="0"/>
                <a:ea typeface="ＭＳ Ｐゴシック" charset="0"/>
              </a:rPr>
            </a:br>
            <a:endParaRPr lang="en-US" sz="1800" baseline="-25000">
              <a:latin typeface="Comic Sans MS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Let </a:t>
            </a:r>
            <a:r>
              <a:rPr lang="en-US" sz="20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2000" baseline="-25000">
                <a:latin typeface="Comic Sans MS" charset="0"/>
                <a:ea typeface="ＭＳ Ｐゴシック" charset="0"/>
                <a:cs typeface="ＭＳ Ｐゴシック" charset="0"/>
              </a:rPr>
              <a:t>parcel</a:t>
            </a: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  be the density of an air parcel. Then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Symbol" charset="0"/>
                <a:ea typeface="ＭＳ Ｐゴシック" charset="0"/>
              </a:rPr>
              <a:t>	</a:t>
            </a:r>
            <a:r>
              <a:rPr lang="en-US" sz="18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parcel</a:t>
            </a:r>
            <a:r>
              <a:rPr lang="en-US" sz="1800">
                <a:latin typeface="Comic Sans MS" charset="0"/>
                <a:ea typeface="ＭＳ Ｐゴシック" charset="0"/>
              </a:rPr>
              <a:t>  =  P/RT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parcel</a:t>
            </a:r>
            <a:br>
              <a:rPr lang="en-US" sz="1800" baseline="-25000">
                <a:latin typeface="Comic Sans MS" charset="0"/>
                <a:ea typeface="ＭＳ Ｐゴシック" charset="0"/>
              </a:rPr>
            </a:br>
            <a:endParaRPr lang="en-US" sz="1800" baseline="-25000">
              <a:latin typeface="Comic Sans MS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Since both the parcel and the environment at the same height are at the same pressure</a:t>
            </a:r>
          </a:p>
          <a:p>
            <a:pPr lvl="1" eaLnBrk="1" hangingPunct="1"/>
            <a:r>
              <a:rPr lang="en-US" sz="1800">
                <a:latin typeface="Comic Sans MS" charset="0"/>
                <a:ea typeface="ＭＳ Ｐゴシック" charset="0"/>
              </a:rPr>
              <a:t>when	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T</a:t>
            </a:r>
            <a:r>
              <a:rPr lang="en-US" sz="1800" baseline="-25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parcel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 &gt; T</a:t>
            </a:r>
            <a:r>
              <a:rPr lang="en-US" sz="1800" baseline="-25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env</a:t>
            </a:r>
            <a:r>
              <a:rPr lang="en-US" sz="1800">
                <a:latin typeface="Comic Sans MS" charset="0"/>
                <a:ea typeface="ＭＳ Ｐゴシック" charset="0"/>
              </a:rPr>
              <a:t>  	</a:t>
            </a:r>
            <a:r>
              <a:rPr lang="en-US" sz="18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parcel</a:t>
            </a:r>
            <a:r>
              <a:rPr lang="en-US" sz="1800">
                <a:latin typeface="Comic Sans MS" charset="0"/>
                <a:ea typeface="ＭＳ Ｐゴシック" charset="0"/>
              </a:rPr>
              <a:t>  &lt; </a:t>
            </a:r>
            <a:r>
              <a:rPr lang="en-US" sz="18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env    </a:t>
            </a:r>
            <a:r>
              <a:rPr lang="en-US" sz="1800">
                <a:latin typeface="Comic Sans MS" charset="0"/>
                <a:ea typeface="ＭＳ Ｐゴシック" charset="0"/>
              </a:rPr>
              <a:t>(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positive buoyancy</a:t>
            </a:r>
            <a:r>
              <a:rPr lang="en-US" sz="1800">
                <a:latin typeface="Comic Sans MS" charset="0"/>
                <a:ea typeface="ＭＳ Ｐゴシック" charset="0"/>
              </a:rPr>
              <a:t>)</a:t>
            </a:r>
          </a:p>
          <a:p>
            <a:pPr lvl="1" eaLnBrk="1" hangingPunct="1"/>
            <a:r>
              <a:rPr lang="en-US" sz="1800">
                <a:latin typeface="Comic Sans MS" charset="0"/>
                <a:ea typeface="ＭＳ Ｐゴシック" charset="0"/>
              </a:rPr>
              <a:t>when 	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T</a:t>
            </a:r>
            <a:r>
              <a:rPr lang="en-US" sz="1800" baseline="-25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parcel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 &lt; T</a:t>
            </a:r>
            <a:r>
              <a:rPr lang="en-US" sz="1800" baseline="-25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env</a:t>
            </a:r>
            <a:r>
              <a:rPr lang="en-US" sz="1800">
                <a:latin typeface="Comic Sans MS" charset="0"/>
                <a:ea typeface="ＭＳ Ｐゴシック" charset="0"/>
              </a:rPr>
              <a:t>	</a:t>
            </a:r>
            <a:r>
              <a:rPr lang="en-US" sz="18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parcel</a:t>
            </a:r>
            <a:r>
              <a:rPr lang="en-US" sz="1800">
                <a:latin typeface="Comic Sans MS" charset="0"/>
                <a:ea typeface="ＭＳ Ｐゴシック" charset="0"/>
              </a:rPr>
              <a:t> &gt; </a:t>
            </a:r>
            <a:r>
              <a:rPr lang="en-US" sz="1800">
                <a:latin typeface="Symbol Proportional BT" charset="0"/>
                <a:ea typeface="ＭＳ Ｐゴシック" charset="0"/>
                <a:cs typeface="Symbol Proportional BT" charset="0"/>
              </a:rPr>
              <a:t>r</a:t>
            </a:r>
            <a:r>
              <a:rPr lang="en-US" sz="1800" baseline="-25000">
                <a:latin typeface="Comic Sans MS" charset="0"/>
                <a:ea typeface="ＭＳ Ｐゴシック" charset="0"/>
              </a:rPr>
              <a:t>env      </a:t>
            </a:r>
            <a:r>
              <a:rPr lang="en-US" sz="1800">
                <a:latin typeface="Comic Sans MS" charset="0"/>
                <a:ea typeface="ＭＳ Ｐゴシック" charset="0"/>
              </a:rPr>
              <a:t>(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negative buoyancy</a:t>
            </a:r>
            <a:r>
              <a:rPr lang="en-US" sz="1800">
                <a:latin typeface="Comic Sans MS" charset="0"/>
                <a:ea typeface="ＭＳ Ｐゴシック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sz="20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Squall Line 5 June 2008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6322" name="June_5_2008_squall_line.mo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01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13"/>
            <a:ext cx="4343400" cy="1295400"/>
          </a:xfrm>
        </p:spPr>
        <p:txBody>
          <a:bodyPr/>
          <a:lstStyle/>
          <a:p>
            <a:pPr>
              <a:defRPr/>
            </a:pPr>
            <a:r>
              <a:rPr lang="en-US" sz="44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Supercell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Thunderstorms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0842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5715000" cy="1295400"/>
          </a:xfrm>
        </p:spPr>
        <p:txBody>
          <a:bodyPr/>
          <a:lstStyle/>
          <a:p>
            <a:pPr>
              <a:defRPr/>
            </a:pPr>
            <a:r>
              <a:rPr lang="en-US" sz="4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Supercell</a:t>
            </a: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Thunderstorms</a:t>
            </a:r>
            <a:endParaRPr lang="en-US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8370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95400"/>
            <a:ext cx="6248400" cy="5334000"/>
          </a:xfrm>
        </p:spPr>
        <p:txBody>
          <a:bodyPr/>
          <a:lstStyle/>
          <a:p>
            <a:r>
              <a:rPr lang="en-US" sz="2400" b="1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Highly-organized single-cell storms persisting for hours, responsible for nearly all tornados and damaging hail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Conditions: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Very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unstable, moist </a:t>
            </a:r>
            <a:r>
              <a:rPr lang="en-US">
                <a:latin typeface="Comic Sans MS" charset="0"/>
                <a:ea typeface="ＭＳ Ｐゴシック" charset="0"/>
              </a:rPr>
              <a:t>environment 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Winds turn clockwise with height </a:t>
            </a:r>
            <a:r>
              <a:rPr lang="en-US">
                <a:latin typeface="Comic Sans MS" charset="0"/>
                <a:ea typeface="ＭＳ Ｐゴシック" charset="0"/>
              </a:rPr>
              <a:t>(e.g., from south at surface, from west aloft)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Characteristics: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Storm-scale rotation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Huge updrafts to 100 mph</a:t>
            </a:r>
          </a:p>
          <a:p>
            <a:pPr lvl="1"/>
            <a:r>
              <a:rPr lang="en-US">
                <a:latin typeface="Comic Sans MS" charset="0"/>
                <a:ea typeface="ＭＳ Ｐゴシック" charset="0"/>
              </a:rPr>
              <a:t>Wall clouds, tornados, violent downdrafts and surface gusts</a:t>
            </a:r>
          </a:p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20638"/>
            <a:ext cx="291782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38400"/>
            <a:ext cx="2903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7495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331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52400"/>
            <a:ext cx="4038600" cy="762000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Tornados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939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219200"/>
            <a:ext cx="3886200" cy="48768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Small but intense surface vortices produced by supercell storms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Surface winds can be &gt; 250 mph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Average of 1000 reported per year in USA, with 80 killed and 1500 injured</a:t>
            </a:r>
          </a:p>
        </p:txBody>
      </p:sp>
      <p:pic>
        <p:nvPicPr>
          <p:cNvPr id="593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431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24765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6482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80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2057400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Tornados Form:</a:t>
            </a:r>
            <a:b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pre-existing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vorticity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tilted </a:t>
            </a:r>
            <a:b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then stretched in a </a:t>
            </a:r>
            <a:b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supercell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thunderstorm updraft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04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495800"/>
            <a:ext cx="2362200" cy="2590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Surface friction produces “roll vortices”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2525"/>
            <a:ext cx="2540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98725"/>
            <a:ext cx="2540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98725"/>
            <a:ext cx="2540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Placeholder 3"/>
          <p:cNvSpPr txBox="1">
            <a:spLocks/>
          </p:cNvSpPr>
          <p:nvPr/>
        </p:nvSpPr>
        <p:spPr bwMode="auto">
          <a:xfrm>
            <a:off x="3276600" y="4556125"/>
            <a:ext cx="25146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sz="2800">
                <a:latin typeface="Comic Sans MS" charset="0"/>
              </a:rPr>
              <a:t>Vortex is entrained into updraft and tilted into vertical</a:t>
            </a:r>
          </a:p>
        </p:txBody>
      </p:sp>
      <p:sp>
        <p:nvSpPr>
          <p:cNvPr id="60423" name="Text Placeholder 3"/>
          <p:cNvSpPr txBox="1">
            <a:spLocks/>
          </p:cNvSpPr>
          <p:nvPr/>
        </p:nvSpPr>
        <p:spPr bwMode="auto">
          <a:xfrm>
            <a:off x="6248400" y="4419600"/>
            <a:ext cx="251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sz="2800">
                <a:latin typeface="Comic Sans MS" charset="0"/>
              </a:rPr>
              <a:t>Vortex tube is stretched in rotating updraft and intensifies </a:t>
            </a:r>
          </a:p>
        </p:txBody>
      </p:sp>
    </p:spTree>
    <p:extLst>
      <p:ext uri="{BB962C8B-B14F-4D97-AF65-F5344CB8AC3E}">
        <p14:creationId xmlns:p14="http://schemas.microsoft.com/office/powerpoint/2010/main" val="280727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52400"/>
            <a:ext cx="4648200" cy="1219200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US Tornado Occurrence</a:t>
            </a:r>
            <a:endParaRPr lang="en-US" sz="4400" dirty="0"/>
          </a:p>
        </p:txBody>
      </p:sp>
      <p:sp>
        <p:nvSpPr>
          <p:cNvPr id="61442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3810000" cy="48768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Roughly 1000 tornados each year in US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Many more in US than anywhere else in the world!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Trends in reporting, but probably not trends in actual occurrence</a:t>
            </a:r>
          </a:p>
        </p:txBody>
      </p:sp>
      <p:pic>
        <p:nvPicPr>
          <p:cNvPr id="614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2433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661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“Tornado Alley”</a:t>
            </a:r>
            <a:endParaRPr lang="en-US" sz="4800" dirty="0"/>
          </a:p>
        </p:txBody>
      </p:sp>
      <p:pic>
        <p:nvPicPr>
          <p:cNvPr id="624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063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2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Stable and Unstable Equilibria</a:t>
            </a:r>
          </a:p>
        </p:txBody>
      </p:sp>
      <p:sp>
        <p:nvSpPr>
          <p:cNvPr id="2765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4191000"/>
            <a:ext cx="7391400" cy="2057400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Stable: when perturbed, system accelerates back toward equilibrium state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Unstable: when perturbed, system accelerates away from equilibrium state</a:t>
            </a:r>
          </a:p>
        </p:txBody>
      </p:sp>
      <p:pic>
        <p:nvPicPr>
          <p:cNvPr id="27651" name="Picture 5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4582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457200" y="2849563"/>
            <a:ext cx="127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</a:rPr>
              <a:t>Stable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4800600" y="2849563"/>
            <a:ext cx="127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</a:rPr>
              <a:t>Neutral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2514600" y="284956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</a:rPr>
              <a:t>Unstable</a:t>
            </a:r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6629400" y="26670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</a:rPr>
              <a:t>Conditionally</a:t>
            </a:r>
            <a:br>
              <a:rPr lang="en-US">
                <a:solidFill>
                  <a:srgbClr val="FF0000"/>
                </a:solidFill>
                <a:latin typeface="Arial" charset="0"/>
              </a:rPr>
            </a:br>
            <a:r>
              <a:rPr lang="en-US">
                <a:solidFill>
                  <a:srgbClr val="FF0000"/>
                </a:solidFill>
                <a:latin typeface="Arial" charset="0"/>
              </a:rPr>
              <a:t>Stable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Stability in the atmosphere</a:t>
            </a:r>
          </a:p>
        </p:txBody>
      </p:sp>
      <p:sp>
        <p:nvSpPr>
          <p:cNvPr id="29698" name="Line 3"/>
          <p:cNvSpPr>
            <a:spLocks noChangeShapeType="1"/>
          </p:cNvSpPr>
          <p:nvPr/>
        </p:nvSpPr>
        <p:spPr bwMode="auto">
          <a:xfrm>
            <a:off x="762000" y="3886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 flipV="1">
            <a:off x="838200" y="5334000"/>
            <a:ext cx="73914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990600" y="36576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2590800" y="3657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2819400" y="3352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32004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3505200" y="3352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3657600" y="3657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4953000" y="3657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257800" y="3505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5626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867400" y="2971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6248400" y="2590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6781800" y="1981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6781800" y="3657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7010400" y="3352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1295400" y="3429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Line 20"/>
          <p:cNvSpPr>
            <a:spLocks noChangeShapeType="1"/>
          </p:cNvSpPr>
          <p:nvPr/>
        </p:nvSpPr>
        <p:spPr bwMode="auto">
          <a:xfrm flipV="1">
            <a:off x="838200" y="3962400"/>
            <a:ext cx="3810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Text Box 21"/>
          <p:cNvSpPr txBox="1">
            <a:spLocks noChangeArrowheads="1"/>
          </p:cNvSpPr>
          <p:nvPr/>
        </p:nvSpPr>
        <p:spPr bwMode="auto">
          <a:xfrm>
            <a:off x="2422525" y="4308475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Stable</a:t>
            </a:r>
          </a:p>
        </p:txBody>
      </p:sp>
      <p:sp>
        <p:nvSpPr>
          <p:cNvPr id="29717" name="Text Box 22"/>
          <p:cNvSpPr txBox="1">
            <a:spLocks noChangeArrowheads="1"/>
          </p:cNvSpPr>
          <p:nvPr/>
        </p:nvSpPr>
        <p:spPr bwMode="auto">
          <a:xfrm>
            <a:off x="4784725" y="4232275"/>
            <a:ext cx="1335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Unstable</a:t>
            </a:r>
          </a:p>
        </p:txBody>
      </p:sp>
      <p:sp>
        <p:nvSpPr>
          <p:cNvPr id="29718" name="Text Box 23"/>
          <p:cNvSpPr txBox="1">
            <a:spLocks noChangeArrowheads="1"/>
          </p:cNvSpPr>
          <p:nvPr/>
        </p:nvSpPr>
        <p:spPr bwMode="auto">
          <a:xfrm>
            <a:off x="6629400" y="41910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Neutral</a:t>
            </a:r>
            <a:endParaRPr lang="en-US" sz="2000"/>
          </a:p>
        </p:txBody>
      </p:sp>
      <p:sp>
        <p:nvSpPr>
          <p:cNvPr id="29719" name="Text Box 24"/>
          <p:cNvSpPr txBox="1">
            <a:spLocks noChangeArrowheads="1"/>
          </p:cNvSpPr>
          <p:nvPr/>
        </p:nvSpPr>
        <p:spPr bwMode="auto">
          <a:xfrm>
            <a:off x="746125" y="5348288"/>
            <a:ext cx="6564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If an air parcel is displaced from its original height it can:</a:t>
            </a:r>
          </a:p>
          <a:p>
            <a:r>
              <a:rPr lang="en-US" sz="2000"/>
              <a:t>	</a:t>
            </a:r>
            <a:r>
              <a:rPr lang="en-US" sz="2000">
                <a:solidFill>
                  <a:srgbClr val="FF0000"/>
                </a:solidFill>
              </a:rPr>
              <a:t>Return</a:t>
            </a:r>
            <a:r>
              <a:rPr lang="en-US" sz="2000"/>
              <a:t> to its original height                         - </a:t>
            </a:r>
            <a:r>
              <a:rPr lang="en-US" sz="2000">
                <a:solidFill>
                  <a:srgbClr val="FF0000"/>
                </a:solidFill>
              </a:rPr>
              <a:t>Stable</a:t>
            </a:r>
          </a:p>
          <a:p>
            <a:r>
              <a:rPr lang="en-US" sz="2000"/>
              <a:t>	</a:t>
            </a:r>
            <a:r>
              <a:rPr lang="en-US" sz="2000">
                <a:solidFill>
                  <a:srgbClr val="FF0000"/>
                </a:solidFill>
              </a:rPr>
              <a:t>Accelerate</a:t>
            </a:r>
            <a:r>
              <a:rPr lang="en-US" sz="2000"/>
              <a:t> upward because it is buoyant    -  </a:t>
            </a:r>
            <a:r>
              <a:rPr lang="en-US" sz="2000">
                <a:solidFill>
                  <a:srgbClr val="FF0000"/>
                </a:solidFill>
              </a:rPr>
              <a:t>Unstable</a:t>
            </a:r>
          </a:p>
          <a:p>
            <a:r>
              <a:rPr lang="en-US" sz="2000"/>
              <a:t>	</a:t>
            </a:r>
            <a:r>
              <a:rPr lang="en-US" sz="2000">
                <a:solidFill>
                  <a:srgbClr val="FF0000"/>
                </a:solidFill>
              </a:rPr>
              <a:t>Stay</a:t>
            </a:r>
            <a:r>
              <a:rPr lang="en-US" sz="2000"/>
              <a:t> at the place to which it was displaced -  </a:t>
            </a:r>
            <a:r>
              <a:rPr lang="en-US" sz="2000">
                <a:solidFill>
                  <a:srgbClr val="FF0000"/>
                </a:solidFill>
              </a:rPr>
              <a:t>Neutral</a:t>
            </a:r>
          </a:p>
        </p:txBody>
      </p:sp>
      <p:sp>
        <p:nvSpPr>
          <p:cNvPr id="29720" name="Text Box 25"/>
          <p:cNvSpPr txBox="1">
            <a:spLocks noChangeArrowheads="1"/>
          </p:cNvSpPr>
          <p:nvPr/>
        </p:nvSpPr>
        <p:spPr bwMode="auto">
          <a:xfrm>
            <a:off x="4403725" y="2376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000"/>
          </a:p>
        </p:txBody>
      </p:sp>
      <p:sp>
        <p:nvSpPr>
          <p:cNvPr id="29721" name="Text Box 26"/>
          <p:cNvSpPr txBox="1">
            <a:spLocks noChangeArrowheads="1"/>
          </p:cNvSpPr>
          <p:nvPr/>
        </p:nvSpPr>
        <p:spPr bwMode="auto">
          <a:xfrm>
            <a:off x="441325" y="4381500"/>
            <a:ext cx="145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/>
              <a:t>An Initial</a:t>
            </a:r>
          </a:p>
          <a:p>
            <a:r>
              <a:rPr lang="en-US" sz="1800" b="1"/>
              <a:t>Perturbation</a:t>
            </a:r>
            <a:endParaRPr lang="en-US"/>
          </a:p>
        </p:txBody>
      </p:sp>
      <p:sp>
        <p:nvSpPr>
          <p:cNvPr id="29722" name="Line 27"/>
          <p:cNvSpPr>
            <a:spLocks noChangeShapeType="1"/>
          </p:cNvSpPr>
          <p:nvPr/>
        </p:nvSpPr>
        <p:spPr bwMode="auto">
          <a:xfrm flipV="1">
            <a:off x="5181600" y="35814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Line 28"/>
          <p:cNvSpPr>
            <a:spLocks noChangeShapeType="1"/>
          </p:cNvSpPr>
          <p:nvPr/>
        </p:nvSpPr>
        <p:spPr bwMode="auto">
          <a:xfrm flipV="1">
            <a:off x="5791200" y="28194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29"/>
          <p:cNvSpPr>
            <a:spLocks noChangeShapeType="1"/>
          </p:cNvSpPr>
          <p:nvPr/>
        </p:nvSpPr>
        <p:spPr bwMode="auto">
          <a:xfrm flipV="1">
            <a:off x="6553200" y="1600200"/>
            <a:ext cx="914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Line 30"/>
          <p:cNvSpPr>
            <a:spLocks noChangeShapeType="1"/>
          </p:cNvSpPr>
          <p:nvPr/>
        </p:nvSpPr>
        <p:spPr bwMode="auto">
          <a:xfrm flipV="1">
            <a:off x="2819400" y="3657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Line 31"/>
          <p:cNvSpPr>
            <a:spLocks noChangeShapeType="1"/>
          </p:cNvSpPr>
          <p:nvPr/>
        </p:nvSpPr>
        <p:spPr bwMode="auto">
          <a:xfrm flipV="1">
            <a:off x="3048000" y="35052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Line 32"/>
          <p:cNvSpPr>
            <a:spLocks noChangeShapeType="1"/>
          </p:cNvSpPr>
          <p:nvPr/>
        </p:nvSpPr>
        <p:spPr bwMode="auto">
          <a:xfrm>
            <a:off x="3581400" y="3505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Why is stability important?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916863" cy="3825875"/>
          </a:xfrm>
        </p:spPr>
        <p:txBody>
          <a:bodyPr/>
          <a:lstStyle/>
          <a:p>
            <a:pPr eaLnBrk="1" hangingPunct="1">
              <a:lnSpc>
                <a:spcPct val="95000"/>
              </a:lnSpc>
              <a:buFontTx/>
              <a:buNone/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Vertical motions in the atmosphere are a critical part of energy transport and strongly influence the hydrologic cycle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Without vertical motion, there would be no precipitation, no mixing of pollutants away from ground level - weather as we know it would simply not exist!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There are two types of vertical motion:</a:t>
            </a:r>
          </a:p>
          <a:p>
            <a:pPr lvl="1" eaLnBrk="1" hangingPunct="1">
              <a:lnSpc>
                <a:spcPct val="95000"/>
              </a:lnSpc>
            </a:pPr>
            <a:r>
              <a:rPr lang="en-US" b="1" u="sng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forced motion</a:t>
            </a:r>
            <a:r>
              <a:rPr lang="en-US">
                <a:latin typeface="Comic Sans MS" charset="0"/>
                <a:ea typeface="ＭＳ Ｐゴシック" charset="0"/>
              </a:rPr>
              <a:t> such as forcing air up over a hill, over colder air, or from horizontal convergence</a:t>
            </a:r>
          </a:p>
          <a:p>
            <a:pPr lvl="1" eaLnBrk="1" hangingPunct="1">
              <a:lnSpc>
                <a:spcPct val="95000"/>
              </a:lnSpc>
            </a:pPr>
            <a:r>
              <a:rPr lang="en-US" b="1" u="sng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buoyant motion</a:t>
            </a:r>
            <a:r>
              <a:rPr lang="en-US">
                <a:latin typeface="Comic Sans MS" charset="0"/>
                <a:ea typeface="ＭＳ Ｐゴシック" charset="0"/>
              </a:rPr>
              <a:t> in which the air rises because it is less dense than its surroundings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9448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Trading Height for Heat (cont</a:t>
            </a:r>
            <a:r>
              <a:rPr lang="ja-JP" altLang="en-US" sz="44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d)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Suppose a parcel exchanges no energy with its surroundings …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we call this state </a:t>
            </a:r>
            <a:r>
              <a:rPr lang="en-US" i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adiabatic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, meaning,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not gaining or losing energy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3795" name="Object 2"/>
          <p:cNvGraphicFramePr>
            <a:graphicFrameLocks noChangeAspect="1"/>
          </p:cNvGraphicFramePr>
          <p:nvPr/>
        </p:nvGraphicFramePr>
        <p:xfrm>
          <a:off x="3276600" y="2971800"/>
          <a:ext cx="2903538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7" name="Equation" r:id="rId4" imgW="990600" imgH="241300" progId="Equation.DSMT4">
                  <p:embed/>
                </p:oleObj>
              </mc:Choice>
              <mc:Fallback>
                <p:oleObj name="Equation" r:id="rId4" imgW="9906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971800"/>
                        <a:ext cx="2903538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3"/>
          <p:cNvGraphicFramePr>
            <a:graphicFrameLocks noChangeAspect="1"/>
          </p:cNvGraphicFramePr>
          <p:nvPr/>
        </p:nvGraphicFramePr>
        <p:xfrm>
          <a:off x="2573338" y="3810000"/>
          <a:ext cx="253206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Equation" r:id="rId6" imgW="863600" imgH="241300" progId="Equation.DSMT4">
                  <p:embed/>
                </p:oleObj>
              </mc:Choice>
              <mc:Fallback>
                <p:oleObj name="Equation" r:id="rId6" imgW="8636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3810000"/>
                        <a:ext cx="2532062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4"/>
          <p:cNvGraphicFramePr>
            <a:graphicFrameLocks noChangeAspect="1"/>
          </p:cNvGraphicFramePr>
          <p:nvPr/>
        </p:nvGraphicFramePr>
        <p:xfrm>
          <a:off x="458788" y="4605338"/>
          <a:ext cx="838041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Equation" r:id="rId8" imgW="2857500" imgH="469900" progId="Equation.DSMT4">
                  <p:embed/>
                </p:oleObj>
              </mc:Choice>
              <mc:Fallback>
                <p:oleObj name="Equation" r:id="rId8" imgW="2857500" imgH="4699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8" y="4605338"/>
                        <a:ext cx="838041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1377950" y="6064250"/>
            <a:ext cx="3441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rgbClr val="FF0000"/>
                </a:solidFill>
              </a:rPr>
              <a:t>“</a:t>
            </a:r>
            <a:r>
              <a:rPr lang="en-US" altLang="ja-JP" sz="3600" b="1">
                <a:solidFill>
                  <a:srgbClr val="FF0000"/>
                </a:solidFill>
              </a:rPr>
              <a:t>Dry lapse rate</a:t>
            </a:r>
            <a:r>
              <a:rPr lang="ja-JP" altLang="en-US" sz="3600" b="1">
                <a:solidFill>
                  <a:srgbClr val="FF0000"/>
                </a:solidFill>
              </a:rPr>
              <a:t>”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305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Dry Lapse Rate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943600"/>
            <a:ext cx="8001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Warming and Cooling due to changing pressure</a:t>
            </a:r>
          </a:p>
        </p:txBody>
      </p:sp>
      <p:pic>
        <p:nvPicPr>
          <p:cNvPr id="35843" name="Picture 4" descr="Dry Adiabatic 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519988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2895600" y="541020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FF0000"/>
                </a:solidFill>
              </a:rPr>
              <a:t>10 degrees C per kilometer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>
            <a:alpha val="5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>
            <a:alpha val="5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Settings\Scott Denning\Application Data\Microsoft\Templates\New Presentation.pot</Template>
  <TotalTime>6838</TotalTime>
  <Words>1592</Words>
  <Application>Microsoft Macintosh PowerPoint</Application>
  <PresentationFormat>On-screen Show (4:3)</PresentationFormat>
  <Paragraphs>341</Paragraphs>
  <Slides>46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New Presentation</vt:lpstr>
      <vt:lpstr>Equation</vt:lpstr>
      <vt:lpstr>MathType 6.0 Equation</vt:lpstr>
      <vt:lpstr>Equation of State (a.k.a. the “Ideal Gas Law”)</vt:lpstr>
      <vt:lpstr>Pressure and Density</vt:lpstr>
      <vt:lpstr>Hydrostatic Balance</vt:lpstr>
      <vt:lpstr>Buoyancy</vt:lpstr>
      <vt:lpstr>Stable and Unstable Equilibria</vt:lpstr>
      <vt:lpstr>Stability in the atmosphere</vt:lpstr>
      <vt:lpstr>Why is stability important?</vt:lpstr>
      <vt:lpstr>Trading Height for Heat (cont’d)</vt:lpstr>
      <vt:lpstr>Dry Lapse Rate</vt:lpstr>
      <vt:lpstr>Stability and the  Dry Lapse Rate</vt:lpstr>
      <vt:lpstr>PowerPoint Presentation</vt:lpstr>
      <vt:lpstr>Stable Atmosphere</vt:lpstr>
      <vt:lpstr>Water Vapor, Liquid Water, and Air</vt:lpstr>
      <vt:lpstr>Moist Adiabatic Lapse Rate</vt:lpstr>
      <vt:lpstr>Conditionally unstable air</vt:lpstr>
      <vt:lpstr>Condensation</vt:lpstr>
      <vt:lpstr>Cloud and fog drop formation</vt:lpstr>
      <vt:lpstr>Cloud Droplets are Tiny!</vt:lpstr>
      <vt:lpstr>Very Small Drops Evaporate!</vt:lpstr>
      <vt:lpstr>Nucleation of Cloud Droplets</vt:lpstr>
      <vt:lpstr>Effects of Dissolved Stuff</vt:lpstr>
      <vt:lpstr>Steps in Cloud/Fog Formation</vt:lpstr>
      <vt:lpstr>Cloud Condensation Nuclei</vt:lpstr>
      <vt:lpstr>Fair weather cumulus  cloud development</vt:lpstr>
      <vt:lpstr>Fair weather cumulus cloud development schematic</vt:lpstr>
      <vt:lpstr>What conditions support taller cumulus development ?</vt:lpstr>
      <vt:lpstr>PowerPoint Presentation</vt:lpstr>
      <vt:lpstr>Precipitation Formation</vt:lpstr>
      <vt:lpstr>Rain formation in warm clouds (no ice)</vt:lpstr>
      <vt:lpstr>Rain formation in warm clouds </vt:lpstr>
      <vt:lpstr>Ice crystal growth by  vapor deposition (Bergeron process)</vt:lpstr>
      <vt:lpstr>Ice crystal growth by accretion</vt:lpstr>
      <vt:lpstr>Ice Crystal Processes in Cold Clouds</vt:lpstr>
      <vt:lpstr>Precipitation in cold clouds</vt:lpstr>
      <vt:lpstr>Hail</vt:lpstr>
      <vt:lpstr>Lifecycle of a Simple Thunderstorm</vt:lpstr>
      <vt:lpstr>PowerPoint Presentation</vt:lpstr>
      <vt:lpstr>Organized Squall Line</vt:lpstr>
      <vt:lpstr>Squall Line Structure</vt:lpstr>
      <vt:lpstr>Squall Line 5 June 2008</vt:lpstr>
      <vt:lpstr>Supercell Thunderstorms</vt:lpstr>
      <vt:lpstr>Supercell Thunderstorms</vt:lpstr>
      <vt:lpstr>Tornados</vt:lpstr>
      <vt:lpstr>How Tornados Form: pre-existing vorticity is tilted  and then stretched in a  supercell thunderstorm updraft</vt:lpstr>
      <vt:lpstr>US Tornado Occurrence</vt:lpstr>
      <vt:lpstr>“Tornado Alley”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Denning</dc:creator>
  <cp:lastModifiedBy>Scott Denning</cp:lastModifiedBy>
  <cp:revision>126</cp:revision>
  <cp:lastPrinted>2008-10-08T15:24:39Z</cp:lastPrinted>
  <dcterms:created xsi:type="dcterms:W3CDTF">2002-09-20T17:08:53Z</dcterms:created>
  <dcterms:modified xsi:type="dcterms:W3CDTF">2013-07-10T03:29:18Z</dcterms:modified>
</cp:coreProperties>
</file>