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328" r:id="rId2"/>
    <p:sldId id="286" r:id="rId3"/>
    <p:sldId id="383" r:id="rId4"/>
    <p:sldId id="263" r:id="rId5"/>
    <p:sldId id="388" r:id="rId6"/>
    <p:sldId id="389" r:id="rId7"/>
    <p:sldId id="264" r:id="rId8"/>
    <p:sldId id="293" r:id="rId9"/>
    <p:sldId id="312" r:id="rId10"/>
    <p:sldId id="265" r:id="rId11"/>
    <p:sldId id="390" r:id="rId12"/>
    <p:sldId id="391" r:id="rId13"/>
    <p:sldId id="392" r:id="rId14"/>
    <p:sldId id="393" r:id="rId15"/>
    <p:sldId id="394" r:id="rId16"/>
    <p:sldId id="395" r:id="rId17"/>
    <p:sldId id="396" r:id="rId18"/>
    <p:sldId id="397" r:id="rId19"/>
    <p:sldId id="398" r:id="rId20"/>
    <p:sldId id="417" r:id="rId21"/>
    <p:sldId id="418" r:id="rId22"/>
    <p:sldId id="411" r:id="rId23"/>
    <p:sldId id="412" r:id="rId24"/>
    <p:sldId id="413" r:id="rId25"/>
    <p:sldId id="414" r:id="rId26"/>
    <p:sldId id="415" r:id="rId27"/>
    <p:sldId id="416" r:id="rId28"/>
  </p:sldIdLst>
  <p:sldSz cx="9144000" cy="6858000" type="screen4x3"/>
  <p:notesSz cx="9588500" cy="73025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clrMru>
    <a:srgbClr val="66FFFF"/>
    <a:srgbClr val="CC0099"/>
    <a:srgbClr val="0000FF"/>
    <a:srgbClr val="00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144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5056"/>
    </p:cViewPr>
  </p:sorterViewPr>
  <p:notesViewPr>
    <p:cSldViewPr>
      <p:cViewPr varScale="1">
        <p:scale>
          <a:sx n="87" d="100"/>
          <a:sy n="87" d="100"/>
        </p:scale>
        <p:origin x="-1950" y="-78"/>
      </p:cViewPr>
      <p:guideLst>
        <p:guide orient="horz" pos="2300"/>
        <p:guide pos="302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handoutMaster" Target="handoutMasters/handout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5448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15" tIns="48257" rIns="96515" bIns="48257" numCol="1" anchor="t" anchorCtr="0" compatLnSpc="1">
            <a:prstTxWarp prst="textNoShape">
              <a:avLst/>
            </a:prstTxWarp>
          </a:bodyPr>
          <a:lstStyle>
            <a:lvl1pPr defTabSz="965200">
              <a:defRPr sz="1300"/>
            </a:lvl1pPr>
          </a:lstStyle>
          <a:p>
            <a:pPr>
              <a:defRPr/>
            </a:pPr>
            <a:r>
              <a:rPr lang="en-US"/>
              <a:t>Teaching Weather and Climate	Summer 2011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34013" y="0"/>
            <a:ext cx="415448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15" tIns="48257" rIns="96515" bIns="48257" numCol="1" anchor="t" anchorCtr="0" compatLnSpc="1">
            <a:prstTxWarp prst="textNoShape">
              <a:avLst/>
            </a:prstTxWarp>
          </a:bodyPr>
          <a:lstStyle>
            <a:lvl1pPr algn="r" defTabSz="965200">
              <a:defRPr sz="1300"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What Makes the Wind Blow?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37375"/>
            <a:ext cx="415448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15" tIns="48257" rIns="96515" bIns="48257" numCol="1" anchor="b" anchorCtr="0" compatLnSpc="1">
            <a:prstTxWarp prst="textNoShape">
              <a:avLst/>
            </a:prstTxWarp>
          </a:bodyPr>
          <a:lstStyle>
            <a:lvl1pPr defTabSz="965200">
              <a:defRPr sz="1300"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Scott Denning 	 CSU	 CMMAP</a:t>
            </a:r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34013" y="6937375"/>
            <a:ext cx="415448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15" tIns="48257" rIns="96515" bIns="48257" numCol="1" anchor="b" anchorCtr="0" compatLnSpc="1">
            <a:prstTxWarp prst="textNoShape">
              <a:avLst/>
            </a:prstTxWarp>
          </a:bodyPr>
          <a:lstStyle>
            <a:lvl1pPr algn="r" defTabSz="965200">
              <a:defRPr sz="1300"/>
            </a:lvl1pPr>
          </a:lstStyle>
          <a:p>
            <a:pPr>
              <a:defRPr/>
            </a:pPr>
            <a:fld id="{AFC79132-6653-6242-B630-026A6BE8B6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6357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5448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15" tIns="48257" rIns="96515" bIns="48257" numCol="1" anchor="t" anchorCtr="0" compatLnSpc="1">
            <a:prstTxWarp prst="textNoShape">
              <a:avLst/>
            </a:prstTxWarp>
          </a:bodyPr>
          <a:lstStyle>
            <a:lvl1pPr defTabSz="965200">
              <a:defRPr sz="13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34013" y="0"/>
            <a:ext cx="415448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15" tIns="48257" rIns="96515" bIns="48257" numCol="1" anchor="t" anchorCtr="0" compatLnSpc="1">
            <a:prstTxWarp prst="textNoShape">
              <a:avLst/>
            </a:prstTxWarp>
          </a:bodyPr>
          <a:lstStyle>
            <a:lvl1pPr algn="r" defTabSz="965200">
              <a:defRPr sz="13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68625" y="547688"/>
            <a:ext cx="3651250" cy="27384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77938" y="3468688"/>
            <a:ext cx="7032625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15" tIns="48257" rIns="96515" bIns="482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37375"/>
            <a:ext cx="415448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15" tIns="48257" rIns="96515" bIns="48257" numCol="1" anchor="b" anchorCtr="0" compatLnSpc="1">
            <a:prstTxWarp prst="textNoShape">
              <a:avLst/>
            </a:prstTxWarp>
          </a:bodyPr>
          <a:lstStyle>
            <a:lvl1pPr defTabSz="965200">
              <a:defRPr sz="13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34013" y="6937375"/>
            <a:ext cx="415448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15" tIns="48257" rIns="96515" bIns="48257" numCol="1" anchor="b" anchorCtr="0" compatLnSpc="1">
            <a:prstTxWarp prst="textNoShape">
              <a:avLst/>
            </a:prstTxWarp>
          </a:bodyPr>
          <a:lstStyle>
            <a:lvl1pPr algn="r" defTabSz="965200">
              <a:defRPr sz="1300"/>
            </a:lvl1pPr>
          </a:lstStyle>
          <a:p>
            <a:pPr>
              <a:defRPr/>
            </a:pPr>
            <a:fld id="{E7B9B531-E71A-D94B-82A8-BD93D31BB0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2498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78CFAB1-B151-624C-9FDB-B953044B0195}" type="slidenum">
              <a:rPr lang="en-US" sz="1300"/>
              <a:pPr/>
              <a:t>2</a:t>
            </a:fld>
            <a:endParaRPr lang="en-US" sz="1300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4DF333A-0001-CB42-A9A0-1EF4951A9F21}" type="slidenum">
              <a:rPr lang="en-US" sz="1300"/>
              <a:pPr/>
              <a:t>13</a:t>
            </a:fld>
            <a:endParaRPr lang="en-US" sz="1300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F5FE228-31C2-5F44-AB61-0AD17C699527}" type="slidenum">
              <a:rPr lang="en-US" sz="1300"/>
              <a:pPr/>
              <a:t>14</a:t>
            </a:fld>
            <a:endParaRPr lang="en-US" sz="1300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E92FF61-456B-D348-BCC9-F63DA92B332C}" type="slidenum">
              <a:rPr lang="en-US" sz="1300"/>
              <a:pPr/>
              <a:t>15</a:t>
            </a:fld>
            <a:endParaRPr lang="en-US" sz="1300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798B12C-F30A-6A45-BF88-C5D72836B093}" type="slidenum">
              <a:rPr lang="en-US" sz="1300"/>
              <a:pPr/>
              <a:t>16</a:t>
            </a:fld>
            <a:endParaRPr lang="en-US" sz="1300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B3A7E30-6481-6E49-8670-5BEEB9569D81}" type="slidenum">
              <a:rPr lang="en-US" sz="1300"/>
              <a:pPr/>
              <a:t>17</a:t>
            </a:fld>
            <a:endParaRPr lang="en-US" sz="1300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83CFE75-91AE-0E4F-A093-22F56E21DFC4}" type="slidenum">
              <a:rPr lang="en-US" sz="1300"/>
              <a:pPr/>
              <a:t>18</a:t>
            </a:fld>
            <a:endParaRPr lang="en-US" sz="1300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EB0BBB4-82E3-CE44-A9CA-498D706E47D0}" type="slidenum">
              <a:rPr lang="en-US" sz="1300"/>
              <a:pPr/>
              <a:t>19</a:t>
            </a:fld>
            <a:endParaRPr lang="en-US" sz="1300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2071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871034" indent="-37414566" defTabSz="962071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64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29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694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58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3870F99-69E5-074A-8B43-0B6D5576FBB5}" type="slidenum">
              <a:rPr lang="en-US" sz="1300"/>
              <a:pPr/>
              <a:t>20</a:t>
            </a:fld>
            <a:endParaRPr lang="en-US" sz="1300"/>
          </a:p>
        </p:txBody>
      </p:sp>
      <p:sp>
        <p:nvSpPr>
          <p:cNvPr id="1945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2071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871034" indent="-37414566" defTabSz="962071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64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29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694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58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D80CB8C-52AA-4941-9431-4AA7A0E0077B}" type="slidenum">
              <a:rPr lang="en-US" sz="1300"/>
              <a:pPr/>
              <a:t>21</a:t>
            </a:fld>
            <a:endParaRPr lang="en-US" sz="1300"/>
          </a:p>
        </p:txBody>
      </p:sp>
      <p:sp>
        <p:nvSpPr>
          <p:cNvPr id="2150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2071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871034" indent="-37414566" defTabSz="962071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64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29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694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58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A103C14-7119-5241-8B02-684830DFA9B0}" type="slidenum">
              <a:rPr lang="en-US" sz="1300"/>
              <a:pPr/>
              <a:t>22</a:t>
            </a:fld>
            <a:endParaRPr lang="en-US" sz="130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DC8D97E-D839-8546-A49D-BD2109C58A85}" type="slidenum">
              <a:rPr lang="en-US" sz="1300"/>
              <a:pPr/>
              <a:t>4</a:t>
            </a:fld>
            <a:endParaRPr lang="en-US" sz="1300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2071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871034" indent="-37414566" defTabSz="962071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64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29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694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58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300"/>
              <a:t>AT606 Fall 2006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2071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871034" indent="-37414566" defTabSz="962071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64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29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694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58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68CA53E-61B6-114A-9578-4EF2F1545DC0}" type="datetime1">
              <a:rPr lang="en-US" sz="1300"/>
              <a:pPr/>
              <a:t>7/9/13</a:t>
            </a:fld>
            <a:endParaRPr lang="en-US" sz="1300"/>
          </a:p>
        </p:txBody>
      </p:sp>
      <p:sp>
        <p:nvSpPr>
          <p:cNvPr id="2560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2071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871034" indent="-37414566" defTabSz="962071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64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29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694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58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300"/>
              <a:t>Scott Denning  CSU ATS</a:t>
            </a:r>
          </a:p>
        </p:txBody>
      </p:sp>
      <p:sp>
        <p:nvSpPr>
          <p:cNvPr id="256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2071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871034" indent="-37414566" defTabSz="962071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64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29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694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58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2F29BA8-52CB-6042-AB9A-F8AEAFFBC6EE}" type="slidenum">
              <a:rPr lang="en-US" sz="1300"/>
              <a:pPr/>
              <a:t>23</a:t>
            </a:fld>
            <a:endParaRPr lang="en-US" sz="1300"/>
          </a:p>
        </p:txBody>
      </p:sp>
      <p:sp>
        <p:nvSpPr>
          <p:cNvPr id="256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60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1420" tIns="45711" rIns="91420" bIns="45711"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2071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871034" indent="-37414566" defTabSz="962071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64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29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694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58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3103815-2888-534E-96EF-EF8F2AB51CB0}" type="slidenum">
              <a:rPr lang="en-US" sz="1300"/>
              <a:pPr/>
              <a:t>24</a:t>
            </a:fld>
            <a:endParaRPr lang="en-US" sz="130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2071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871034" indent="-37414566" defTabSz="962071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64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29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694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58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300"/>
              <a:t>AT606 Fall 2006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2071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871034" indent="-37414566" defTabSz="962071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64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29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694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58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48EDF59-4A59-8D4F-A461-7E3091C78AC1}" type="datetime1">
              <a:rPr lang="en-US" sz="1300"/>
              <a:pPr/>
              <a:t>7/9/13</a:t>
            </a:fld>
            <a:endParaRPr lang="en-US" sz="1300"/>
          </a:p>
        </p:txBody>
      </p:sp>
      <p:sp>
        <p:nvSpPr>
          <p:cNvPr id="3072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2071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871034" indent="-37414566" defTabSz="962071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64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29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694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58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300"/>
              <a:t>Scott Denning  CSU ATS</a:t>
            </a:r>
          </a:p>
        </p:txBody>
      </p:sp>
      <p:sp>
        <p:nvSpPr>
          <p:cNvPr id="307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2071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871034" indent="-37414566" defTabSz="962071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64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29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694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58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F129D58-2184-9045-AE27-3F32B45621C3}" type="slidenum">
              <a:rPr lang="en-US" sz="1300"/>
              <a:pPr/>
              <a:t>26</a:t>
            </a:fld>
            <a:endParaRPr lang="en-US" sz="1300"/>
          </a:p>
        </p:txBody>
      </p:sp>
      <p:sp>
        <p:nvSpPr>
          <p:cNvPr id="307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2071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871034" indent="-37414566" defTabSz="962071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64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29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694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58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D5143EF-5460-2B4A-9E41-92CD83359D2F}" type="slidenum">
              <a:rPr lang="en-US" sz="1300"/>
              <a:pPr/>
              <a:t>27</a:t>
            </a:fld>
            <a:endParaRPr lang="en-US" sz="130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300"/>
              <a:t>AT606 Fall 2006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3C3129A-EC2C-6345-A156-CF344C7FBB75}" type="datetime1">
              <a:rPr lang="en-US" sz="1300"/>
              <a:pPr/>
              <a:t>7/9/13</a:t>
            </a:fld>
            <a:endParaRPr lang="en-US" sz="1300"/>
          </a:p>
        </p:txBody>
      </p:sp>
      <p:sp>
        <p:nvSpPr>
          <p:cNvPr id="22531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300"/>
              <a:t>CSU ATS Scott Denning</a:t>
            </a:r>
          </a:p>
        </p:txBody>
      </p:sp>
      <p:sp>
        <p:nvSpPr>
          <p:cNvPr id="2253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06085EB-5635-754F-892E-0E3EBEB4FE39}" type="slidenum">
              <a:rPr lang="en-US" sz="1300"/>
              <a:pPr/>
              <a:t>5</a:t>
            </a:fld>
            <a:endParaRPr lang="en-US" sz="1300"/>
          </a:p>
        </p:txBody>
      </p:sp>
      <p:sp>
        <p:nvSpPr>
          <p:cNvPr id="22533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968625" y="549275"/>
            <a:ext cx="3651250" cy="2738438"/>
          </a:xfrm>
          <a:solidFill>
            <a:srgbClr val="FFFFFF"/>
          </a:solidFill>
          <a:ln/>
        </p:spPr>
      </p:sp>
      <p:sp>
        <p:nvSpPr>
          <p:cNvPr id="22534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AA5CD68-A15D-A343-AC5E-D77C966DCE95}" type="slidenum">
              <a:rPr lang="en-US" sz="1300"/>
              <a:pPr/>
              <a:t>7</a:t>
            </a:fld>
            <a:endParaRPr lang="en-US" sz="1300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ABBA581-3141-2D4F-AE8C-A5DD44E4DEEB}" type="slidenum">
              <a:rPr lang="en-US" sz="1300"/>
              <a:pPr/>
              <a:t>8</a:t>
            </a:fld>
            <a:endParaRPr lang="en-US" sz="1300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4CDA9B0-AD6B-8948-A765-DB26DBCFC8E6}" type="slidenum">
              <a:rPr lang="en-US" sz="1300"/>
              <a:pPr/>
              <a:t>9</a:t>
            </a:fld>
            <a:endParaRPr lang="en-US" sz="1300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B9A7772-DD0E-C249-8509-0E0AB35A001D}" type="slidenum">
              <a:rPr lang="en-US" sz="1300"/>
              <a:pPr/>
              <a:t>10</a:t>
            </a:fld>
            <a:endParaRPr lang="en-US" sz="1300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BB9ACF7-E383-5C41-BA78-CEAB831CAF0A}" type="slidenum">
              <a:rPr lang="en-US" sz="1300"/>
              <a:pPr/>
              <a:t>11</a:t>
            </a:fld>
            <a:endParaRPr lang="en-US" sz="1300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303B176-3F6E-964B-8A1A-D7FACB402517}" type="slidenum">
              <a:rPr lang="en-US" sz="1300"/>
              <a:pPr/>
              <a:t>12</a:t>
            </a:fld>
            <a:endParaRPr lang="en-US" sz="1300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C6F88A-A6F4-6B41-A805-EDBEE1CCE4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377260"/>
      </p:ext>
    </p:extLst>
  </p:cSld>
  <p:clrMapOvr>
    <a:masterClrMapping/>
  </p:clrMapOvr>
  <p:transition xmlns:p14="http://schemas.microsoft.com/office/powerpoint/2010/main"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02880A-EECD-974B-8407-D0E3B474BA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071169"/>
      </p:ext>
    </p:extLst>
  </p:cSld>
  <p:clrMapOvr>
    <a:masterClrMapping/>
  </p:clrMapOvr>
  <p:transition xmlns:p14="http://schemas.microsoft.com/office/powerpoint/2010/main"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76200"/>
            <a:ext cx="215265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76200"/>
            <a:ext cx="630555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594369-3A3B-7342-A406-38EE50BE0C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060776"/>
      </p:ext>
    </p:extLst>
  </p:cSld>
  <p:clrMapOvr>
    <a:masterClrMapping/>
  </p:clrMapOvr>
  <p:transition xmlns:p14="http://schemas.microsoft.com/office/powerpoint/2010/main"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106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381000" y="1066800"/>
            <a:ext cx="4114800" cy="50292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066800"/>
            <a:ext cx="41148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39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9453A5-BFA8-9646-866B-2C11CEEDE7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860726"/>
      </p:ext>
    </p:extLst>
  </p:cSld>
  <p:clrMapOvr>
    <a:masterClrMapping/>
  </p:clrMapOvr>
  <p:transition xmlns:p14="http://schemas.microsoft.com/office/powerpoint/2010/main"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6AA08C-F2F4-4441-9242-BE124D4FB6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111036"/>
      </p:ext>
    </p:extLst>
  </p:cSld>
  <p:clrMapOvr>
    <a:masterClrMapping/>
  </p:clrMapOvr>
  <p:transition xmlns:p14="http://schemas.microsoft.com/office/powerpoint/2010/main"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767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447800"/>
            <a:ext cx="40767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697206-C532-F34D-82B1-644843DF66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167630"/>
      </p:ext>
    </p:extLst>
  </p:cSld>
  <p:clrMapOvr>
    <a:masterClrMapping/>
  </p:clrMapOvr>
  <p:transition xmlns:p14="http://schemas.microsoft.com/office/powerpoint/2010/main"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054ACE-634F-6343-B0E5-8FBE627102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682126"/>
      </p:ext>
    </p:extLst>
  </p:cSld>
  <p:clrMapOvr>
    <a:masterClrMapping/>
  </p:clrMapOvr>
  <p:transition xmlns:p14="http://schemas.microsoft.com/office/powerpoint/2010/main"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FE0503-F391-8846-B074-17BD2B2E02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166996"/>
      </p:ext>
    </p:extLst>
  </p:cSld>
  <p:clrMapOvr>
    <a:masterClrMapping/>
  </p:clrMapOvr>
  <p:transition xmlns:p14="http://schemas.microsoft.com/office/powerpoint/2010/main"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BAAB0A-5037-F848-96A2-CE43F0D132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530980"/>
      </p:ext>
    </p:extLst>
  </p:cSld>
  <p:clrMapOvr>
    <a:masterClrMapping/>
  </p:clrMapOvr>
  <p:transition xmlns:p14="http://schemas.microsoft.com/office/powerpoint/2010/main"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1321C3-BF16-EB46-8D21-2E2C090C2C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550784"/>
      </p:ext>
    </p:extLst>
  </p:cSld>
  <p:clrMapOvr>
    <a:masterClrMapping/>
  </p:clrMapOvr>
  <p:transition xmlns:p14="http://schemas.microsoft.com/office/powerpoint/2010/main"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A4BF2E-7A51-7941-AF4C-2BFB2DB964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785854"/>
      </p:ext>
    </p:extLst>
  </p:cSld>
  <p:clrMapOvr>
    <a:masterClrMapping/>
  </p:clrMapOvr>
  <p:transition xmlns:p14="http://schemas.microsoft.com/office/powerpoint/2010/main" spd="slow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76200"/>
            <a:ext cx="8610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47800"/>
            <a:ext cx="83058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62A8F96-66EA-CD48-9A79-086323D1F1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1" r:id="rId12"/>
  </p:sldLayoutIdLst>
  <p:transition xmlns:p14="http://schemas.microsoft.com/office/powerpoint/2010/main"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effectLst>
            <a:outerShdw blurRad="38100" dist="38100" dir="2700000" algn="tl">
              <a:srgbClr val="DDDDDD"/>
            </a:outerShdw>
          </a:effectLst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effectLst>
            <a:outerShdw blurRad="38100" dist="38100" dir="2700000" algn="tl">
              <a:srgbClr val="DDDDDD"/>
            </a:outerShdw>
          </a:effectLst>
          <a:latin typeface="Comic Sans MS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effectLst>
            <a:outerShdw blurRad="38100" dist="38100" dir="2700000" algn="tl">
              <a:srgbClr val="DDDDDD"/>
            </a:outerShdw>
          </a:effectLst>
          <a:latin typeface="Comic Sans MS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effectLst>
            <a:outerShdw blurRad="38100" dist="38100" dir="2700000" algn="tl">
              <a:srgbClr val="DDDDDD"/>
            </a:outerShdw>
          </a:effectLst>
          <a:latin typeface="Comic Sans MS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effectLst>
            <a:outerShdw blurRad="38100" dist="38100" dir="2700000" algn="tl">
              <a:srgbClr val="DDDDDD"/>
            </a:outerShdw>
          </a:effectLst>
          <a:latin typeface="Comic Sans MS" charset="0"/>
          <a:ea typeface="ＭＳ Ｐゴシック" charset="-128"/>
          <a:cs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effectLst>
            <a:outerShdw blurRad="38100" dist="38100" dir="2700000" algn="tl">
              <a:srgbClr val="DDDDDD"/>
            </a:outerShdw>
          </a:effectLst>
          <a:latin typeface="Comic Sans MS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effectLst>
            <a:outerShdw blurRad="38100" dist="38100" dir="2700000" algn="tl">
              <a:srgbClr val="DDDDDD"/>
            </a:outerShdw>
          </a:effectLst>
          <a:latin typeface="Comic Sans MS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effectLst>
            <a:outerShdw blurRad="38100" dist="38100" dir="2700000" algn="tl">
              <a:srgbClr val="DDDDDD"/>
            </a:outerShdw>
          </a:effectLst>
          <a:latin typeface="Comic Sans MS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effectLst>
            <a:outerShdw blurRad="38100" dist="38100" dir="2700000" algn="tl">
              <a:srgbClr val="DDDDDD"/>
            </a:outerShdw>
          </a:effectLst>
          <a:latin typeface="Comic Sans M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2.jpeg"/><Relationship Id="rId5" Type="http://schemas.openxmlformats.org/officeDocument/2006/relationships/oleObject" Target="../embeddings/oleObject1.bin"/><Relationship Id="rId6" Type="http://schemas.openxmlformats.org/officeDocument/2006/relationships/image" Target="../media/image1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2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4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5.png"/><Relationship Id="rId1" Type="http://schemas.microsoft.com/office/2007/relationships/media" Target="file://localhost/Volumes/PommeHDD/HDD-denning/Dropbox/Classes/climate4teachers/2011/lectures/cldspin1.mpg" TargetMode="External"/><Relationship Id="rId2" Type="http://schemas.openxmlformats.org/officeDocument/2006/relationships/video" Target="file://localhost/Volumes/PommeHDD/HDD-denning/Dropbox/Classes/climate4teachers/2011/lectures/cldspin1.mpg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6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Relationship Id="rId5" Type="http://schemas.openxmlformats.org/officeDocument/2006/relationships/image" Target="../media/image4.png"/><Relationship Id="rId1" Type="http://schemas.microsoft.com/office/2007/relationships/media" Target="file://localhost/Users/denning/Dropbox/Classes/climate4teachers/2011/lectures/RotatingRoom.mov" TargetMode="External"/><Relationship Id="rId2" Type="http://schemas.openxmlformats.org/officeDocument/2006/relationships/video" Target="file://localhost/Users/denning/Dropbox/Classes/climate4teachers/2011/lectures/RotatingRoom.mov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5.png"/><Relationship Id="rId1" Type="http://schemas.microsoft.com/office/2007/relationships/media" Target="file://localhost/Users/denning/Dropbox/Classes/climate4teachers/2011/lectures/CoriolisEffect.mov" TargetMode="External"/><Relationship Id="rId2" Type="http://schemas.openxmlformats.org/officeDocument/2006/relationships/video" Target="file://localhost/Users/denning/Dropbox/Classes/climate4teachers/2011/lectures/CoriolisEffect.mov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228600"/>
            <a:ext cx="7772400" cy="838200"/>
          </a:xfrm>
        </p:spPr>
        <p:txBody>
          <a:bodyPr/>
          <a:lstStyle/>
          <a:p>
            <a:pPr>
              <a:defRPr/>
            </a:pPr>
            <a:r>
              <a:rPr lang="en-US" sz="4000">
                <a:latin typeface="Comic Sans MS" charset="0"/>
                <a:ea typeface="ＭＳ Ｐゴシック" charset="0"/>
                <a:cs typeface="ＭＳ Ｐゴシック" charset="0"/>
              </a:rPr>
              <a:t>What Makes the Wind Blow?</a:t>
            </a:r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990600"/>
            <a:ext cx="7924800" cy="5486400"/>
          </a:xfrm>
        </p:spPr>
        <p:txBody>
          <a:bodyPr/>
          <a:lstStyle/>
          <a:p>
            <a:pPr algn="l"/>
            <a:r>
              <a:rPr lang="en-US">
                <a:solidFill>
                  <a:srgbClr val="FF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Three real forces </a:t>
            </a:r>
            <a:r>
              <a:rPr lang="en-US">
                <a:latin typeface="Comic Sans MS" charset="0"/>
                <a:ea typeface="ＭＳ Ｐゴシック" charset="0"/>
                <a:cs typeface="ＭＳ Ｐゴシック" charset="0"/>
              </a:rPr>
              <a:t>(gravity, pressure gradient, and friction) push the air around</a:t>
            </a:r>
          </a:p>
          <a:p>
            <a:pPr algn="l"/>
            <a:endParaRPr lang="en-US">
              <a:latin typeface="Comic Sans MS" charset="0"/>
              <a:ea typeface="ＭＳ Ｐゴシック" charset="0"/>
              <a:cs typeface="ＭＳ Ｐゴシック" charset="0"/>
            </a:endParaRPr>
          </a:p>
          <a:p>
            <a:pPr algn="l"/>
            <a:r>
              <a:rPr lang="en-US">
                <a:solidFill>
                  <a:srgbClr val="FF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Two apparent forces </a:t>
            </a:r>
            <a:r>
              <a:rPr lang="en-US">
                <a:latin typeface="Comic Sans MS" charset="0"/>
                <a:ea typeface="ＭＳ Ｐゴシック" charset="0"/>
                <a:cs typeface="ＭＳ Ｐゴシック" charset="0"/>
              </a:rPr>
              <a:t>due to rotation (Coriolis and centrifugal)</a:t>
            </a:r>
          </a:p>
          <a:p>
            <a:pPr algn="l"/>
            <a:endParaRPr lang="en-US">
              <a:latin typeface="Comic Sans MS" charset="0"/>
              <a:ea typeface="ＭＳ Ｐゴシック" charset="0"/>
              <a:cs typeface="ＭＳ Ｐゴシック" charset="0"/>
            </a:endParaRPr>
          </a:p>
          <a:p>
            <a:pPr algn="l"/>
            <a:r>
              <a:rPr lang="en-US">
                <a:latin typeface="Comic Sans MS" charset="0"/>
                <a:ea typeface="ＭＳ Ｐゴシック" charset="0"/>
                <a:cs typeface="ＭＳ Ｐゴシック" charset="0"/>
              </a:rPr>
              <a:t>Large-scale flow is dominated by gravity/pressure and Coriolis … </a:t>
            </a:r>
            <a:br>
              <a:rPr lang="en-US">
                <a:latin typeface="Comic Sans MS" charset="0"/>
                <a:ea typeface="ＭＳ Ｐゴシック" charset="0"/>
                <a:cs typeface="ＭＳ Ｐゴシック" charset="0"/>
              </a:rPr>
            </a:br>
            <a:r>
              <a:rPr lang="en-US">
                <a:latin typeface="Comic Sans MS" charset="0"/>
                <a:ea typeface="ＭＳ Ｐゴシック" charset="0"/>
                <a:cs typeface="ＭＳ Ｐゴシック" charset="0"/>
              </a:rPr>
              <a:t>friction and centrifugal important locally</a:t>
            </a:r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400">
                <a:latin typeface="Comic Sans MS" charset="0"/>
                <a:ea typeface="ＭＳ Ｐゴシック" charset="0"/>
                <a:cs typeface="ＭＳ Ｐゴシック" charset="0"/>
              </a:rPr>
              <a:t>Centrifugal Force</a:t>
            </a:r>
          </a:p>
        </p:txBody>
      </p:sp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omic Sans MS" charset="0"/>
                <a:ea typeface="ＭＳ Ｐゴシック" charset="0"/>
                <a:cs typeface="ＭＳ Ｐゴシック" charset="0"/>
              </a:rPr>
              <a:t>Magnitude</a:t>
            </a:r>
          </a:p>
          <a:p>
            <a:pPr lvl="1"/>
            <a:r>
              <a:rPr lang="en-US">
                <a:latin typeface="Comic Sans MS" charset="0"/>
                <a:ea typeface="ＭＳ Ｐゴシック" charset="0"/>
              </a:rPr>
              <a:t>depends upon the </a:t>
            </a:r>
            <a:r>
              <a:rPr lang="en-US">
                <a:solidFill>
                  <a:srgbClr val="FF0000"/>
                </a:solidFill>
                <a:latin typeface="Comic Sans MS" charset="0"/>
                <a:ea typeface="ＭＳ Ｐゴシック" charset="0"/>
              </a:rPr>
              <a:t>radius of curvature </a:t>
            </a:r>
            <a:r>
              <a:rPr lang="en-US">
                <a:latin typeface="Comic Sans MS" charset="0"/>
                <a:ea typeface="ＭＳ Ｐゴシック" charset="0"/>
              </a:rPr>
              <a:t>of the curved path taken by the air parcel</a:t>
            </a:r>
          </a:p>
          <a:p>
            <a:pPr lvl="1"/>
            <a:r>
              <a:rPr lang="en-US">
                <a:latin typeface="Comic Sans MS" charset="0"/>
                <a:ea typeface="ＭＳ Ｐゴシック" charset="0"/>
              </a:rPr>
              <a:t>depends upon the </a:t>
            </a:r>
            <a:r>
              <a:rPr lang="en-US">
                <a:solidFill>
                  <a:srgbClr val="FF0000"/>
                </a:solidFill>
                <a:latin typeface="Comic Sans MS" charset="0"/>
                <a:ea typeface="ＭＳ Ｐゴシック" charset="0"/>
              </a:rPr>
              <a:t>speed </a:t>
            </a:r>
            <a:r>
              <a:rPr lang="en-US">
                <a:latin typeface="Comic Sans MS" charset="0"/>
                <a:ea typeface="ＭＳ Ｐゴシック" charset="0"/>
              </a:rPr>
              <a:t>of the air parcel</a:t>
            </a:r>
            <a:br>
              <a:rPr lang="en-US">
                <a:latin typeface="Comic Sans MS" charset="0"/>
                <a:ea typeface="ＭＳ Ｐゴシック" charset="0"/>
              </a:rPr>
            </a:br>
            <a:endParaRPr lang="en-US">
              <a:latin typeface="Comic Sans MS" charset="0"/>
              <a:ea typeface="ＭＳ Ｐゴシック" charset="0"/>
            </a:endParaRPr>
          </a:p>
          <a:p>
            <a:r>
              <a:rPr lang="en-US">
                <a:latin typeface="Comic Sans MS" charset="0"/>
                <a:ea typeface="ＭＳ Ｐゴシック" charset="0"/>
                <a:cs typeface="ＭＳ Ｐゴシック" charset="0"/>
              </a:rPr>
              <a:t>Direction</a:t>
            </a:r>
          </a:p>
          <a:p>
            <a:pPr lvl="1"/>
            <a:r>
              <a:rPr lang="en-US">
                <a:latin typeface="Comic Sans MS" charset="0"/>
                <a:ea typeface="ＭＳ Ｐゴシック" charset="0"/>
              </a:rPr>
              <a:t>at </a:t>
            </a:r>
            <a:r>
              <a:rPr lang="en-US">
                <a:solidFill>
                  <a:srgbClr val="FF0000"/>
                </a:solidFill>
                <a:latin typeface="Comic Sans MS" charset="0"/>
                <a:ea typeface="ＭＳ Ｐゴシック" charset="0"/>
              </a:rPr>
              <a:t>right angles to the direction of movement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400" i="1">
                <a:latin typeface="Comic Sans MS" charset="0"/>
                <a:ea typeface="ＭＳ Ｐゴシック" charset="0"/>
                <a:cs typeface="ＭＳ Ｐゴシック" charset="0"/>
              </a:rPr>
              <a:t>Geostrophic</a:t>
            </a:r>
            <a:r>
              <a:rPr lang="en-US" sz="4400">
                <a:latin typeface="Comic Sans MS" charset="0"/>
                <a:ea typeface="ＭＳ Ｐゴシック" charset="0"/>
                <a:cs typeface="ＭＳ Ｐゴシック" charset="0"/>
              </a:rPr>
              <a:t> Balance</a:t>
            </a:r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305800" cy="1524000"/>
          </a:xfrm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2800">
                <a:latin typeface="Comic Sans MS" charset="0"/>
                <a:ea typeface="ＭＳ Ｐゴシック" charset="0"/>
                <a:cs typeface="ＭＳ Ｐゴシック" charset="0"/>
              </a:rPr>
              <a:t>The </a:t>
            </a:r>
            <a:r>
              <a:rPr lang="ja-JP" altLang="en-US" sz="2800">
                <a:latin typeface="Comic Sans MS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2800">
                <a:latin typeface="Comic Sans MS" charset="0"/>
                <a:ea typeface="ＭＳ Ｐゴシック" charset="0"/>
                <a:cs typeface="ＭＳ Ｐゴシック" charset="0"/>
              </a:rPr>
              <a:t>Geostrophic wind</a:t>
            </a:r>
            <a:r>
              <a:rPr lang="ja-JP" altLang="en-US" sz="2800">
                <a:latin typeface="Comic Sans MS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sz="2800">
                <a:latin typeface="Comic Sans MS" charset="0"/>
                <a:ea typeface="ＭＳ Ｐゴシック" charset="0"/>
                <a:cs typeface="ＭＳ Ｐゴシック" charset="0"/>
              </a:rPr>
              <a:t> is flow in a straight line  in which the pressure gradient force balances the Coriolis force.</a:t>
            </a:r>
            <a:endParaRPr lang="en-US" sz="2800"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2771" name="Line 4"/>
          <p:cNvSpPr>
            <a:spLocks noChangeShapeType="1"/>
          </p:cNvSpPr>
          <p:nvPr/>
        </p:nvSpPr>
        <p:spPr bwMode="auto">
          <a:xfrm flipV="1">
            <a:off x="2971800" y="4343400"/>
            <a:ext cx="4572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2" name="Line 5"/>
          <p:cNvSpPr>
            <a:spLocks noChangeShapeType="1"/>
          </p:cNvSpPr>
          <p:nvPr/>
        </p:nvSpPr>
        <p:spPr bwMode="auto">
          <a:xfrm>
            <a:off x="2971800" y="4953000"/>
            <a:ext cx="4572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3" name="Line 6"/>
          <p:cNvSpPr>
            <a:spLocks noChangeShapeType="1"/>
          </p:cNvSpPr>
          <p:nvPr/>
        </p:nvSpPr>
        <p:spPr bwMode="auto">
          <a:xfrm flipV="1">
            <a:off x="2971800" y="5562600"/>
            <a:ext cx="4648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4" name="Text Box 7"/>
          <p:cNvSpPr txBox="1">
            <a:spLocks noChangeArrowheads="1"/>
          </p:cNvSpPr>
          <p:nvPr/>
        </p:nvSpPr>
        <p:spPr bwMode="auto">
          <a:xfrm>
            <a:off x="1508125" y="3927475"/>
            <a:ext cx="1182688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 </a:t>
            </a:r>
            <a:r>
              <a:rPr lang="en-US">
                <a:solidFill>
                  <a:schemeClr val="accent2"/>
                </a:solidFill>
              </a:rPr>
              <a:t>994 mb</a:t>
            </a:r>
          </a:p>
          <a:p>
            <a:endParaRPr lang="en-US">
              <a:solidFill>
                <a:schemeClr val="accent2"/>
              </a:solidFill>
            </a:endParaRPr>
          </a:p>
          <a:p>
            <a:r>
              <a:rPr lang="en-US">
                <a:solidFill>
                  <a:schemeClr val="accent2"/>
                </a:solidFill>
              </a:rPr>
              <a:t>996 mb</a:t>
            </a:r>
          </a:p>
          <a:p>
            <a:endParaRPr lang="en-US">
              <a:solidFill>
                <a:schemeClr val="accent2"/>
              </a:solidFill>
            </a:endParaRPr>
          </a:p>
          <a:p>
            <a:r>
              <a:rPr lang="en-US">
                <a:solidFill>
                  <a:schemeClr val="accent2"/>
                </a:solidFill>
              </a:rPr>
              <a:t>998 mb</a:t>
            </a:r>
            <a:endParaRPr lang="en-US"/>
          </a:p>
        </p:txBody>
      </p:sp>
      <p:sp>
        <p:nvSpPr>
          <p:cNvPr id="32775" name="Text Box 8"/>
          <p:cNvSpPr txBox="1">
            <a:spLocks noChangeArrowheads="1"/>
          </p:cNvSpPr>
          <p:nvPr/>
        </p:nvSpPr>
        <p:spPr bwMode="auto">
          <a:xfrm>
            <a:off x="4327525" y="3394075"/>
            <a:ext cx="2089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</a:rPr>
              <a:t>Lower Pressure</a:t>
            </a:r>
            <a:endParaRPr lang="en-US"/>
          </a:p>
        </p:txBody>
      </p:sp>
      <p:sp>
        <p:nvSpPr>
          <p:cNvPr id="32776" name="Text Box 9"/>
          <p:cNvSpPr txBox="1">
            <a:spLocks noChangeArrowheads="1"/>
          </p:cNvSpPr>
          <p:nvPr/>
        </p:nvSpPr>
        <p:spPr bwMode="auto">
          <a:xfrm>
            <a:off x="4191000" y="5715000"/>
            <a:ext cx="2139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</a:rPr>
              <a:t>Higher Pressure</a:t>
            </a:r>
            <a:endParaRPr lang="en-US"/>
          </a:p>
        </p:txBody>
      </p:sp>
      <p:sp>
        <p:nvSpPr>
          <p:cNvPr id="32777" name="Line 10"/>
          <p:cNvSpPr>
            <a:spLocks noChangeShapeType="1"/>
          </p:cNvSpPr>
          <p:nvPr/>
        </p:nvSpPr>
        <p:spPr bwMode="auto">
          <a:xfrm flipH="1" flipV="1">
            <a:off x="4876800" y="3962400"/>
            <a:ext cx="0" cy="685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8" name="Line 11"/>
          <p:cNvSpPr>
            <a:spLocks noChangeShapeType="1"/>
          </p:cNvSpPr>
          <p:nvPr/>
        </p:nvSpPr>
        <p:spPr bwMode="auto">
          <a:xfrm flipH="1">
            <a:off x="4876800" y="4648200"/>
            <a:ext cx="0" cy="60960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9" name="Line 12"/>
          <p:cNvSpPr>
            <a:spLocks noChangeShapeType="1"/>
          </p:cNvSpPr>
          <p:nvPr/>
        </p:nvSpPr>
        <p:spPr bwMode="auto">
          <a:xfrm>
            <a:off x="4876800" y="4648200"/>
            <a:ext cx="914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80" name="Text Box 13"/>
          <p:cNvSpPr txBox="1">
            <a:spLocks noChangeArrowheads="1"/>
          </p:cNvSpPr>
          <p:nvPr/>
        </p:nvSpPr>
        <p:spPr bwMode="auto">
          <a:xfrm>
            <a:off x="152400" y="6324600"/>
            <a:ext cx="8693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/>
              <a:t>Note:  Geostrophic flow is often a good approximation high in the atmosphere (&gt;500 meters)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400">
                <a:latin typeface="Comic Sans MS" charset="0"/>
                <a:ea typeface="ＭＳ Ｐゴシック" charset="0"/>
                <a:cs typeface="ＭＳ Ｐゴシック" charset="0"/>
              </a:rPr>
              <a:t>Pressure patterns </a:t>
            </a:r>
            <a:br>
              <a:rPr lang="en-US" sz="4400">
                <a:latin typeface="Comic Sans MS" charset="0"/>
                <a:ea typeface="ＭＳ Ｐゴシック" charset="0"/>
                <a:cs typeface="ＭＳ Ｐゴシック" charset="0"/>
              </a:rPr>
            </a:br>
            <a:r>
              <a:rPr lang="en-US" sz="4400">
                <a:latin typeface="Comic Sans MS" charset="0"/>
                <a:ea typeface="ＭＳ Ｐゴシック" charset="0"/>
                <a:cs typeface="ＭＳ Ｐゴシック" charset="0"/>
              </a:rPr>
              <a:t>and winds aloft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981200"/>
            <a:ext cx="37338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>
                <a:latin typeface="Comic Sans MS" charset="0"/>
                <a:ea typeface="ＭＳ Ｐゴシック" charset="0"/>
                <a:cs typeface="ＭＳ Ｐゴシック" charset="0"/>
              </a:rPr>
              <a:t>At upper levels, winds blow parallel to the pressure/height contours</a:t>
            </a:r>
          </a:p>
        </p:txBody>
      </p:sp>
      <p:pic>
        <p:nvPicPr>
          <p:cNvPr id="34819" name="Picture 5"/>
          <p:cNvPicPr>
            <a:picLocks noChangeAspect="1" noChangeArrowheads="1"/>
          </p:cNvPicPr>
          <p:nvPr/>
        </p:nvPicPr>
        <p:blipFill>
          <a:blip r:embed="rId3">
            <a:lum bright="-18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850" y="1828800"/>
            <a:ext cx="5238750" cy="380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400" i="1">
                <a:latin typeface="Comic Sans MS" charset="0"/>
                <a:ea typeface="ＭＳ Ｐゴシック" charset="0"/>
                <a:cs typeface="ＭＳ Ｐゴシック" charset="0"/>
              </a:rPr>
              <a:t>Gradient Wind </a:t>
            </a:r>
            <a:r>
              <a:rPr lang="en-US" sz="4400">
                <a:latin typeface="Comic Sans MS" charset="0"/>
                <a:ea typeface="ＭＳ Ｐゴシック" charset="0"/>
                <a:cs typeface="ＭＳ Ｐゴシック" charset="0"/>
              </a:rPr>
              <a:t>Balance</a:t>
            </a:r>
          </a:p>
        </p:txBody>
      </p:sp>
      <p:sp>
        <p:nvSpPr>
          <p:cNvPr id="36866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omic Sans MS" charset="0"/>
                <a:ea typeface="ＭＳ Ｐゴシック" charset="0"/>
                <a:cs typeface="ＭＳ Ｐゴシック" charset="0"/>
              </a:rPr>
              <a:t>The </a:t>
            </a:r>
            <a:r>
              <a:rPr lang="ja-JP" altLang="en-US">
                <a:latin typeface="Comic Sans MS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>
                <a:latin typeface="Comic Sans MS" charset="0"/>
                <a:ea typeface="ＭＳ Ｐゴシック" charset="0"/>
                <a:cs typeface="ＭＳ Ｐゴシック" charset="0"/>
              </a:rPr>
              <a:t>Gradient Wind</a:t>
            </a:r>
            <a:r>
              <a:rPr lang="ja-JP" altLang="en-US">
                <a:latin typeface="Comic Sans MS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>
                <a:latin typeface="Comic Sans MS" charset="0"/>
                <a:ea typeface="ＭＳ Ｐゴシック" charset="0"/>
                <a:cs typeface="ＭＳ Ｐゴシック" charset="0"/>
              </a:rPr>
              <a:t> is flow around a curved path where there are three forces involved in the balance:</a:t>
            </a:r>
          </a:p>
          <a:p>
            <a:pPr lvl="1"/>
            <a:r>
              <a:rPr lang="en-US">
                <a:latin typeface="Comic Sans MS" charset="0"/>
                <a:ea typeface="ＭＳ Ｐゴシック" charset="0"/>
              </a:rPr>
              <a:t>1.	Pressure Gradient Force</a:t>
            </a:r>
          </a:p>
          <a:p>
            <a:pPr lvl="1"/>
            <a:r>
              <a:rPr lang="en-US">
                <a:latin typeface="Comic Sans MS" charset="0"/>
                <a:ea typeface="ＭＳ Ｐゴシック" charset="0"/>
              </a:rPr>
              <a:t>2.	Coriolis Force</a:t>
            </a:r>
          </a:p>
          <a:p>
            <a:pPr lvl="1"/>
            <a:r>
              <a:rPr lang="en-US">
                <a:latin typeface="Comic Sans MS" charset="0"/>
                <a:ea typeface="ＭＳ Ｐゴシック" charset="0"/>
              </a:rPr>
              <a:t>3.	Centrifugal Force</a:t>
            </a:r>
            <a:br>
              <a:rPr lang="en-US">
                <a:latin typeface="Comic Sans MS" charset="0"/>
                <a:ea typeface="ＭＳ Ｐゴシック" charset="0"/>
              </a:rPr>
            </a:br>
            <a:endParaRPr lang="en-US">
              <a:latin typeface="Comic Sans MS" charset="0"/>
              <a:ea typeface="ＭＳ Ｐゴシック" charset="0"/>
            </a:endParaRPr>
          </a:p>
          <a:p>
            <a:r>
              <a:rPr lang="en-US">
                <a:latin typeface="Comic Sans MS" charset="0"/>
                <a:ea typeface="ＭＳ Ｐゴシック" charset="0"/>
                <a:cs typeface="ＭＳ Ｐゴシック" charset="0"/>
              </a:rPr>
              <a:t>Important in regions of </a:t>
            </a:r>
            <a:r>
              <a:rPr lang="en-US">
                <a:solidFill>
                  <a:srgbClr val="FF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strong curvature </a:t>
            </a:r>
            <a:r>
              <a:rPr lang="en-US">
                <a:latin typeface="Comic Sans MS" charset="0"/>
                <a:ea typeface="ＭＳ Ｐゴシック" charset="0"/>
                <a:cs typeface="ＭＳ Ｐゴシック" charset="0"/>
              </a:rPr>
              <a:t>(near high or low pressure centers)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610600" cy="838200"/>
          </a:xfrm>
        </p:spPr>
        <p:txBody>
          <a:bodyPr/>
          <a:lstStyle/>
          <a:p>
            <a:pPr>
              <a:defRPr/>
            </a:pPr>
            <a:r>
              <a:rPr lang="en-US" sz="4400">
                <a:latin typeface="Comic Sans MS" charset="0"/>
                <a:ea typeface="ＭＳ Ｐゴシック" charset="0"/>
                <a:cs typeface="ＭＳ Ｐゴシック" charset="0"/>
              </a:rPr>
              <a:t>Gradient Wind Balance</a:t>
            </a:r>
          </a:p>
        </p:txBody>
      </p:sp>
      <p:pic>
        <p:nvPicPr>
          <p:cNvPr id="38914" name="Picture 34" descr="grad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657600"/>
            <a:ext cx="4876800" cy="276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5" name="Picture 35" descr="grad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14400"/>
            <a:ext cx="4343400" cy="249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Rectangle 36"/>
          <p:cNvSpPr>
            <a:spLocks noChangeArrowheads="1"/>
          </p:cNvSpPr>
          <p:nvPr/>
        </p:nvSpPr>
        <p:spPr bwMode="auto">
          <a:xfrm>
            <a:off x="152400" y="1066800"/>
            <a:ext cx="3810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>
                <a:latin typeface="Comic Sans MS" charset="0"/>
              </a:rPr>
              <a:t>Near a trough, wind slows as </a:t>
            </a:r>
            <a:r>
              <a:rPr lang="en-US" sz="3200">
                <a:solidFill>
                  <a:srgbClr val="FF0000"/>
                </a:solidFill>
                <a:latin typeface="Comic Sans MS" charset="0"/>
              </a:rPr>
              <a:t>centrifugal force adds to Coriolis</a:t>
            </a:r>
          </a:p>
        </p:txBody>
      </p:sp>
      <p:sp>
        <p:nvSpPr>
          <p:cNvPr id="38917" name="Rectangle 37"/>
          <p:cNvSpPr>
            <a:spLocks noChangeArrowheads="1"/>
          </p:cNvSpPr>
          <p:nvPr/>
        </p:nvSpPr>
        <p:spPr bwMode="auto">
          <a:xfrm>
            <a:off x="5181600" y="3581400"/>
            <a:ext cx="3810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>
                <a:latin typeface="Comic Sans MS" charset="0"/>
              </a:rPr>
              <a:t>Near a ridge, wind speeds up as </a:t>
            </a:r>
            <a:r>
              <a:rPr lang="en-US" sz="3200">
                <a:solidFill>
                  <a:srgbClr val="FF0000"/>
                </a:solidFill>
                <a:latin typeface="Comic Sans MS" charset="0"/>
              </a:rPr>
              <a:t>centrifugal force opposes Coriolis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400">
                <a:latin typeface="Comic Sans MS" charset="0"/>
                <a:ea typeface="ＭＳ Ｐゴシック" charset="0"/>
                <a:cs typeface="ＭＳ Ｐゴシック" charset="0"/>
              </a:rPr>
              <a:t>Friction is Important </a:t>
            </a:r>
            <a:br>
              <a:rPr lang="en-US" sz="4400">
                <a:latin typeface="Comic Sans MS" charset="0"/>
                <a:ea typeface="ＭＳ Ｐゴシック" charset="0"/>
                <a:cs typeface="ＭＳ Ｐゴシック" charset="0"/>
              </a:rPr>
            </a:br>
            <a:r>
              <a:rPr lang="en-US" sz="4400">
                <a:latin typeface="Comic Sans MS" charset="0"/>
                <a:ea typeface="ＭＳ Ｐゴシック" charset="0"/>
                <a:cs typeface="ＭＳ Ｐゴシック" charset="0"/>
              </a:rPr>
              <a:t>Near Earth</a:t>
            </a:r>
            <a:r>
              <a:rPr lang="ja-JP" altLang="en-US" sz="4400">
                <a:latin typeface="Comic Sans MS" charset="0"/>
                <a:ea typeface="ＭＳ Ｐゴシック" charset="0"/>
                <a:cs typeface="ＭＳ Ｐゴシック" charset="0"/>
              </a:rPr>
              <a:t>’</a:t>
            </a:r>
            <a:r>
              <a:rPr lang="en-US" sz="4400">
                <a:latin typeface="Comic Sans MS" charset="0"/>
                <a:ea typeface="ＭＳ Ｐゴシック" charset="0"/>
                <a:cs typeface="ＭＳ Ｐゴシック" charset="0"/>
              </a:rPr>
              <a:t>s Surface</a:t>
            </a:r>
          </a:p>
        </p:txBody>
      </p:sp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305800" cy="44767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>
                <a:latin typeface="Comic Sans MS" charset="0"/>
                <a:ea typeface="ＭＳ Ｐゴシック" charset="0"/>
                <a:cs typeface="ＭＳ Ｐゴシック" charset="0"/>
              </a:rPr>
              <a:t>Frictional drag of the ground slows wind down</a:t>
            </a:r>
          </a:p>
          <a:p>
            <a:pPr lvl="1">
              <a:lnSpc>
                <a:spcPct val="90000"/>
              </a:lnSpc>
            </a:pPr>
            <a:r>
              <a:rPr lang="en-US" sz="2400">
                <a:latin typeface="Comic Sans MS" charset="0"/>
                <a:ea typeface="ＭＳ Ｐゴシック" charset="0"/>
              </a:rPr>
              <a:t>Magnitude</a:t>
            </a:r>
          </a:p>
          <a:p>
            <a:pPr lvl="2">
              <a:lnSpc>
                <a:spcPct val="90000"/>
              </a:lnSpc>
            </a:pPr>
            <a:r>
              <a:rPr lang="en-US" sz="2000">
                <a:latin typeface="Comic Sans MS" charset="0"/>
                <a:ea typeface="ＭＳ Ｐゴシック" charset="0"/>
              </a:rPr>
              <a:t>Depends upon the </a:t>
            </a:r>
            <a:r>
              <a:rPr lang="en-US" sz="2000">
                <a:solidFill>
                  <a:srgbClr val="FF0000"/>
                </a:solidFill>
                <a:latin typeface="Comic Sans MS" charset="0"/>
                <a:ea typeface="ＭＳ Ｐゴシック" charset="0"/>
              </a:rPr>
              <a:t>speed</a:t>
            </a:r>
            <a:r>
              <a:rPr lang="en-US" sz="2000">
                <a:latin typeface="Comic Sans MS" charset="0"/>
                <a:ea typeface="ＭＳ Ｐゴシック" charset="0"/>
              </a:rPr>
              <a:t> of the air parcel </a:t>
            </a:r>
          </a:p>
          <a:p>
            <a:pPr lvl="2">
              <a:lnSpc>
                <a:spcPct val="90000"/>
              </a:lnSpc>
            </a:pPr>
            <a:r>
              <a:rPr lang="en-US" sz="2000">
                <a:latin typeface="Comic Sans MS" charset="0"/>
                <a:ea typeface="ＭＳ Ｐゴシック" charset="0"/>
              </a:rPr>
              <a:t>Depends upon the </a:t>
            </a:r>
            <a:r>
              <a:rPr lang="en-US" sz="2000">
                <a:solidFill>
                  <a:srgbClr val="FF0000"/>
                </a:solidFill>
                <a:latin typeface="Comic Sans MS" charset="0"/>
                <a:ea typeface="ＭＳ Ｐゴシック" charset="0"/>
              </a:rPr>
              <a:t>roughness</a:t>
            </a:r>
            <a:r>
              <a:rPr lang="en-US" sz="2000">
                <a:latin typeface="Comic Sans MS" charset="0"/>
                <a:ea typeface="ＭＳ Ｐゴシック" charset="0"/>
              </a:rPr>
              <a:t> of the terrain</a:t>
            </a:r>
          </a:p>
          <a:p>
            <a:pPr lvl="2">
              <a:lnSpc>
                <a:spcPct val="90000"/>
              </a:lnSpc>
            </a:pPr>
            <a:r>
              <a:rPr lang="en-US" sz="2000">
                <a:latin typeface="Comic Sans MS" charset="0"/>
                <a:ea typeface="ＭＳ Ｐゴシック" charset="0"/>
              </a:rPr>
              <a:t>Depends on the strength of </a:t>
            </a:r>
            <a:r>
              <a:rPr lang="en-US" sz="2000">
                <a:solidFill>
                  <a:srgbClr val="FF0000"/>
                </a:solidFill>
                <a:latin typeface="Comic Sans MS" charset="0"/>
                <a:ea typeface="ＭＳ Ｐゴシック" charset="0"/>
              </a:rPr>
              <a:t>turbulent coupling</a:t>
            </a:r>
            <a:r>
              <a:rPr lang="en-US" sz="2000">
                <a:latin typeface="Comic Sans MS" charset="0"/>
                <a:ea typeface="ＭＳ Ｐゴシック" charset="0"/>
              </a:rPr>
              <a:t> to surface</a:t>
            </a:r>
          </a:p>
          <a:p>
            <a:pPr lvl="1">
              <a:lnSpc>
                <a:spcPct val="90000"/>
              </a:lnSpc>
            </a:pPr>
            <a:r>
              <a:rPr lang="en-US" sz="2400">
                <a:latin typeface="Comic Sans MS" charset="0"/>
                <a:ea typeface="ＭＳ Ｐゴシック" charset="0"/>
              </a:rPr>
              <a:t>Direction</a:t>
            </a:r>
          </a:p>
          <a:p>
            <a:pPr lvl="2">
              <a:lnSpc>
                <a:spcPct val="90000"/>
              </a:lnSpc>
            </a:pPr>
            <a:r>
              <a:rPr lang="en-US" sz="2000">
                <a:latin typeface="Comic Sans MS" charset="0"/>
                <a:ea typeface="ＭＳ Ｐゴシック" charset="0"/>
              </a:rPr>
              <a:t>Always acts in the direction </a:t>
            </a:r>
            <a:br>
              <a:rPr lang="en-US" sz="2000">
                <a:latin typeface="Comic Sans MS" charset="0"/>
                <a:ea typeface="ＭＳ Ｐゴシック" charset="0"/>
              </a:rPr>
            </a:br>
            <a:r>
              <a:rPr lang="en-US" sz="2000">
                <a:solidFill>
                  <a:srgbClr val="FF0000"/>
                </a:solidFill>
                <a:latin typeface="Comic Sans MS" charset="0"/>
                <a:ea typeface="ＭＳ Ｐゴシック" charset="0"/>
              </a:rPr>
              <a:t>exactly opposite to the movement</a:t>
            </a:r>
            <a:r>
              <a:rPr lang="en-US" sz="2000">
                <a:latin typeface="Comic Sans MS" charset="0"/>
                <a:ea typeface="ＭＳ Ｐゴシック" charset="0"/>
              </a:rPr>
              <a:t> of the air parcel</a:t>
            </a:r>
            <a:br>
              <a:rPr lang="en-US" sz="2000">
                <a:latin typeface="Comic Sans MS" charset="0"/>
                <a:ea typeface="ＭＳ Ｐゴシック" charset="0"/>
              </a:rPr>
            </a:br>
            <a:endParaRPr lang="en-US" sz="2000">
              <a:latin typeface="Comic Sans MS" charset="0"/>
              <a:ea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 sz="2800">
                <a:latin typeface="Comic Sans MS" charset="0"/>
                <a:ea typeface="ＭＳ Ｐゴシック" charset="0"/>
                <a:cs typeface="ＭＳ Ｐゴシック" charset="0"/>
              </a:rPr>
              <a:t>Important in the turbulent </a:t>
            </a:r>
            <a:r>
              <a:rPr lang="en-US" sz="2800" b="1" i="1">
                <a:latin typeface="Comic Sans MS" charset="0"/>
                <a:ea typeface="ＭＳ Ｐゴシック" charset="0"/>
                <a:cs typeface="ＭＳ Ｐゴシック" charset="0"/>
              </a:rPr>
              <a:t>friction layer</a:t>
            </a:r>
            <a:r>
              <a:rPr lang="en-US" sz="2800">
                <a:latin typeface="Comic Sans MS" charset="0"/>
                <a:ea typeface="ＭＳ Ｐゴシック" charset="0"/>
                <a:cs typeface="ＭＳ Ｐゴシック" charset="0"/>
              </a:rPr>
              <a:t> </a:t>
            </a:r>
            <a:br>
              <a:rPr lang="en-US" sz="2800">
                <a:latin typeface="Comic Sans MS" charset="0"/>
                <a:ea typeface="ＭＳ Ｐゴシック" charset="0"/>
                <a:cs typeface="ＭＳ Ｐゴシック" charset="0"/>
              </a:rPr>
            </a:br>
            <a:r>
              <a:rPr lang="en-US" sz="2800">
                <a:latin typeface="Comic Sans MS" charset="0"/>
                <a:ea typeface="ＭＳ Ｐゴシック" charset="0"/>
                <a:cs typeface="ＭＳ Ｐゴシック" charset="0"/>
              </a:rPr>
              <a:t>(a.k.a. the </a:t>
            </a:r>
            <a:r>
              <a:rPr lang="ja-JP" altLang="en-US" sz="2800">
                <a:latin typeface="Comic Sans MS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2800">
                <a:latin typeface="Comic Sans MS" charset="0"/>
                <a:ea typeface="ＭＳ Ｐゴシック" charset="0"/>
                <a:cs typeface="ＭＳ Ｐゴシック" charset="0"/>
              </a:rPr>
              <a:t>planetary boundary layer</a:t>
            </a:r>
            <a:r>
              <a:rPr lang="ja-JP" altLang="en-US" sz="2800">
                <a:latin typeface="Comic Sans MS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sz="2800">
                <a:latin typeface="Comic Sans MS" charset="0"/>
                <a:ea typeface="ＭＳ Ｐゴシック" charset="0"/>
                <a:cs typeface="ＭＳ Ｐゴシック" charset="0"/>
              </a:rPr>
              <a:t>)</a:t>
            </a:r>
          </a:p>
          <a:p>
            <a:pPr lvl="2">
              <a:lnSpc>
                <a:spcPct val="90000"/>
              </a:lnSpc>
            </a:pPr>
            <a:r>
              <a:rPr lang="en-US" sz="2000">
                <a:latin typeface="Comic Sans MS" charset="0"/>
                <a:ea typeface="ＭＳ Ｐゴシック" charset="0"/>
              </a:rPr>
              <a:t>~lowest 1-2 km of the atmosphere</a:t>
            </a:r>
            <a:br>
              <a:rPr lang="en-US" sz="2000">
                <a:latin typeface="Comic Sans MS" charset="0"/>
                <a:ea typeface="ＭＳ Ｐゴシック" charset="0"/>
              </a:rPr>
            </a:br>
            <a:endParaRPr lang="en-US" sz="2000">
              <a:latin typeface="Comic Sans MS" charset="0"/>
              <a:ea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 sz="2800">
                <a:latin typeface="Comic Sans MS" charset="0"/>
                <a:ea typeface="ＭＳ Ｐゴシック" charset="0"/>
                <a:cs typeface="ＭＳ Ｐゴシック" charset="0"/>
              </a:rPr>
              <a:t>Flow is nearly </a:t>
            </a:r>
            <a:r>
              <a:rPr lang="en-US" sz="2800">
                <a:solidFill>
                  <a:srgbClr val="FF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laminar aloft, friction negligible</a:t>
            </a:r>
            <a:r>
              <a:rPr lang="en-US" sz="2800">
                <a:latin typeface="Comic Sans MS" charset="0"/>
                <a:ea typeface="ＭＳ Ｐゴシック" charset="0"/>
                <a:cs typeface="ＭＳ Ｐゴシック" charset="0"/>
              </a:rPr>
              <a:t>!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763000" cy="1219200"/>
          </a:xfrm>
        </p:spPr>
        <p:txBody>
          <a:bodyPr/>
          <a:lstStyle/>
          <a:p>
            <a:pPr>
              <a:defRPr/>
            </a:pPr>
            <a:r>
              <a:rPr lang="en-US" sz="4000">
                <a:latin typeface="Comic Sans MS" charset="0"/>
                <a:ea typeface="ＭＳ Ｐゴシック" charset="0"/>
                <a:cs typeface="ＭＳ Ｐゴシック" charset="0"/>
              </a:rPr>
              <a:t>Three-Way Balance Near Surface </a:t>
            </a:r>
            <a:br>
              <a:rPr lang="en-US" sz="4000">
                <a:latin typeface="Comic Sans MS" charset="0"/>
                <a:ea typeface="ＭＳ Ｐゴシック" charset="0"/>
                <a:cs typeface="ＭＳ Ｐゴシック" charset="0"/>
              </a:rPr>
            </a:br>
            <a:r>
              <a:rPr lang="en-US" sz="4000">
                <a:latin typeface="Comic Sans MS" charset="0"/>
                <a:ea typeface="ＭＳ Ｐゴシック" charset="0"/>
                <a:cs typeface="ＭＳ Ｐゴシック" charset="0"/>
              </a:rPr>
              <a:t>(Pressure + Coriolis + Friction)</a:t>
            </a:r>
          </a:p>
        </p:txBody>
      </p:sp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05800" cy="4724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>
                <a:latin typeface="Comic Sans MS" charset="0"/>
                <a:ea typeface="ＭＳ Ｐゴシック" charset="0"/>
                <a:cs typeface="ＭＳ Ｐゴシック" charset="0"/>
              </a:rPr>
              <a:t>Friction can only slow wind speed, not change wind direction</a:t>
            </a:r>
            <a:br>
              <a:rPr lang="en-US" sz="2800">
                <a:latin typeface="Comic Sans MS" charset="0"/>
                <a:ea typeface="ＭＳ Ｐゴシック" charset="0"/>
                <a:cs typeface="ＭＳ Ｐゴシック" charset="0"/>
              </a:rPr>
            </a:br>
            <a:endParaRPr lang="en-US" sz="2800">
              <a:latin typeface="Comic Sans MS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 sz="2800">
                <a:latin typeface="Comic Sans MS" charset="0"/>
                <a:ea typeface="ＭＳ Ｐゴシック" charset="0"/>
                <a:cs typeface="ＭＳ Ｐゴシック" charset="0"/>
              </a:rPr>
              <a:t>Near the surface, the wind speed is decreased by friction, so the </a:t>
            </a:r>
            <a:r>
              <a:rPr lang="en-US" sz="2800">
                <a:solidFill>
                  <a:srgbClr val="FF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Coriolis force is weaker &amp; does not quite balance the pressure gradient</a:t>
            </a:r>
            <a:r>
              <a:rPr lang="en-US" sz="2800">
                <a:latin typeface="Comic Sans MS" charset="0"/>
                <a:ea typeface="ＭＳ Ｐゴシック" charset="0"/>
                <a:cs typeface="ＭＳ Ｐゴシック" charset="0"/>
              </a:rPr>
              <a:t> force</a:t>
            </a:r>
          </a:p>
          <a:p>
            <a:pPr lvl="1">
              <a:lnSpc>
                <a:spcPct val="90000"/>
              </a:lnSpc>
            </a:pPr>
            <a:r>
              <a:rPr lang="en-US" sz="2400">
                <a:latin typeface="Comic Sans MS" charset="0"/>
                <a:ea typeface="ＭＳ Ｐゴシック" charset="0"/>
              </a:rPr>
              <a:t>Force imbalance (PGF &gt; CF) </a:t>
            </a:r>
            <a:r>
              <a:rPr lang="en-US" sz="2400">
                <a:solidFill>
                  <a:srgbClr val="FF0000"/>
                </a:solidFill>
                <a:latin typeface="Comic Sans MS" charset="0"/>
                <a:ea typeface="ＭＳ Ｐゴシック" charset="0"/>
              </a:rPr>
              <a:t>pulls wind in toward low pressure</a:t>
            </a:r>
          </a:p>
          <a:p>
            <a:pPr lvl="1">
              <a:lnSpc>
                <a:spcPct val="90000"/>
              </a:lnSpc>
            </a:pPr>
            <a:r>
              <a:rPr lang="en-US" sz="2400">
                <a:latin typeface="Comic Sans MS" charset="0"/>
                <a:ea typeface="ＭＳ Ｐゴシック" charset="0"/>
              </a:rPr>
              <a:t>Angle at which wind crosses isobars depends on turbulence and surface roughness</a:t>
            </a:r>
          </a:p>
          <a:p>
            <a:pPr lvl="2">
              <a:lnSpc>
                <a:spcPct val="90000"/>
              </a:lnSpc>
            </a:pPr>
            <a:r>
              <a:rPr lang="en-US" sz="2000">
                <a:latin typeface="Comic Sans MS" charset="0"/>
                <a:ea typeface="ＭＳ Ｐゴシック" charset="0"/>
              </a:rPr>
              <a:t>Average ~ 30 degrees 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400">
                <a:latin typeface="Comic Sans MS" charset="0"/>
                <a:ea typeface="ＭＳ Ｐゴシック" charset="0"/>
                <a:cs typeface="ＭＳ Ｐゴシック" charset="0"/>
              </a:rPr>
              <a:t>Geostrophic Wind Plus Friction</a:t>
            </a:r>
          </a:p>
        </p:txBody>
      </p:sp>
      <p:sp>
        <p:nvSpPr>
          <p:cNvPr id="45058" name="Line 4"/>
          <p:cNvSpPr>
            <a:spLocks noChangeShapeType="1"/>
          </p:cNvSpPr>
          <p:nvPr/>
        </p:nvSpPr>
        <p:spPr bwMode="auto">
          <a:xfrm flipV="1">
            <a:off x="2743200" y="2667000"/>
            <a:ext cx="4572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59" name="Line 5"/>
          <p:cNvSpPr>
            <a:spLocks noChangeShapeType="1"/>
          </p:cNvSpPr>
          <p:nvPr/>
        </p:nvSpPr>
        <p:spPr bwMode="auto">
          <a:xfrm>
            <a:off x="2743200" y="3276600"/>
            <a:ext cx="4572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0" name="Line 6"/>
          <p:cNvSpPr>
            <a:spLocks noChangeShapeType="1"/>
          </p:cNvSpPr>
          <p:nvPr/>
        </p:nvSpPr>
        <p:spPr bwMode="auto">
          <a:xfrm flipV="1">
            <a:off x="2743200" y="3886200"/>
            <a:ext cx="4648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1" name="Text Box 7"/>
          <p:cNvSpPr txBox="1">
            <a:spLocks noChangeArrowheads="1"/>
          </p:cNvSpPr>
          <p:nvPr/>
        </p:nvSpPr>
        <p:spPr bwMode="auto">
          <a:xfrm>
            <a:off x="1279525" y="2251075"/>
            <a:ext cx="1182688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 994 mb</a:t>
            </a:r>
          </a:p>
          <a:p>
            <a:endParaRPr lang="en-US"/>
          </a:p>
          <a:p>
            <a:r>
              <a:rPr lang="en-US"/>
              <a:t>996 mb</a:t>
            </a:r>
          </a:p>
          <a:p>
            <a:endParaRPr lang="en-US"/>
          </a:p>
          <a:p>
            <a:r>
              <a:rPr lang="en-US"/>
              <a:t>998 mb</a:t>
            </a:r>
          </a:p>
        </p:txBody>
      </p:sp>
      <p:sp>
        <p:nvSpPr>
          <p:cNvPr id="45062" name="Text Box 8"/>
          <p:cNvSpPr txBox="1">
            <a:spLocks noChangeArrowheads="1"/>
          </p:cNvSpPr>
          <p:nvPr/>
        </p:nvSpPr>
        <p:spPr bwMode="auto">
          <a:xfrm>
            <a:off x="4098925" y="1717675"/>
            <a:ext cx="2089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Lower Pressure</a:t>
            </a:r>
          </a:p>
        </p:txBody>
      </p:sp>
      <p:sp>
        <p:nvSpPr>
          <p:cNvPr id="45063" name="Text Box 9"/>
          <p:cNvSpPr txBox="1">
            <a:spLocks noChangeArrowheads="1"/>
          </p:cNvSpPr>
          <p:nvPr/>
        </p:nvSpPr>
        <p:spPr bwMode="auto">
          <a:xfrm>
            <a:off x="3962400" y="4038600"/>
            <a:ext cx="2139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Higher Pressure</a:t>
            </a:r>
          </a:p>
        </p:txBody>
      </p:sp>
      <p:sp>
        <p:nvSpPr>
          <p:cNvPr id="45064" name="Line 10"/>
          <p:cNvSpPr>
            <a:spLocks noChangeShapeType="1"/>
          </p:cNvSpPr>
          <p:nvPr/>
        </p:nvSpPr>
        <p:spPr bwMode="auto">
          <a:xfrm flipH="1" flipV="1">
            <a:off x="4648200" y="2286000"/>
            <a:ext cx="0" cy="685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5" name="Line 11"/>
          <p:cNvSpPr>
            <a:spLocks noChangeShapeType="1"/>
          </p:cNvSpPr>
          <p:nvPr/>
        </p:nvSpPr>
        <p:spPr bwMode="auto">
          <a:xfrm>
            <a:off x="4648200" y="2971800"/>
            <a:ext cx="152400" cy="38100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6" name="Line 12"/>
          <p:cNvSpPr>
            <a:spLocks noChangeShapeType="1"/>
          </p:cNvSpPr>
          <p:nvPr/>
        </p:nvSpPr>
        <p:spPr bwMode="auto">
          <a:xfrm flipV="1">
            <a:off x="4648200" y="2819400"/>
            <a:ext cx="609600" cy="152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7" name="Text Box 13"/>
          <p:cNvSpPr txBox="1">
            <a:spLocks noChangeArrowheads="1"/>
          </p:cNvSpPr>
          <p:nvPr/>
        </p:nvSpPr>
        <p:spPr bwMode="auto">
          <a:xfrm>
            <a:off x="0" y="5486400"/>
            <a:ext cx="91043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chemeClr val="accent2"/>
                </a:solidFill>
                <a:latin typeface="Comic Sans MS" charset="0"/>
              </a:rPr>
              <a:t>Wind doesn</a:t>
            </a:r>
            <a:r>
              <a:rPr lang="ja-JP" altLang="en-US" sz="1800">
                <a:solidFill>
                  <a:schemeClr val="accent2"/>
                </a:solidFill>
                <a:latin typeface="Comic Sans MS" charset="0"/>
              </a:rPr>
              <a:t>’</a:t>
            </a:r>
            <a:r>
              <a:rPr lang="en-US" altLang="ja-JP" sz="1800">
                <a:solidFill>
                  <a:schemeClr val="accent2"/>
                </a:solidFill>
                <a:latin typeface="Comic Sans MS" charset="0"/>
              </a:rPr>
              <a:t>t blow parallel to the isobars, but is deflected toward lower pressure;</a:t>
            </a:r>
          </a:p>
          <a:p>
            <a:r>
              <a:rPr lang="en-US" sz="1800">
                <a:solidFill>
                  <a:schemeClr val="accent2"/>
                </a:solidFill>
                <a:latin typeface="Comic Sans MS" charset="0"/>
              </a:rPr>
              <a:t>this happens close to the ground where terrain and vegetation provide friction</a:t>
            </a:r>
            <a:endParaRPr lang="en-US" sz="1800">
              <a:latin typeface="Comic Sans MS" charset="0"/>
            </a:endParaRPr>
          </a:p>
        </p:txBody>
      </p:sp>
      <p:sp>
        <p:nvSpPr>
          <p:cNvPr id="45068" name="Line 14"/>
          <p:cNvSpPr>
            <a:spLocks noChangeShapeType="1"/>
          </p:cNvSpPr>
          <p:nvPr/>
        </p:nvSpPr>
        <p:spPr bwMode="auto">
          <a:xfrm flipH="1">
            <a:off x="4419600" y="2971800"/>
            <a:ext cx="228600" cy="76200"/>
          </a:xfrm>
          <a:prstGeom prst="line">
            <a:avLst/>
          </a:prstGeom>
          <a:noFill/>
          <a:ln w="38100">
            <a:solidFill>
              <a:srgbClr val="CC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077200" cy="1066800"/>
          </a:xfrm>
        </p:spPr>
        <p:txBody>
          <a:bodyPr/>
          <a:lstStyle/>
          <a:p>
            <a:pPr>
              <a:defRPr/>
            </a:pPr>
            <a:r>
              <a:rPr lang="en-US" sz="4400">
                <a:latin typeface="Comic Sans MS" charset="0"/>
                <a:ea typeface="ＭＳ Ｐゴシック" charset="0"/>
                <a:cs typeface="ＭＳ Ｐゴシック" charset="0"/>
              </a:rPr>
              <a:t>Surface Pressure Patterns </a:t>
            </a:r>
            <a:br>
              <a:rPr lang="en-US" sz="4400">
                <a:latin typeface="Comic Sans MS" charset="0"/>
                <a:ea typeface="ＭＳ Ｐゴシック" charset="0"/>
                <a:cs typeface="ＭＳ Ｐゴシック" charset="0"/>
              </a:rPr>
            </a:br>
            <a:r>
              <a:rPr lang="en-US" sz="4400">
                <a:latin typeface="Comic Sans MS" charset="0"/>
                <a:ea typeface="ＭＳ Ｐゴシック" charset="0"/>
                <a:cs typeface="ＭＳ Ｐゴシック" charset="0"/>
              </a:rPr>
              <a:t>and Winds</a:t>
            </a:r>
          </a:p>
        </p:txBody>
      </p:sp>
      <p:sp>
        <p:nvSpPr>
          <p:cNvPr id="47106" name="Rectangle 1028"/>
          <p:cNvSpPr>
            <a:spLocks noGrp="1" noChangeArrowheads="1"/>
          </p:cNvSpPr>
          <p:nvPr>
            <p:ph type="body" sz="half" idx="2"/>
          </p:nvPr>
        </p:nvSpPr>
        <p:spPr>
          <a:xfrm>
            <a:off x="76200" y="1600200"/>
            <a:ext cx="3886200" cy="44196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400">
                <a:latin typeface="Comic Sans MS" charset="0"/>
                <a:ea typeface="ＭＳ Ｐゴシック" charset="0"/>
                <a:cs typeface="ＭＳ Ｐゴシック" charset="0"/>
              </a:rPr>
              <a:t>Near the surface in the Northern Hemisphere, winds blow</a:t>
            </a:r>
            <a:br>
              <a:rPr lang="en-US" sz="2400">
                <a:latin typeface="Comic Sans MS" charset="0"/>
                <a:ea typeface="ＭＳ Ｐゴシック" charset="0"/>
                <a:cs typeface="ＭＳ Ｐゴシック" charset="0"/>
              </a:rPr>
            </a:br>
            <a:endParaRPr lang="en-US" sz="2400">
              <a:latin typeface="Comic Sans MS" charset="0"/>
              <a:ea typeface="ＭＳ Ｐゴシック" charset="0"/>
              <a:cs typeface="ＭＳ Ｐゴシック" charset="0"/>
            </a:endParaRPr>
          </a:p>
          <a:p>
            <a:pPr lvl="1">
              <a:lnSpc>
                <a:spcPct val="90000"/>
              </a:lnSpc>
            </a:pPr>
            <a:r>
              <a:rPr lang="en-US">
                <a:latin typeface="Comic Sans MS" charset="0"/>
                <a:ea typeface="ＭＳ Ｐゴシック" charset="0"/>
              </a:rPr>
              <a:t>counterclockwise around and in toward the center of low pressure areas</a:t>
            </a:r>
            <a:br>
              <a:rPr lang="en-US">
                <a:latin typeface="Comic Sans MS" charset="0"/>
                <a:ea typeface="ＭＳ Ｐゴシック" charset="0"/>
              </a:rPr>
            </a:br>
            <a:endParaRPr lang="en-US">
              <a:latin typeface="Comic Sans MS" charset="0"/>
              <a:ea typeface="ＭＳ Ｐゴシック" charset="0"/>
            </a:endParaRPr>
          </a:p>
          <a:p>
            <a:pPr lvl="1">
              <a:lnSpc>
                <a:spcPct val="90000"/>
              </a:lnSpc>
            </a:pPr>
            <a:r>
              <a:rPr lang="en-US">
                <a:latin typeface="Comic Sans MS" charset="0"/>
                <a:ea typeface="ＭＳ Ｐゴシック" charset="0"/>
              </a:rPr>
              <a:t>clockwise around and outward from the center of high pressure areas</a:t>
            </a:r>
          </a:p>
          <a:p>
            <a:pPr lvl="2">
              <a:lnSpc>
                <a:spcPct val="90000"/>
              </a:lnSpc>
            </a:pPr>
            <a:endParaRPr lang="en-US" sz="2400">
              <a:latin typeface="Comic Sans MS" charset="0"/>
              <a:ea typeface="ＭＳ Ｐゴシック" charset="0"/>
            </a:endParaRPr>
          </a:p>
        </p:txBody>
      </p:sp>
      <p:pic>
        <p:nvPicPr>
          <p:cNvPr id="47107" name="Picture 1031"/>
          <p:cNvPicPr>
            <a:picLocks noChangeAspect="1" noChangeArrowheads="1"/>
          </p:cNvPicPr>
          <p:nvPr/>
        </p:nvPicPr>
        <p:blipFill>
          <a:blip r:embed="rId3">
            <a:lum bright="-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828800"/>
            <a:ext cx="5257800" cy="388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02" name="Rectangle 14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915400" cy="1143000"/>
          </a:xfrm>
        </p:spPr>
        <p:txBody>
          <a:bodyPr/>
          <a:lstStyle/>
          <a:p>
            <a:pPr>
              <a:defRPr/>
            </a:pPr>
            <a:r>
              <a:rPr lang="en-US" sz="4000">
                <a:latin typeface="Comic Sans MS" charset="0"/>
                <a:ea typeface="ＭＳ Ｐゴシック" charset="0"/>
                <a:cs typeface="ＭＳ Ｐゴシック" charset="0"/>
              </a:rPr>
              <a:t>Converging Wind, Vertical Motion, </a:t>
            </a:r>
            <a:br>
              <a:rPr lang="en-US" sz="4000">
                <a:latin typeface="Comic Sans MS" charset="0"/>
                <a:ea typeface="ＭＳ Ｐゴシック" charset="0"/>
                <a:cs typeface="ＭＳ Ｐゴシック" charset="0"/>
              </a:rPr>
            </a:br>
            <a:r>
              <a:rPr lang="en-US" sz="4000">
                <a:latin typeface="Comic Sans MS" charset="0"/>
                <a:ea typeface="ＭＳ Ｐゴシック" charset="0"/>
                <a:cs typeface="ＭＳ Ｐゴシック" charset="0"/>
              </a:rPr>
              <a:t>and Weather!</a:t>
            </a:r>
          </a:p>
        </p:txBody>
      </p:sp>
      <p:sp>
        <p:nvSpPr>
          <p:cNvPr id="49154" name="Rectangle 15"/>
          <p:cNvSpPr>
            <a:spLocks noGrp="1" noChangeArrowheads="1"/>
          </p:cNvSpPr>
          <p:nvPr>
            <p:ph type="body" idx="1"/>
          </p:nvPr>
        </p:nvSpPr>
        <p:spPr>
          <a:xfrm>
            <a:off x="76200" y="1447800"/>
            <a:ext cx="4289425" cy="464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>
                <a:latin typeface="Comic Sans MS" charset="0"/>
                <a:ea typeface="ＭＳ Ｐゴシック" charset="0"/>
                <a:cs typeface="ＭＳ Ｐゴシック" charset="0"/>
              </a:rPr>
              <a:t>Surface winds blow</a:t>
            </a:r>
          </a:p>
          <a:p>
            <a:pPr lvl="1">
              <a:lnSpc>
                <a:spcPct val="90000"/>
              </a:lnSpc>
            </a:pPr>
            <a:r>
              <a:rPr lang="en-US" sz="2000">
                <a:latin typeface="Comic Sans MS" charset="0"/>
                <a:ea typeface="ＭＳ Ｐゴシック" charset="0"/>
              </a:rPr>
              <a:t>In toward center of low pressure (convergence)</a:t>
            </a:r>
          </a:p>
          <a:p>
            <a:pPr lvl="1">
              <a:lnSpc>
                <a:spcPct val="90000"/>
              </a:lnSpc>
            </a:pPr>
            <a:r>
              <a:rPr lang="en-US" sz="2000">
                <a:latin typeface="Comic Sans MS" charset="0"/>
                <a:ea typeface="ＭＳ Ｐゴシック" charset="0"/>
              </a:rPr>
              <a:t>Out from center of high pressure (divergence)</a:t>
            </a:r>
            <a:br>
              <a:rPr lang="en-US" sz="2000">
                <a:latin typeface="Comic Sans MS" charset="0"/>
                <a:ea typeface="ＭＳ Ｐゴシック" charset="0"/>
              </a:rPr>
            </a:br>
            <a:endParaRPr lang="en-US" sz="2000">
              <a:latin typeface="Comic Sans MS" charset="0"/>
              <a:ea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 sz="2400">
                <a:latin typeface="Comic Sans MS" charset="0"/>
                <a:ea typeface="ＭＳ Ｐゴシック" charset="0"/>
                <a:cs typeface="ＭＳ Ｐゴシック" charset="0"/>
              </a:rPr>
              <a:t>Air </a:t>
            </a:r>
            <a:r>
              <a:rPr lang="en-US" sz="2400">
                <a:solidFill>
                  <a:srgbClr val="FF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moves vertically to compensate for surface convergence or divergence</a:t>
            </a:r>
          </a:p>
          <a:p>
            <a:pPr lvl="1">
              <a:lnSpc>
                <a:spcPct val="90000"/>
              </a:lnSpc>
            </a:pPr>
            <a:r>
              <a:rPr lang="en-US" sz="2000">
                <a:latin typeface="Comic Sans MS" charset="0"/>
                <a:ea typeface="ＭＳ Ｐゴシック" charset="0"/>
              </a:rPr>
              <a:t>Surface convergence leads to divergence aloft</a:t>
            </a:r>
          </a:p>
          <a:p>
            <a:pPr lvl="1">
              <a:lnSpc>
                <a:spcPct val="90000"/>
              </a:lnSpc>
            </a:pPr>
            <a:r>
              <a:rPr lang="en-US" sz="2000">
                <a:latin typeface="Comic Sans MS" charset="0"/>
                <a:ea typeface="ＭＳ Ｐゴシック" charset="0"/>
              </a:rPr>
              <a:t>Surface divergence leads to convergence aloft</a:t>
            </a:r>
          </a:p>
          <a:p>
            <a:pPr>
              <a:lnSpc>
                <a:spcPct val="90000"/>
              </a:lnSpc>
            </a:pPr>
            <a:endParaRPr lang="en-US" sz="2400"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9155" name="Picture 16"/>
          <p:cNvPicPr>
            <a:picLocks noChangeAspect="1" noChangeArrowheads="1"/>
          </p:cNvPicPr>
          <p:nvPr/>
        </p:nvPicPr>
        <p:blipFill>
          <a:blip r:embed="rId3">
            <a:lum bright="-20000" contras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12925"/>
            <a:ext cx="4343400" cy="412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610600" cy="762000"/>
          </a:xfrm>
        </p:spPr>
        <p:txBody>
          <a:bodyPr/>
          <a:lstStyle/>
          <a:p>
            <a:pPr>
              <a:defRPr/>
            </a:pPr>
            <a:r>
              <a:rPr lang="en-US" sz="5000">
                <a:latin typeface="Comic Sans MS" charset="0"/>
                <a:ea typeface="ＭＳ Ｐゴシック" charset="0"/>
                <a:cs typeface="ＭＳ Ｐゴシック" charset="0"/>
              </a:rPr>
              <a:t>Newton</a:t>
            </a:r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828800"/>
            <a:ext cx="4572000" cy="4419600"/>
          </a:xfrm>
        </p:spPr>
        <p:txBody>
          <a:bodyPr/>
          <a:lstStyle/>
          <a:p>
            <a:r>
              <a:rPr lang="en-US" sz="2800">
                <a:latin typeface="Comic Sans MS" charset="0"/>
                <a:ea typeface="ＭＳ Ｐゴシック" charset="0"/>
                <a:cs typeface="ＭＳ Ｐゴシック" charset="0"/>
              </a:rPr>
              <a:t>Objects stay put or move uniformly in the same direction unless acted on by a </a:t>
            </a:r>
            <a:r>
              <a:rPr lang="en-US" sz="2800">
                <a:solidFill>
                  <a:srgbClr val="FF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force</a:t>
            </a:r>
            <a:r>
              <a:rPr lang="en-US" sz="2800">
                <a:latin typeface="Comic Sans MS" charset="0"/>
                <a:ea typeface="ＭＳ Ｐゴシック" charset="0"/>
                <a:cs typeface="ＭＳ Ｐゴシック" charset="0"/>
              </a:rPr>
              <a:t/>
            </a:r>
            <a:br>
              <a:rPr lang="en-US" sz="2800">
                <a:latin typeface="Comic Sans MS" charset="0"/>
                <a:ea typeface="ＭＳ Ｐゴシック" charset="0"/>
                <a:cs typeface="ＭＳ Ｐゴシック" charset="0"/>
              </a:rPr>
            </a:br>
            <a:endParaRPr lang="en-US" sz="2800">
              <a:latin typeface="Comic Sans MS" charset="0"/>
              <a:ea typeface="ＭＳ Ｐゴシック" charset="0"/>
              <a:cs typeface="ＭＳ Ｐゴシック" charset="0"/>
            </a:endParaRPr>
          </a:p>
          <a:p>
            <a:r>
              <a:rPr lang="en-US" sz="2800">
                <a:latin typeface="Comic Sans MS" charset="0"/>
                <a:ea typeface="ＭＳ Ｐゴシック" charset="0"/>
                <a:cs typeface="ＭＳ Ｐゴシック" charset="0"/>
              </a:rPr>
              <a:t>Acceleration is a result of the sum (net) of forces, in the </a:t>
            </a:r>
            <a:r>
              <a:rPr lang="en-US" sz="2800">
                <a:solidFill>
                  <a:srgbClr val="FF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vector </a:t>
            </a:r>
            <a:r>
              <a:rPr lang="en-US" sz="2800">
                <a:latin typeface="Comic Sans MS" charset="0"/>
                <a:ea typeface="ＭＳ Ｐゴシック" charset="0"/>
                <a:cs typeface="ＭＳ Ｐゴシック" charset="0"/>
              </a:rPr>
              <a:t>sense</a:t>
            </a:r>
          </a:p>
        </p:txBody>
      </p:sp>
      <p:pic>
        <p:nvPicPr>
          <p:cNvPr id="16387" name="Picture 6" descr="GodfreyKneller-IsaacNewton-168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143000"/>
            <a:ext cx="3649663" cy="501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6388" name="Object 2"/>
          <p:cNvGraphicFramePr>
            <a:graphicFrameLocks noChangeAspect="1"/>
          </p:cNvGraphicFramePr>
          <p:nvPr/>
        </p:nvGraphicFramePr>
        <p:xfrm>
          <a:off x="1295400" y="533400"/>
          <a:ext cx="2362200" cy="153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4" name="Equation" r:id="rId5" imgW="685800" imgH="444500" progId="Equation.DSMT4">
                  <p:embed/>
                </p:oleObj>
              </mc:Choice>
              <mc:Fallback>
                <p:oleObj name="Equation" r:id="rId5" imgW="685800" imgH="4445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533400"/>
                        <a:ext cx="2362200" cy="1530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304800"/>
            <a:ext cx="7772400" cy="1143000"/>
          </a:xfrm>
        </p:spPr>
        <p:txBody>
          <a:bodyPr/>
          <a:lstStyle/>
          <a:p>
            <a:r>
              <a:rPr lang="en-US">
                <a:latin typeface="Comic Sans MS" charset="0"/>
                <a:ea typeface="ＭＳ Ｐゴシック" charset="0"/>
                <a:cs typeface="ＭＳ Ｐゴシック" charset="0"/>
              </a:rPr>
              <a:t>Global and Synoptic Scale Circulation Systems</a:t>
            </a:r>
          </a:p>
        </p:txBody>
      </p:sp>
      <p:sp>
        <p:nvSpPr>
          <p:cNvPr id="18435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28600" y="1828800"/>
            <a:ext cx="8686800" cy="4495800"/>
          </a:xfrm>
        </p:spPr>
        <p:txBody>
          <a:bodyPr/>
          <a:lstStyle/>
          <a:p>
            <a:pPr algn="l"/>
            <a:r>
              <a:rPr lang="en-US">
                <a:latin typeface="Comic Sans MS" charset="0"/>
                <a:ea typeface="ＭＳ Ｐゴシック" charset="0"/>
                <a:cs typeface="ＭＳ Ｐゴシック" charset="0"/>
              </a:rPr>
              <a:t>Poleward energy transport on a </a:t>
            </a:r>
            <a:br>
              <a:rPr lang="en-US">
                <a:latin typeface="Comic Sans MS" charset="0"/>
                <a:ea typeface="ＭＳ Ｐゴシック" charset="0"/>
                <a:cs typeface="ＭＳ Ｐゴシック" charset="0"/>
              </a:rPr>
            </a:br>
            <a:r>
              <a:rPr lang="en-US">
                <a:latin typeface="Comic Sans MS" charset="0"/>
                <a:ea typeface="ＭＳ Ｐゴシック" charset="0"/>
                <a:cs typeface="ＭＳ Ｐゴシック" charset="0"/>
              </a:rPr>
              <a:t>rotating sphere </a:t>
            </a:r>
          </a:p>
          <a:p>
            <a:pPr algn="l"/>
            <a:endParaRPr lang="en-US">
              <a:latin typeface="Comic Sans MS" charset="0"/>
              <a:ea typeface="ＭＳ Ｐゴシック" charset="0"/>
              <a:cs typeface="ＭＳ Ｐゴシック" charset="0"/>
            </a:endParaRPr>
          </a:p>
          <a:p>
            <a:pPr algn="l"/>
            <a:r>
              <a:rPr lang="en-US">
                <a:latin typeface="Comic Sans MS" charset="0"/>
                <a:ea typeface="ＭＳ Ｐゴシック" charset="0"/>
                <a:cs typeface="ＭＳ Ｐゴシック" charset="0"/>
              </a:rPr>
              <a:t>Hadley cells and Ferrel cells</a:t>
            </a:r>
          </a:p>
          <a:p>
            <a:pPr algn="l"/>
            <a:endParaRPr lang="en-US">
              <a:latin typeface="Comic Sans MS" charset="0"/>
              <a:ea typeface="ＭＳ Ｐゴシック" charset="0"/>
              <a:cs typeface="ＭＳ Ｐゴシック" charset="0"/>
            </a:endParaRPr>
          </a:p>
          <a:p>
            <a:pPr algn="l"/>
            <a:r>
              <a:rPr lang="en-US">
                <a:latin typeface="Comic Sans MS" charset="0"/>
                <a:ea typeface="ＭＳ Ｐゴシック" charset="0"/>
                <a:cs typeface="ＭＳ Ｐゴシック" charset="0"/>
              </a:rPr>
              <a:t>Polar vortex and midlatitude jet streams</a:t>
            </a:r>
          </a:p>
          <a:p>
            <a:pPr algn="l"/>
            <a:endParaRPr lang="en-US">
              <a:latin typeface="Comic Sans MS" charset="0"/>
              <a:ea typeface="ＭＳ Ｐゴシック" charset="0"/>
              <a:cs typeface="ＭＳ Ｐゴシック" charset="0"/>
            </a:endParaRPr>
          </a:p>
          <a:p>
            <a:pPr algn="l"/>
            <a:r>
              <a:rPr lang="en-US">
                <a:latin typeface="Comic Sans MS" charset="0"/>
                <a:ea typeface="ＭＳ Ｐゴシック" charset="0"/>
                <a:cs typeface="ＭＳ Ｐゴシック" charset="0"/>
              </a:rPr>
              <a:t>Midlatitude cyclones as waves</a:t>
            </a:r>
          </a:p>
        </p:txBody>
      </p:sp>
    </p:spTree>
    <p:extLst>
      <p:ext uri="{BB962C8B-B14F-4D97-AF65-F5344CB8AC3E}">
        <p14:creationId xmlns:p14="http://schemas.microsoft.com/office/powerpoint/2010/main" val="2034190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5" descr="G:\clones\Meterology\custom lectures\jpegs\chapter 03\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905000"/>
            <a:ext cx="6248400" cy="463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609600"/>
            <a:ext cx="8763000" cy="1143000"/>
          </a:xfrm>
        </p:spPr>
        <p:txBody>
          <a:bodyPr/>
          <a:lstStyle/>
          <a:p>
            <a:pPr algn="l"/>
            <a:r>
              <a:rPr lang="en-US">
                <a:latin typeface="Comic Sans MS" charset="0"/>
                <a:ea typeface="ＭＳ Ｐゴシック" charset="0"/>
                <a:cs typeface="ＭＳ Ｐゴシック" charset="0"/>
              </a:rPr>
              <a:t>The circulations of the atmosphere and oceans are ultimately driven by</a:t>
            </a:r>
            <a:br>
              <a:rPr lang="en-US">
                <a:latin typeface="Comic Sans MS" charset="0"/>
                <a:ea typeface="ＭＳ Ｐゴシック" charset="0"/>
                <a:cs typeface="ＭＳ Ｐゴシック" charset="0"/>
              </a:rPr>
            </a:br>
            <a:r>
              <a:rPr lang="en-US">
                <a:latin typeface="Comic Sans MS" charset="0"/>
                <a:ea typeface="ＭＳ Ｐゴシック" charset="0"/>
                <a:cs typeface="ＭＳ Ｐゴシック" charset="0"/>
              </a:rPr>
              <a:t>solar and longwave radiation imbalances</a:t>
            </a:r>
          </a:p>
        </p:txBody>
      </p:sp>
    </p:spTree>
    <p:extLst>
      <p:ext uri="{BB962C8B-B14F-4D97-AF65-F5344CB8AC3E}">
        <p14:creationId xmlns:p14="http://schemas.microsoft.com/office/powerpoint/2010/main" val="1302650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single cell GC schematic"/>
          <p:cNvPicPr>
            <a:picLocks noChangeAspect="1" noChangeArrowheads="1"/>
          </p:cNvPicPr>
          <p:nvPr/>
        </p:nvPicPr>
        <p:blipFill>
          <a:blip r:embed="rId3">
            <a:lum bright="18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676400"/>
            <a:ext cx="5334000" cy="493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Rectangle 5"/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8991600" cy="1066800"/>
          </a:xfrm>
        </p:spPr>
        <p:txBody>
          <a:bodyPr/>
          <a:lstStyle/>
          <a:p>
            <a:r>
              <a:rPr lang="en-US" sz="3200">
                <a:latin typeface="Comic Sans MS" charset="0"/>
                <a:ea typeface="ＭＳ Ｐゴシック" charset="0"/>
                <a:cs typeface="ＭＳ Ｐゴシック" charset="0"/>
              </a:rPr>
              <a:t>If the Earth didn</a:t>
            </a:r>
            <a:r>
              <a:rPr lang="ja-JP" altLang="en-US" sz="3200">
                <a:latin typeface="Comic Sans MS" charset="0"/>
                <a:ea typeface="ＭＳ Ｐゴシック" charset="0"/>
                <a:cs typeface="ＭＳ Ｐゴシック" charset="0"/>
              </a:rPr>
              <a:t>’</a:t>
            </a:r>
            <a:r>
              <a:rPr lang="en-US" sz="3200">
                <a:latin typeface="Comic Sans MS" charset="0"/>
                <a:ea typeface="ＭＳ Ｐゴシック" charset="0"/>
                <a:cs typeface="ＭＳ Ｐゴシック" charset="0"/>
              </a:rPr>
              <a:t>t rotate, it would be easy for the flow of air to balance the energy</a:t>
            </a:r>
          </a:p>
        </p:txBody>
      </p:sp>
      <p:sp>
        <p:nvSpPr>
          <p:cNvPr id="2253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52400" y="1219200"/>
            <a:ext cx="29718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>
                <a:latin typeface="Comic Sans MS" charset="0"/>
                <a:ea typeface="ＭＳ Ｐゴシック" charset="0"/>
                <a:cs typeface="ＭＳ Ｐゴシック" charset="0"/>
              </a:rPr>
              <a:t>Thermal convection leads to formation of convection cell in each hemisphere</a:t>
            </a:r>
          </a:p>
          <a:p>
            <a:pPr>
              <a:lnSpc>
                <a:spcPct val="90000"/>
              </a:lnSpc>
            </a:pPr>
            <a:r>
              <a:rPr lang="en-US" sz="2400">
                <a:latin typeface="Comic Sans MS" charset="0"/>
                <a:ea typeface="ＭＳ Ｐゴシック" charset="0"/>
                <a:cs typeface="ＭＳ Ｐゴシック" charset="0"/>
              </a:rPr>
              <a:t>Energy </a:t>
            </a:r>
            <a:r>
              <a:rPr lang="en-US" sz="2400">
                <a:solidFill>
                  <a:srgbClr val="FF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transported from equator toward poles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sz="2400">
                <a:latin typeface="Comic Sans MS" charset="0"/>
                <a:ea typeface="ＭＳ Ｐゴシック" charset="0"/>
                <a:cs typeface="ＭＳ Ｐゴシック" charset="0"/>
              </a:rPr>
              <a:t>Surface wind in Colorado would always blow from the North</a:t>
            </a:r>
          </a:p>
          <a:p>
            <a:pPr>
              <a:lnSpc>
                <a:spcPct val="90000"/>
              </a:lnSpc>
            </a:pPr>
            <a:endParaRPr lang="en-US" sz="2400"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724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228600" y="76200"/>
            <a:ext cx="8610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3600" b="1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Wind Patterns on the Rotating Earth</a:t>
            </a:r>
          </a:p>
        </p:txBody>
      </p:sp>
      <p:pic>
        <p:nvPicPr>
          <p:cNvPr id="24579" name="Picture 6" descr="gencir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90600"/>
            <a:ext cx="6064250" cy="508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Rectangle 7"/>
          <p:cNvSpPr>
            <a:spLocks noChangeArrowheads="1"/>
          </p:cNvSpPr>
          <p:nvPr/>
        </p:nvSpPr>
        <p:spPr bwMode="auto">
          <a:xfrm>
            <a:off x="6019800" y="1143000"/>
            <a:ext cx="29718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30000"/>
              </a:spcBef>
              <a:buFontTx/>
              <a:buChar char="•"/>
            </a:pPr>
            <a:r>
              <a:rPr lang="en-US" sz="1800">
                <a:latin typeface="Comic Sans MS" charset="0"/>
              </a:rPr>
              <a:t>Deep thermally direct convective cells confined to tropics</a:t>
            </a:r>
            <a:endParaRPr lang="en-US" sz="1800">
              <a:solidFill>
                <a:srgbClr val="FF0000"/>
              </a:solidFill>
              <a:latin typeface="Comic Sans MS" charset="0"/>
            </a:endParaRPr>
          </a:p>
          <a:p>
            <a:pPr marL="342900" indent="-342900">
              <a:spcBef>
                <a:spcPct val="30000"/>
              </a:spcBef>
              <a:buFontTx/>
              <a:buChar char="•"/>
            </a:pPr>
            <a:r>
              <a:rPr lang="en-US" sz="1800">
                <a:latin typeface="Comic Sans MS" charset="0"/>
              </a:rPr>
              <a:t>Condensation heating in rising branch of Hadley Cell lifts the center of mass of the atmosphere (converts latent to potential energy)</a:t>
            </a:r>
            <a:endParaRPr lang="en-US" sz="1800">
              <a:solidFill>
                <a:srgbClr val="FF0000"/>
              </a:solidFill>
              <a:latin typeface="Comic Sans MS" charset="0"/>
            </a:endParaRPr>
          </a:p>
          <a:p>
            <a:pPr marL="342900" indent="-342900">
              <a:spcBef>
                <a:spcPct val="30000"/>
              </a:spcBef>
              <a:buFontTx/>
              <a:buChar char="•"/>
            </a:pPr>
            <a:r>
              <a:rPr lang="en-US" sz="1800">
                <a:latin typeface="Comic Sans MS" charset="0"/>
              </a:rPr>
              <a:t>Downhill slope toward winter pole produces jet streams in middle latitudes</a:t>
            </a:r>
          </a:p>
          <a:p>
            <a:pPr marL="342900" indent="-342900">
              <a:spcBef>
                <a:spcPct val="30000"/>
              </a:spcBef>
              <a:buFontTx/>
              <a:buChar char="•"/>
            </a:pPr>
            <a:r>
              <a:rPr lang="en-US" sz="1800">
                <a:latin typeface="Comic Sans MS" charset="0"/>
              </a:rPr>
              <a:t>Jet is unstable to small perturbations, breaks down in waves</a:t>
            </a:r>
          </a:p>
          <a:p>
            <a:pPr marL="342900" indent="-342900">
              <a:spcBef>
                <a:spcPct val="30000"/>
              </a:spcBef>
              <a:buFontTx/>
              <a:buChar char="•"/>
            </a:pPr>
            <a:endParaRPr lang="en-US" sz="1800">
              <a:latin typeface="Comic Sans MS" charset="0"/>
            </a:endParaRPr>
          </a:p>
          <a:p>
            <a:pPr marL="342900" indent="-342900">
              <a:spcBef>
                <a:spcPct val="30000"/>
              </a:spcBef>
              <a:buFontTx/>
              <a:buChar char="•"/>
            </a:pPr>
            <a:endParaRPr lang="en-US" sz="1800">
              <a:latin typeface="Comic Sans MS" charset="0"/>
            </a:endParaRPr>
          </a:p>
        </p:txBody>
      </p:sp>
      <p:sp>
        <p:nvSpPr>
          <p:cNvPr id="24581" name="Text Box 8"/>
          <p:cNvSpPr txBox="1">
            <a:spLocks noChangeArrowheads="1"/>
          </p:cNvSpPr>
          <p:nvPr/>
        </p:nvSpPr>
        <p:spPr bwMode="auto">
          <a:xfrm>
            <a:off x="3108325" y="1700213"/>
            <a:ext cx="1941513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rgbClr val="FF0000"/>
                </a:solidFill>
                <a:latin typeface="Comic Sans MS" charset="0"/>
              </a:rPr>
              <a:t>wavy westerlies</a:t>
            </a:r>
          </a:p>
        </p:txBody>
      </p:sp>
      <p:sp>
        <p:nvSpPr>
          <p:cNvPr id="24582" name="Text Box 9"/>
          <p:cNvSpPr txBox="1">
            <a:spLocks noChangeArrowheads="1"/>
          </p:cNvSpPr>
          <p:nvPr/>
        </p:nvSpPr>
        <p:spPr bwMode="auto">
          <a:xfrm>
            <a:off x="990600" y="4249738"/>
            <a:ext cx="2624138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rgbClr val="FF0000"/>
                </a:solidFill>
                <a:latin typeface="Comic Sans MS" charset="0"/>
              </a:rPr>
              <a:t>easterly Trade Winds</a:t>
            </a:r>
          </a:p>
        </p:txBody>
      </p:sp>
      <p:sp>
        <p:nvSpPr>
          <p:cNvPr id="24583" name="Text Box 10"/>
          <p:cNvSpPr txBox="1">
            <a:spLocks noChangeArrowheads="1"/>
          </p:cNvSpPr>
          <p:nvPr/>
        </p:nvSpPr>
        <p:spPr bwMode="auto">
          <a:xfrm>
            <a:off x="2209800" y="3792538"/>
            <a:ext cx="79692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rgbClr val="FF0000"/>
                </a:solidFill>
                <a:latin typeface="Comic Sans MS" charset="0"/>
              </a:rPr>
              <a:t>ITCZ</a:t>
            </a:r>
          </a:p>
        </p:txBody>
      </p:sp>
    </p:spTree>
    <p:extLst>
      <p:ext uri="{BB962C8B-B14F-4D97-AF65-F5344CB8AC3E}">
        <p14:creationId xmlns:p14="http://schemas.microsoft.com/office/powerpoint/2010/main" val="131834571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991600" cy="609600"/>
          </a:xfrm>
        </p:spPr>
        <p:txBody>
          <a:bodyPr/>
          <a:lstStyle/>
          <a:p>
            <a:r>
              <a:rPr lang="en-US">
                <a:latin typeface="Comic Sans MS" charset="0"/>
                <a:ea typeface="ＭＳ Ｐゴシック" charset="0"/>
                <a:cs typeface="ＭＳ Ｐゴシック" charset="0"/>
              </a:rPr>
              <a:t>Key Features of Global Circulation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838200"/>
            <a:ext cx="8001000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b="1">
                <a:solidFill>
                  <a:srgbClr val="FF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Hadley cell</a:t>
            </a:r>
            <a:r>
              <a:rPr lang="en-US" sz="2400">
                <a:latin typeface="Comic Sans MS" charset="0"/>
                <a:ea typeface="ＭＳ Ｐゴシック" charset="0"/>
                <a:cs typeface="ＭＳ Ｐゴシック" charset="0"/>
              </a:rPr>
              <a:t> (thermally direct cell)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>
                <a:latin typeface="Comic Sans MS" charset="0"/>
                <a:ea typeface="ＭＳ Ｐゴシック" charset="0"/>
                <a:cs typeface="ＭＳ Ｐゴシック" charset="0"/>
              </a:rPr>
              <a:t>  - driven by </a:t>
            </a:r>
            <a:r>
              <a:rPr lang="en-US" sz="2400" i="1">
                <a:latin typeface="Comic Sans MS" charset="0"/>
                <a:ea typeface="ＭＳ Ｐゴシック" charset="0"/>
                <a:cs typeface="ＭＳ Ｐゴシック" charset="0"/>
              </a:rPr>
              <a:t>N-S gradient in heating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>
                <a:latin typeface="Comic Sans MS" charset="0"/>
                <a:ea typeface="ＭＳ Ｐゴシック" charset="0"/>
                <a:cs typeface="ＭＳ Ｐゴシック" charset="0"/>
              </a:rPr>
              <a:t>  - air </a:t>
            </a:r>
            <a:r>
              <a:rPr lang="en-US" sz="2400" i="1">
                <a:latin typeface="Comic Sans MS" charset="0"/>
                <a:ea typeface="ＭＳ Ｐゴシック" charset="0"/>
                <a:cs typeface="ＭＳ Ｐゴシック" charset="0"/>
              </a:rPr>
              <a:t>rises near equator and descends</a:t>
            </a:r>
            <a:r>
              <a:rPr lang="en-US" sz="2400">
                <a:latin typeface="Comic Sans MS" charset="0"/>
                <a:ea typeface="ＭＳ Ｐゴシック" charset="0"/>
                <a:cs typeface="ＭＳ Ｐゴシック" charset="0"/>
              </a:rPr>
              <a:t> near 30 degrees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>
                <a:latin typeface="Comic Sans MS" charset="0"/>
                <a:ea typeface="ＭＳ Ｐゴシック" charset="0"/>
                <a:cs typeface="ＭＳ Ｐゴシック" charset="0"/>
              </a:rPr>
              <a:t>  - explains deserts; </a:t>
            </a:r>
            <a:r>
              <a:rPr lang="en-US" sz="2400">
                <a:solidFill>
                  <a:srgbClr val="FF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trade winds</a:t>
            </a:r>
            <a:r>
              <a:rPr lang="en-US" sz="2400">
                <a:latin typeface="Comic Sans MS" charset="0"/>
                <a:ea typeface="ＭＳ Ｐゴシック" charset="0"/>
                <a:cs typeface="ＭＳ Ｐゴシック" charset="0"/>
              </a:rPr>
              <a:t>; ITCZ</a:t>
            </a:r>
          </a:p>
          <a:p>
            <a:pPr>
              <a:lnSpc>
                <a:spcPct val="90000"/>
              </a:lnSpc>
            </a:pPr>
            <a:r>
              <a:rPr lang="en-US" sz="2400" b="1">
                <a:solidFill>
                  <a:srgbClr val="FF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Ferrel Cell</a:t>
            </a:r>
            <a:r>
              <a:rPr lang="en-US" sz="2400">
                <a:latin typeface="Comic Sans MS" charset="0"/>
                <a:ea typeface="ＭＳ Ｐゴシック" charset="0"/>
                <a:cs typeface="ＭＳ Ｐゴシック" charset="0"/>
              </a:rPr>
              <a:t> (indirect thermal cell)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>
                <a:latin typeface="Comic Sans MS" charset="0"/>
                <a:ea typeface="ＭＳ Ｐゴシック" charset="0"/>
                <a:cs typeface="ＭＳ Ｐゴシック" charset="0"/>
              </a:rPr>
              <a:t>  - driven by heat transports of </a:t>
            </a:r>
            <a:r>
              <a:rPr lang="en-US" sz="2400" i="1">
                <a:latin typeface="Comic Sans MS" charset="0"/>
                <a:ea typeface="ＭＳ Ｐゴシック" charset="0"/>
                <a:cs typeface="ＭＳ Ｐゴシック" charset="0"/>
              </a:rPr>
              <a:t>eddies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>
                <a:latin typeface="Comic Sans MS" charset="0"/>
                <a:ea typeface="ＭＳ Ｐゴシック" charset="0"/>
                <a:cs typeface="ＭＳ Ｐゴシック" charset="0"/>
              </a:rPr>
              <a:t>  - air </a:t>
            </a:r>
            <a:r>
              <a:rPr lang="en-US" sz="2400" i="1">
                <a:latin typeface="Comic Sans MS" charset="0"/>
                <a:ea typeface="ＭＳ Ｐゴシック" charset="0"/>
                <a:cs typeface="ＭＳ Ｐゴシック" charset="0"/>
              </a:rPr>
              <a:t>rises near 60 degrees</a:t>
            </a:r>
            <a:r>
              <a:rPr lang="en-US" sz="2400">
                <a:latin typeface="Comic Sans MS" charset="0"/>
                <a:ea typeface="ＭＳ Ｐゴシック" charset="0"/>
                <a:cs typeface="ＭＳ Ｐゴシック" charset="0"/>
              </a:rPr>
              <a:t> and descends near 30 degrees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>
                <a:latin typeface="Comic Sans MS" charset="0"/>
                <a:ea typeface="ＭＳ Ｐゴシック" charset="0"/>
                <a:cs typeface="ＭＳ Ｐゴシック" charset="0"/>
              </a:rPr>
              <a:t>  - explains surface </a:t>
            </a:r>
            <a:r>
              <a:rPr lang="en-US" sz="2400">
                <a:solidFill>
                  <a:srgbClr val="FF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westerlies</a:t>
            </a:r>
            <a:r>
              <a:rPr lang="en-US" sz="2400">
                <a:latin typeface="Comic Sans MS" charset="0"/>
                <a:ea typeface="ＭＳ Ｐゴシック" charset="0"/>
                <a:cs typeface="ＭＳ Ｐゴシック" charset="0"/>
              </a:rPr>
              <a:t> from 30-60</a:t>
            </a:r>
          </a:p>
          <a:p>
            <a:pPr>
              <a:lnSpc>
                <a:spcPct val="90000"/>
              </a:lnSpc>
            </a:pPr>
            <a:r>
              <a:rPr lang="en-US" sz="2400">
                <a:latin typeface="Comic Sans MS" charset="0"/>
                <a:ea typeface="ＭＳ Ｐゴシック" charset="0"/>
                <a:cs typeface="ＭＳ Ｐゴシック" charset="0"/>
              </a:rPr>
              <a:t>Weak winds found near</a:t>
            </a:r>
          </a:p>
          <a:p>
            <a:pPr lvl="1">
              <a:lnSpc>
                <a:spcPct val="90000"/>
              </a:lnSpc>
            </a:pPr>
            <a:r>
              <a:rPr lang="en-US" sz="2000">
                <a:latin typeface="Comic Sans MS" charset="0"/>
                <a:ea typeface="ＭＳ Ｐゴシック" charset="0"/>
              </a:rPr>
              <a:t>Equator (doldrums)</a:t>
            </a:r>
          </a:p>
          <a:p>
            <a:pPr lvl="1">
              <a:lnSpc>
                <a:spcPct val="90000"/>
              </a:lnSpc>
            </a:pPr>
            <a:r>
              <a:rPr lang="en-US" sz="2000">
                <a:latin typeface="Comic Sans MS" charset="0"/>
                <a:ea typeface="ＭＳ Ｐゴシック" charset="0"/>
              </a:rPr>
              <a:t>30 degrees (horse latitudes)</a:t>
            </a:r>
          </a:p>
          <a:p>
            <a:pPr>
              <a:lnSpc>
                <a:spcPct val="90000"/>
              </a:lnSpc>
            </a:pPr>
            <a:r>
              <a:rPr lang="en-US" sz="2400">
                <a:latin typeface="Comic Sans MS" charset="0"/>
                <a:ea typeface="ＭＳ Ｐゴシック" charset="0"/>
                <a:cs typeface="ＭＳ Ｐゴシック" charset="0"/>
              </a:rPr>
              <a:t>Boundary between cold polar air and mid-latitude warmer air is the </a:t>
            </a:r>
            <a:r>
              <a:rPr lang="en-US" sz="2400" i="1">
                <a:solidFill>
                  <a:srgbClr val="FF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polar front</a:t>
            </a:r>
            <a:endParaRPr lang="en-US" sz="2400" i="1">
              <a:latin typeface="Comic Sans MS" charset="0"/>
              <a:ea typeface="ＭＳ Ｐゴシック" charset="0"/>
              <a:cs typeface="ＭＳ Ｐゴシック" charset="0"/>
            </a:endParaRPr>
          </a:p>
          <a:p>
            <a:pPr lvl="1">
              <a:lnSpc>
                <a:spcPct val="90000"/>
              </a:lnSpc>
              <a:buFontTx/>
              <a:buNone/>
            </a:pPr>
            <a:endParaRPr lang="en-US" sz="2000">
              <a:latin typeface="Comic Sans MS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798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10600" cy="381000"/>
          </a:xfrm>
        </p:spPr>
        <p:txBody>
          <a:bodyPr/>
          <a:lstStyle/>
          <a:p>
            <a:r>
              <a:rPr 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Comic Sans MS" charset="0"/>
                <a:ea typeface="ＭＳ Ｐゴシック" charset="0"/>
                <a:cs typeface="ＭＳ Ｐゴシック" charset="0"/>
              </a:rPr>
              <a:t>Today</a:t>
            </a:r>
            <a:r>
              <a:rPr lang="ja-JP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Comic Sans MS" charset="0"/>
                <a:ea typeface="ＭＳ Ｐゴシック" charset="0"/>
                <a:cs typeface="ＭＳ Ｐゴシック" charset="0"/>
              </a:rPr>
              <a:t>’</a:t>
            </a:r>
            <a:r>
              <a:rPr 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Comic Sans MS" charset="0"/>
                <a:ea typeface="ＭＳ Ｐゴシック" charset="0"/>
                <a:cs typeface="ＭＳ Ｐゴシック" charset="0"/>
              </a:rPr>
              <a:t>s Circulation</a:t>
            </a:r>
          </a:p>
        </p:txBody>
      </p:sp>
      <p:pic>
        <p:nvPicPr>
          <p:cNvPr id="28675" name="cldspin1.mpg" descr="/Users/denning/Synced/Classes/Climate4Teachers/2009/cldspin1.mpg">
            <a:hlinkClick r:id="" action="ppaction://media"/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17373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86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867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86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86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675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omic Sans MS" charset="0"/>
                <a:ea typeface="ＭＳ Ｐゴシック" charset="0"/>
                <a:cs typeface="ＭＳ Ｐゴシック" charset="0"/>
              </a:rPr>
              <a:t>Surface Winds and Pressure</a:t>
            </a:r>
          </a:p>
        </p:txBody>
      </p:sp>
      <p:pic>
        <p:nvPicPr>
          <p:cNvPr id="29699" name="Picture 5" descr="wind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914400"/>
            <a:ext cx="7162800" cy="583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Text Box 6"/>
          <p:cNvSpPr txBox="1">
            <a:spLocks noChangeArrowheads="1"/>
          </p:cNvSpPr>
          <p:nvPr/>
        </p:nvSpPr>
        <p:spPr bwMode="auto">
          <a:xfrm>
            <a:off x="365125" y="1881188"/>
            <a:ext cx="1131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January</a:t>
            </a:r>
          </a:p>
        </p:txBody>
      </p:sp>
      <p:sp>
        <p:nvSpPr>
          <p:cNvPr id="29701" name="Text Box 7"/>
          <p:cNvSpPr txBox="1">
            <a:spLocks noChangeArrowheads="1"/>
          </p:cNvSpPr>
          <p:nvPr/>
        </p:nvSpPr>
        <p:spPr bwMode="auto">
          <a:xfrm>
            <a:off x="533400" y="4343400"/>
            <a:ext cx="692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July</a:t>
            </a:r>
          </a:p>
        </p:txBody>
      </p:sp>
    </p:spTree>
    <p:extLst>
      <p:ext uri="{BB962C8B-B14F-4D97-AF65-F5344CB8AC3E}">
        <p14:creationId xmlns:p14="http://schemas.microsoft.com/office/powerpoint/2010/main" val="399706641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685800"/>
          </a:xfrm>
        </p:spPr>
        <p:txBody>
          <a:bodyPr/>
          <a:lstStyle/>
          <a:p>
            <a:r>
              <a:rPr lang="en-US">
                <a:latin typeface="Comic Sans MS" charset="0"/>
                <a:ea typeface="ＭＳ Ｐゴシック" charset="0"/>
                <a:cs typeface="ＭＳ Ｐゴシック" charset="0"/>
              </a:rPr>
              <a:t>Understanding </a:t>
            </a:r>
            <a:br>
              <a:rPr lang="en-US">
                <a:latin typeface="Comic Sans MS" charset="0"/>
                <a:ea typeface="ＭＳ Ｐゴシック" charset="0"/>
                <a:cs typeface="ＭＳ Ｐゴシック" charset="0"/>
              </a:rPr>
            </a:br>
            <a:r>
              <a:rPr lang="en-US">
                <a:latin typeface="Comic Sans MS" charset="0"/>
                <a:ea typeface="ＭＳ Ｐゴシック" charset="0"/>
                <a:cs typeface="ＭＳ Ｐゴシック" charset="0"/>
              </a:rPr>
              <a:t>the Atmospheric Circulation</a:t>
            </a:r>
            <a:endParaRPr lang="en-US" sz="2400"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1747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077200" cy="502920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sz="2400">
                <a:latin typeface="Comic Sans MS" charset="0"/>
                <a:ea typeface="ＭＳ Ｐゴシック" charset="0"/>
                <a:cs typeface="ＭＳ Ｐゴシック" charset="0"/>
              </a:rPr>
              <a:t>1.	Driven by </a:t>
            </a:r>
            <a:r>
              <a:rPr lang="en-US" sz="2400">
                <a:solidFill>
                  <a:srgbClr val="FF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differential solar heating</a:t>
            </a:r>
            <a:r>
              <a:rPr lang="en-US" sz="2400">
                <a:latin typeface="Comic Sans MS" charset="0"/>
                <a:ea typeface="ＭＳ Ｐゴシック" charset="0"/>
                <a:cs typeface="ＭＳ Ｐゴシック" charset="0"/>
              </a:rPr>
              <a:t> between the equator and poles. Atmospheric general circulation acts to </a:t>
            </a:r>
            <a:r>
              <a:rPr lang="en-US" sz="2400">
                <a:solidFill>
                  <a:srgbClr val="FF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move heat poleward.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sz="2400">
                <a:latin typeface="Comic Sans MS" charset="0"/>
                <a:ea typeface="ＭＳ Ｐゴシック" charset="0"/>
                <a:cs typeface="ＭＳ Ｐゴシック" charset="0"/>
              </a:rPr>
              <a:t>2.	In Hadley cell, warmer air rises and moves poleward. Equator-to-pole Hadley cell is impossible in the presence of rotation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sz="2400">
                <a:latin typeface="Comic Sans MS" charset="0"/>
                <a:ea typeface="ＭＳ Ｐゴシック" charset="0"/>
                <a:cs typeface="ＭＳ Ｐゴシック" charset="0"/>
              </a:rPr>
              <a:t>3. In the Northern Hemisphere, air is deflected to the right as it moves;  in the Southern Hemisphere, it is deflected toward the left.</a:t>
            </a:r>
          </a:p>
          <a:p>
            <a:pPr marL="990600" lvl="1" indent="-533400">
              <a:lnSpc>
                <a:spcPct val="90000"/>
              </a:lnSpc>
              <a:buFontTx/>
              <a:buNone/>
            </a:pPr>
            <a:r>
              <a:rPr lang="en-US" sz="2000">
                <a:latin typeface="Comic Sans MS" charset="0"/>
                <a:ea typeface="ＭＳ Ｐゴシック" charset="0"/>
              </a:rPr>
              <a:t>- rotation produces </a:t>
            </a:r>
            <a:r>
              <a:rPr lang="en-US" sz="2000">
                <a:solidFill>
                  <a:srgbClr val="FF0000"/>
                </a:solidFill>
                <a:latin typeface="Comic Sans MS" charset="0"/>
                <a:ea typeface="ＭＳ Ｐゴシック" charset="0"/>
              </a:rPr>
              <a:t>trade winds; surface westerlies in NH; upper tropospheric jets</a:t>
            </a:r>
            <a:r>
              <a:rPr lang="en-US" sz="2000">
                <a:latin typeface="Comic Sans MS" charset="0"/>
                <a:ea typeface="ＭＳ Ｐゴシック" charset="0"/>
              </a:rPr>
              <a:t>.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sz="2400">
                <a:latin typeface="Comic Sans MS" charset="0"/>
                <a:ea typeface="ＭＳ Ｐゴシック" charset="0"/>
                <a:cs typeface="ＭＳ Ｐゴシック" charset="0"/>
              </a:rPr>
              <a:t>4. Ferrel cell is the </a:t>
            </a:r>
            <a:r>
              <a:rPr lang="ja-JP" altLang="en-US" sz="2400">
                <a:latin typeface="Comic Sans MS" charset="0"/>
                <a:ea typeface="ＭＳ Ｐゴシック" charset="0"/>
                <a:cs typeface="ＭＳ Ｐゴシック" charset="0"/>
              </a:rPr>
              <a:t>“</a:t>
            </a:r>
            <a:r>
              <a:rPr lang="en-US" sz="2400">
                <a:latin typeface="Comic Sans MS" charset="0"/>
                <a:ea typeface="ＭＳ Ｐゴシック" charset="0"/>
                <a:cs typeface="ＭＳ Ｐゴシック" charset="0"/>
              </a:rPr>
              <a:t>zonal mean</a:t>
            </a:r>
            <a:r>
              <a:rPr lang="ja-JP" altLang="en-US" sz="2400">
                <a:latin typeface="Comic Sans MS" charset="0"/>
                <a:ea typeface="ＭＳ Ｐゴシック" charset="0"/>
                <a:cs typeface="ＭＳ Ｐゴシック" charset="0"/>
              </a:rPr>
              <a:t>”</a:t>
            </a:r>
            <a:r>
              <a:rPr lang="en-US" sz="2400">
                <a:latin typeface="Comic Sans MS" charset="0"/>
                <a:ea typeface="ＭＳ Ｐゴシック" charset="0"/>
                <a:cs typeface="ＭＳ Ｐゴシック" charset="0"/>
              </a:rPr>
              <a:t> response to poleward heat and momentum fluxes by </a:t>
            </a:r>
            <a:r>
              <a:rPr lang="en-US" sz="2400">
                <a:solidFill>
                  <a:srgbClr val="FF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eddies</a:t>
            </a:r>
            <a:r>
              <a:rPr lang="en-US" sz="2400">
                <a:latin typeface="Comic Sans MS" charset="0"/>
                <a:ea typeface="ＭＳ Ｐゴシック" charset="0"/>
                <a:cs typeface="ＭＳ Ｐゴシック" charset="0"/>
              </a:rPr>
              <a:t>. It runs backwards! Transports heat the wrong way!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en-US" sz="2400"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1169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400">
                <a:latin typeface="Comic Sans MS" charset="0"/>
                <a:ea typeface="ＭＳ Ｐゴシック" charset="0"/>
                <a:cs typeface="ＭＳ Ｐゴシック" charset="0"/>
              </a:rPr>
              <a:t>Forces Acting on the Air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omic Sans MS" charset="0"/>
                <a:ea typeface="ＭＳ Ｐゴシック" charset="0"/>
                <a:cs typeface="ＭＳ Ｐゴシック" charset="0"/>
              </a:rPr>
              <a:t>Pressure gradient force (pushing)</a:t>
            </a:r>
          </a:p>
          <a:p>
            <a:r>
              <a:rPr lang="en-US">
                <a:latin typeface="Comic Sans MS" charset="0"/>
                <a:ea typeface="ＭＳ Ｐゴシック" charset="0"/>
                <a:cs typeface="ＭＳ Ｐゴシック" charset="0"/>
              </a:rPr>
              <a:t>Gravity (falling)</a:t>
            </a:r>
          </a:p>
          <a:p>
            <a:r>
              <a:rPr lang="en-US">
                <a:latin typeface="Comic Sans MS" charset="0"/>
                <a:ea typeface="ＭＳ Ｐゴシック" charset="0"/>
                <a:cs typeface="ＭＳ Ｐゴシック" charset="0"/>
              </a:rPr>
              <a:t>Friction (rubbing against the surface)</a:t>
            </a:r>
          </a:p>
          <a:p>
            <a:endParaRPr lang="en-US">
              <a:latin typeface="Comic Sans MS" charset="0"/>
              <a:ea typeface="ＭＳ Ｐゴシック" charset="0"/>
              <a:cs typeface="ＭＳ Ｐゴシック" charset="0"/>
            </a:endParaRPr>
          </a:p>
          <a:p>
            <a:r>
              <a:rPr lang="ja-JP" altLang="en-US">
                <a:latin typeface="Comic Sans MS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>
                <a:latin typeface="Comic Sans MS" charset="0"/>
                <a:ea typeface="ＭＳ Ｐゴシック" charset="0"/>
                <a:cs typeface="ＭＳ Ｐゴシック" charset="0"/>
              </a:rPr>
              <a:t>Apparent</a:t>
            </a:r>
            <a:r>
              <a:rPr lang="ja-JP" altLang="en-US">
                <a:latin typeface="Comic Sans MS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>
                <a:latin typeface="Comic Sans MS" charset="0"/>
                <a:ea typeface="ＭＳ Ｐゴシック" charset="0"/>
                <a:cs typeface="ＭＳ Ｐゴシック" charset="0"/>
              </a:rPr>
              <a:t> forces </a:t>
            </a:r>
          </a:p>
          <a:p>
            <a:pPr lvl="1"/>
            <a:r>
              <a:rPr lang="en-US">
                <a:latin typeface="Comic Sans MS" charset="0"/>
                <a:ea typeface="ＭＳ Ｐゴシック" charset="0"/>
              </a:rPr>
              <a:t>The Coriolis Force</a:t>
            </a:r>
          </a:p>
          <a:p>
            <a:pPr lvl="1"/>
            <a:r>
              <a:rPr lang="en-US">
                <a:latin typeface="Comic Sans MS" charset="0"/>
                <a:ea typeface="ＭＳ Ｐゴシック" charset="0"/>
              </a:rPr>
              <a:t>Centrifugal Force</a:t>
            </a:r>
          </a:p>
        </p:txBody>
      </p:sp>
      <p:sp>
        <p:nvSpPr>
          <p:cNvPr id="18435" name="Line 4"/>
          <p:cNvSpPr>
            <a:spLocks noChangeShapeType="1"/>
          </p:cNvSpPr>
          <p:nvPr/>
        </p:nvSpPr>
        <p:spPr bwMode="auto">
          <a:xfrm flipV="1">
            <a:off x="4724400" y="4419600"/>
            <a:ext cx="1371600" cy="990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6" name="Line 5"/>
          <p:cNvSpPr>
            <a:spLocks noChangeShapeType="1"/>
          </p:cNvSpPr>
          <p:nvPr/>
        </p:nvSpPr>
        <p:spPr bwMode="auto">
          <a:xfrm flipV="1">
            <a:off x="6172200" y="4800600"/>
            <a:ext cx="762000" cy="5508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7" name="Line 6"/>
          <p:cNvSpPr>
            <a:spLocks noChangeShapeType="1"/>
          </p:cNvSpPr>
          <p:nvPr/>
        </p:nvSpPr>
        <p:spPr bwMode="auto">
          <a:xfrm>
            <a:off x="7620000" y="4648200"/>
            <a:ext cx="114300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400">
                <a:latin typeface="Comic Sans MS" charset="0"/>
                <a:ea typeface="ＭＳ Ｐゴシック" charset="0"/>
                <a:cs typeface="ＭＳ Ｐゴシック" charset="0"/>
              </a:rPr>
              <a:t>Pressure Gradient Force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4722813" cy="464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>
                <a:latin typeface="Comic Sans MS" charset="0"/>
                <a:ea typeface="ＭＳ Ｐゴシック" charset="0"/>
                <a:cs typeface="ＭＳ Ｐゴシック" charset="0"/>
              </a:rPr>
              <a:t>Magnitude</a:t>
            </a:r>
          </a:p>
          <a:p>
            <a:pPr lvl="1">
              <a:lnSpc>
                <a:spcPct val="90000"/>
              </a:lnSpc>
            </a:pPr>
            <a:r>
              <a:rPr lang="en-US">
                <a:latin typeface="Comic Sans MS" charset="0"/>
                <a:ea typeface="ＭＳ Ｐゴシック" charset="0"/>
              </a:rPr>
              <a:t>Inversely proportional to the distance between isobars or contour lines</a:t>
            </a:r>
          </a:p>
          <a:p>
            <a:pPr lvl="2">
              <a:lnSpc>
                <a:spcPct val="90000"/>
              </a:lnSpc>
            </a:pPr>
            <a:r>
              <a:rPr lang="en-US">
                <a:latin typeface="Comic Sans MS" charset="0"/>
                <a:ea typeface="ＭＳ Ｐゴシック" charset="0"/>
              </a:rPr>
              <a:t>The closer together, the stronger the force</a:t>
            </a:r>
            <a:br>
              <a:rPr lang="en-US">
                <a:latin typeface="Comic Sans MS" charset="0"/>
                <a:ea typeface="ＭＳ Ｐゴシック" charset="0"/>
              </a:rPr>
            </a:br>
            <a:endParaRPr lang="en-US">
              <a:latin typeface="Comic Sans MS" charset="0"/>
              <a:ea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>
                <a:latin typeface="Comic Sans MS" charset="0"/>
                <a:ea typeface="ＭＳ Ｐゴシック" charset="0"/>
                <a:cs typeface="ＭＳ Ｐゴシック" charset="0"/>
              </a:rPr>
              <a:t>Direction</a:t>
            </a:r>
          </a:p>
          <a:p>
            <a:pPr lvl="1">
              <a:lnSpc>
                <a:spcPct val="90000"/>
              </a:lnSpc>
            </a:pPr>
            <a:r>
              <a:rPr lang="en-US">
                <a:latin typeface="Comic Sans MS" charset="0"/>
                <a:ea typeface="ＭＳ Ｐゴシック" charset="0"/>
              </a:rPr>
              <a:t>Always directed toward lower pressure</a:t>
            </a:r>
          </a:p>
        </p:txBody>
      </p:sp>
      <p:pic>
        <p:nvPicPr>
          <p:cNvPr id="19459" name="Picture 4"/>
          <p:cNvPicPr>
            <a:picLocks noChangeAspect="1" noChangeArrowheads="1"/>
          </p:cNvPicPr>
          <p:nvPr/>
        </p:nvPicPr>
        <p:blipFill>
          <a:blip r:embed="rId3">
            <a:lum bright="-20000" contras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286000"/>
            <a:ext cx="3438525" cy="308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RotatingRoom.mov" descr="/Users/denning/Synced/Classes/Climate4Teachers/2008/Lectures/RotatingRoom.mov">
            <a:hlinkClick r:id="" action="ppaction://media"/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219200"/>
            <a:ext cx="56896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67" fill="hold"/>
                                        <p:tgtEl>
                                          <p:spTgt spid="450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505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50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50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058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CoriolisEffect.mov" descr="/Users/denning/Synced/Classes/Climate4Teachers/2008/Lectures/CoriolisEffect.mov">
            <a:hlinkClick r:id="" action="ppaction://media"/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016" fill="hold"/>
                                        <p:tgtEl>
                                          <p:spTgt spid="4710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710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7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710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10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400">
                <a:latin typeface="Comic Sans MS" charset="0"/>
                <a:ea typeface="ＭＳ Ｐゴシック" charset="0"/>
                <a:cs typeface="ＭＳ Ｐゴシック" charset="0"/>
              </a:rPr>
              <a:t>Coriolis Force</a:t>
            </a:r>
          </a:p>
        </p:txBody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7848600" cy="5105400"/>
          </a:xfrm>
        </p:spPr>
        <p:txBody>
          <a:bodyPr/>
          <a:lstStyle/>
          <a:p>
            <a:r>
              <a:rPr lang="en-US" sz="2800">
                <a:latin typeface="Comic Sans MS" charset="0"/>
                <a:ea typeface="ＭＳ Ｐゴシック" charset="0"/>
                <a:cs typeface="ＭＳ Ｐゴシック" charset="0"/>
              </a:rPr>
              <a:t>Magnitude</a:t>
            </a:r>
          </a:p>
          <a:p>
            <a:pPr lvl="1"/>
            <a:r>
              <a:rPr lang="en-US" sz="2400">
                <a:latin typeface="Comic Sans MS" charset="0"/>
                <a:ea typeface="ＭＳ Ｐゴシック" charset="0"/>
              </a:rPr>
              <a:t>Depends upon the </a:t>
            </a:r>
            <a:r>
              <a:rPr lang="en-US" sz="2400">
                <a:solidFill>
                  <a:srgbClr val="FF0000"/>
                </a:solidFill>
                <a:latin typeface="Comic Sans MS" charset="0"/>
                <a:ea typeface="ＭＳ Ｐゴシック" charset="0"/>
              </a:rPr>
              <a:t>latitude and the speed</a:t>
            </a:r>
            <a:r>
              <a:rPr lang="en-US" sz="2400">
                <a:latin typeface="Comic Sans MS" charset="0"/>
                <a:ea typeface="ＭＳ Ｐゴシック" charset="0"/>
              </a:rPr>
              <a:t> of movement of the air parcel</a:t>
            </a:r>
          </a:p>
          <a:p>
            <a:pPr lvl="2"/>
            <a:r>
              <a:rPr lang="en-US" sz="2000">
                <a:latin typeface="Comic Sans MS" charset="0"/>
                <a:ea typeface="ＭＳ Ｐゴシック" charset="0"/>
              </a:rPr>
              <a:t>The higher the latitude, the larger the Coriolis force</a:t>
            </a:r>
          </a:p>
          <a:p>
            <a:pPr lvl="3"/>
            <a:r>
              <a:rPr lang="en-US" sz="1800">
                <a:latin typeface="Comic Sans MS" charset="0"/>
                <a:ea typeface="ＭＳ Ｐゴシック" charset="0"/>
              </a:rPr>
              <a:t>zero at the equator, maximum at the poles</a:t>
            </a:r>
          </a:p>
          <a:p>
            <a:pPr lvl="2"/>
            <a:r>
              <a:rPr lang="en-US" sz="2000">
                <a:latin typeface="Comic Sans MS" charset="0"/>
                <a:ea typeface="ＭＳ Ｐゴシック" charset="0"/>
              </a:rPr>
              <a:t>The faster the speed, the larger the Coriolis force</a:t>
            </a:r>
            <a:br>
              <a:rPr lang="en-US" sz="2000">
                <a:latin typeface="Comic Sans MS" charset="0"/>
                <a:ea typeface="ＭＳ Ｐゴシック" charset="0"/>
              </a:rPr>
            </a:br>
            <a:endParaRPr lang="en-US" sz="2000">
              <a:latin typeface="Comic Sans MS" charset="0"/>
              <a:ea typeface="ＭＳ Ｐゴシック" charset="0"/>
            </a:endParaRPr>
          </a:p>
          <a:p>
            <a:r>
              <a:rPr lang="en-US" sz="2800">
                <a:latin typeface="Comic Sans MS" charset="0"/>
                <a:ea typeface="ＭＳ Ｐゴシック" charset="0"/>
                <a:cs typeface="ＭＳ Ｐゴシック" charset="0"/>
              </a:rPr>
              <a:t>Direction</a:t>
            </a:r>
          </a:p>
          <a:p>
            <a:pPr lvl="1"/>
            <a:r>
              <a:rPr lang="en-US" sz="2400">
                <a:latin typeface="Comic Sans MS" charset="0"/>
                <a:ea typeface="ＭＳ Ｐゴシック" charset="0"/>
              </a:rPr>
              <a:t>The Coriolis force always acts at </a:t>
            </a:r>
            <a:br>
              <a:rPr lang="en-US" sz="2400">
                <a:latin typeface="Comic Sans MS" charset="0"/>
                <a:ea typeface="ＭＳ Ｐゴシック" charset="0"/>
              </a:rPr>
            </a:br>
            <a:r>
              <a:rPr lang="en-US" sz="2400">
                <a:solidFill>
                  <a:srgbClr val="FF0000"/>
                </a:solidFill>
                <a:latin typeface="Comic Sans MS" charset="0"/>
                <a:ea typeface="ＭＳ Ｐゴシック" charset="0"/>
              </a:rPr>
              <a:t>right angles to the direction of movement </a:t>
            </a:r>
          </a:p>
          <a:p>
            <a:pPr lvl="2"/>
            <a:r>
              <a:rPr lang="en-US" sz="2000">
                <a:latin typeface="Comic Sans MS" charset="0"/>
                <a:ea typeface="ＭＳ Ｐゴシック" charset="0"/>
              </a:rPr>
              <a:t>To the right in the Northern Hemisphere</a:t>
            </a:r>
          </a:p>
          <a:p>
            <a:pPr lvl="2"/>
            <a:r>
              <a:rPr lang="en-US" sz="2000">
                <a:latin typeface="Comic Sans MS" charset="0"/>
                <a:ea typeface="ＭＳ Ｐゴシック" charset="0"/>
              </a:rPr>
              <a:t>To the left in the Southern Hemisphere</a:t>
            </a:r>
            <a:endParaRPr lang="en-US" sz="1800">
              <a:latin typeface="Comic Sans MS" charset="0"/>
              <a:ea typeface="ＭＳ Ｐゴシック" charset="0"/>
            </a:endParaRP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8610600" cy="1143000"/>
          </a:xfrm>
        </p:spPr>
        <p:txBody>
          <a:bodyPr/>
          <a:lstStyle/>
          <a:p>
            <a:pPr>
              <a:defRPr/>
            </a:pPr>
            <a:r>
              <a:rPr lang="en-US" sz="4400">
                <a:latin typeface="Comic Sans MS" charset="0"/>
                <a:ea typeface="ＭＳ Ｐゴシック" charset="0"/>
                <a:cs typeface="ＭＳ Ｐゴシック" charset="0"/>
              </a:rPr>
              <a:t>Coriolis Force</a:t>
            </a:r>
          </a:p>
        </p:txBody>
      </p:sp>
      <p:sp>
        <p:nvSpPr>
          <p:cNvPr id="26626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7924800" cy="1447800"/>
          </a:xfrm>
        </p:spPr>
        <p:txBody>
          <a:bodyPr/>
          <a:lstStyle/>
          <a:p>
            <a:r>
              <a:rPr lang="en-US">
                <a:latin typeface="Comic Sans MS" charset="0"/>
                <a:ea typeface="ＭＳ Ｐゴシック" charset="0"/>
                <a:cs typeface="ＭＳ Ｐゴシック" charset="0"/>
              </a:rPr>
              <a:t>Acts to right in northern hemisphere</a:t>
            </a:r>
          </a:p>
          <a:p>
            <a:r>
              <a:rPr lang="en-US">
                <a:latin typeface="Comic Sans MS" charset="0"/>
                <a:ea typeface="ＭＳ Ｐゴシック" charset="0"/>
                <a:cs typeface="ＭＳ Ｐゴシック" charset="0"/>
              </a:rPr>
              <a:t>Proportional to wind speed</a:t>
            </a:r>
          </a:p>
        </p:txBody>
      </p:sp>
      <p:pic>
        <p:nvPicPr>
          <p:cNvPr id="26627" name="Picture 10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700" y="3067050"/>
            <a:ext cx="6591300" cy="379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400">
                <a:latin typeface="Comic Sans MS" charset="0"/>
                <a:ea typeface="ＭＳ Ｐゴシック" charset="0"/>
                <a:cs typeface="ＭＳ Ｐゴシック" charset="0"/>
              </a:rPr>
              <a:t>Centrifugal Force</a:t>
            </a:r>
          </a:p>
        </p:txBody>
      </p:sp>
      <p:sp>
        <p:nvSpPr>
          <p:cNvPr id="28674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305800" cy="5105400"/>
          </a:xfrm>
        </p:spPr>
        <p:txBody>
          <a:bodyPr/>
          <a:lstStyle/>
          <a:p>
            <a:r>
              <a:rPr lang="en-US">
                <a:latin typeface="Comic Sans MS" charset="0"/>
                <a:ea typeface="ＭＳ Ｐゴシック" charset="0"/>
                <a:cs typeface="ＭＳ Ｐゴシック" charset="0"/>
              </a:rPr>
              <a:t>When viewed from a fixed reference frame, a ball swung on a string accelerates towards to center of rotation (centripetal acceleration)</a:t>
            </a:r>
            <a:br>
              <a:rPr lang="en-US">
                <a:latin typeface="Comic Sans MS" charset="0"/>
                <a:ea typeface="ＭＳ Ｐゴシック" charset="0"/>
                <a:cs typeface="ＭＳ Ｐゴシック" charset="0"/>
              </a:rPr>
            </a:br>
            <a:endParaRPr lang="en-US">
              <a:latin typeface="Comic Sans MS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Comic Sans MS" charset="0"/>
                <a:ea typeface="ＭＳ Ｐゴシック" charset="0"/>
                <a:cs typeface="ＭＳ Ｐゴシック" charset="0"/>
              </a:rPr>
              <a:t>When viewed from a rotating reference frame, this inward acceleration (caused by the string pulling on the ball) is opposed by an apparent force (centrifugal force).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Files\MSOffice\Templates\Blank Presentation.pot</Template>
  <TotalTime>1824</TotalTime>
  <Words>785</Words>
  <Application>Microsoft Macintosh PowerPoint</Application>
  <PresentationFormat>On-screen Show (4:3)</PresentationFormat>
  <Paragraphs>180</Paragraphs>
  <Slides>27</Slides>
  <Notes>23</Notes>
  <HiddenSlides>0</HiddenSlides>
  <MMClips>3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Blank Presentation</vt:lpstr>
      <vt:lpstr>Equation</vt:lpstr>
      <vt:lpstr>What Makes the Wind Blow?</vt:lpstr>
      <vt:lpstr>Newton</vt:lpstr>
      <vt:lpstr>Forces Acting on the Air</vt:lpstr>
      <vt:lpstr>Pressure Gradient Force</vt:lpstr>
      <vt:lpstr>PowerPoint Presentation</vt:lpstr>
      <vt:lpstr>PowerPoint Presentation</vt:lpstr>
      <vt:lpstr>Coriolis Force</vt:lpstr>
      <vt:lpstr>Coriolis Force</vt:lpstr>
      <vt:lpstr>Centrifugal Force</vt:lpstr>
      <vt:lpstr>Centrifugal Force</vt:lpstr>
      <vt:lpstr>Geostrophic Balance</vt:lpstr>
      <vt:lpstr>Pressure patterns  and winds aloft</vt:lpstr>
      <vt:lpstr>Gradient Wind Balance</vt:lpstr>
      <vt:lpstr>Gradient Wind Balance</vt:lpstr>
      <vt:lpstr>Friction is Important  Near Earth’s Surface</vt:lpstr>
      <vt:lpstr>Three-Way Balance Near Surface  (Pressure + Coriolis + Friction)</vt:lpstr>
      <vt:lpstr>Geostrophic Wind Plus Friction</vt:lpstr>
      <vt:lpstr>Surface Pressure Patterns  and Winds</vt:lpstr>
      <vt:lpstr>Converging Wind, Vertical Motion,  and Weather!</vt:lpstr>
      <vt:lpstr>Global and Synoptic Scale Circulation Systems</vt:lpstr>
      <vt:lpstr>The circulations of the atmosphere and oceans are ultimately driven by solar and longwave radiation imbalances</vt:lpstr>
      <vt:lpstr>If the Earth didn’t rotate, it would be easy for the flow of air to balance the energy</vt:lpstr>
      <vt:lpstr>PowerPoint Presentation</vt:lpstr>
      <vt:lpstr>Key Features of Global Circulation</vt:lpstr>
      <vt:lpstr>Today’s Circulation</vt:lpstr>
      <vt:lpstr>Surface Winds and Pressure</vt:lpstr>
      <vt:lpstr>Understanding  the Atmospheric Circulation</vt:lpstr>
    </vt:vector>
  </TitlesOfParts>
  <Company>Dell Computer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Wind systems</dc:title>
  <dc:creator>scox</dc:creator>
  <cp:lastModifiedBy>Scott Denning</cp:lastModifiedBy>
  <cp:revision>75</cp:revision>
  <cp:lastPrinted>2008-07-16T13:25:03Z</cp:lastPrinted>
  <dcterms:created xsi:type="dcterms:W3CDTF">2008-07-16T12:04:19Z</dcterms:created>
  <dcterms:modified xsi:type="dcterms:W3CDTF">2013-07-10T03:44:03Z</dcterms:modified>
</cp:coreProperties>
</file>