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40" r:id="rId2"/>
    <p:sldId id="436" r:id="rId3"/>
    <p:sldId id="437" r:id="rId4"/>
    <p:sldId id="438" r:id="rId5"/>
    <p:sldId id="439" r:id="rId6"/>
    <p:sldId id="263" r:id="rId7"/>
    <p:sldId id="344" r:id="rId8"/>
    <p:sldId id="415" r:id="rId9"/>
    <p:sldId id="416" r:id="rId10"/>
    <p:sldId id="417" r:id="rId11"/>
    <p:sldId id="359" r:id="rId12"/>
    <p:sldId id="419" r:id="rId13"/>
    <p:sldId id="420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41" r:id="rId24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0000"/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08" y="-20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776"/>
    </p:cViewPr>
  </p:sorterViewPr>
  <p:notesViewPr>
    <p:cSldViewPr>
      <p:cViewPr varScale="1">
        <p:scale>
          <a:sx n="87" d="100"/>
          <a:sy n="87" d="100"/>
        </p:scale>
        <p:origin x="-1950" y="-78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 dirty="0"/>
            </a:lvl1pPr>
          </a:lstStyle>
          <a:p>
            <a:pPr>
              <a:defRPr/>
            </a:pPr>
            <a:r>
              <a:rPr lang="en-US"/>
              <a:t>Teaching Weather and Climate	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1950" y="0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 dirty="0" smtClean="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Friday PM </a:t>
            </a:r>
            <a:r>
              <a:rPr lang="en-US" err="1"/>
              <a:t>Midlatitude</a:t>
            </a:r>
            <a:r>
              <a:rPr lang="en-US"/>
              <a:t> Cyclones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 	CSU	CMMAP</a:t>
            </a: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1950" y="6950075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pPr>
              <a:defRPr/>
            </a:pPr>
            <a:fld id="{D668A936-12F2-8744-9D72-30ED6125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00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1950" y="0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1950" y="6950075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pPr>
              <a:defRPr/>
            </a:pPr>
            <a:fld id="{A5143191-282A-5C49-BB78-A755BFF63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83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50EFC0-63B1-E340-9ABA-535D53502954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B10C0F-AF5E-A843-AD82-318720499837}" type="slidenum">
              <a:rPr lang="en-US" sz="1300" b="0"/>
              <a:pPr/>
              <a:t>6</a:t>
            </a:fld>
            <a:endParaRPr lang="en-US" sz="1300" b="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C00E6CD-1753-8A4D-A553-2F25FDC8EFF5}" type="slidenum">
              <a:rPr lang="en-US" sz="1300" b="0"/>
              <a:pPr/>
              <a:t>11</a:t>
            </a:fld>
            <a:endParaRPr lang="en-US" sz="1300" b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973FE9D-1A22-624F-A99C-B928A7ADF1FD}" type="slidenum">
              <a:rPr lang="en-US" sz="1300" b="0"/>
              <a:pPr/>
              <a:t>13</a:t>
            </a:fld>
            <a:endParaRPr lang="en-US" sz="1300" b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BF814E1-EEF0-624E-856A-7523B19ACA60}" type="slidenum">
              <a:rPr lang="en-US" sz="1300" b="0"/>
              <a:pPr/>
              <a:t>18</a:t>
            </a:fld>
            <a:endParaRPr lang="en-US" sz="1300" b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4F31734-4B9D-1B40-8EF5-1719654327BD}" type="slidenum">
              <a:rPr lang="en-US" sz="1300" b="0"/>
              <a:pPr/>
              <a:t>19</a:t>
            </a:fld>
            <a:endParaRPr lang="en-US" sz="1300" b="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47820FE-AD7C-9649-85F0-CFB4B2D45275}" type="slidenum">
              <a:rPr lang="en-US" sz="1300" b="0"/>
              <a:pPr/>
              <a:t>22</a:t>
            </a:fld>
            <a:endParaRPr lang="en-US" sz="1300" b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6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21717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3627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98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81000" y="1371600"/>
            <a:ext cx="41529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371600"/>
            <a:ext cx="41529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03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381000" y="1066800"/>
            <a:ext cx="4114800" cy="5029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066800"/>
            <a:ext cx="41148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6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271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152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4152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1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5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64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3876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31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45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Atmospheric Circulation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in a nutshell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48768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Hot air rises (rains a lot) in the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tropics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Air cools and sinks in the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subtropics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(deserts)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Poleward-flow is deflected by the Coriolis force into westerly jet streams in the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temperate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zone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Jet streams are unstable to small perturbations, leading to huge eddies (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storms and fronts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) that finish the job</a:t>
            </a:r>
          </a:p>
        </p:txBody>
      </p:sp>
    </p:spTree>
    <p:extLst>
      <p:ext uri="{BB962C8B-B14F-4D97-AF65-F5344CB8AC3E}">
        <p14:creationId xmlns:p14="http://schemas.microsoft.com/office/powerpoint/2010/main" val="652743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1295400" y="5749925"/>
            <a:ext cx="5867400" cy="762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2422525" y="37338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Low</a:t>
            </a:r>
          </a:p>
        </p:txBody>
      </p:sp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5699125" y="3657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High</a:t>
            </a:r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4022725" y="3733800"/>
            <a:ext cx="735013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DIV</a:t>
            </a:r>
          </a:p>
        </p:txBody>
      </p:sp>
      <p:sp>
        <p:nvSpPr>
          <p:cNvPr id="286727" name="Rectangle 7"/>
          <p:cNvSpPr>
            <a:spLocks noChangeArrowheads="1"/>
          </p:cNvSpPr>
          <p:nvPr/>
        </p:nvSpPr>
        <p:spPr bwMode="auto">
          <a:xfrm>
            <a:off x="1828800" y="5749925"/>
            <a:ext cx="5867400" cy="762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2422525" y="37338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Low</a:t>
            </a:r>
          </a:p>
        </p:txBody>
      </p:sp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5699125" y="3657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High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4022725" y="3733800"/>
            <a:ext cx="735013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DIV</a:t>
            </a:r>
          </a:p>
        </p:txBody>
      </p:sp>
      <p:sp>
        <p:nvSpPr>
          <p:cNvPr id="286731" name="Rectangle 11"/>
          <p:cNvSpPr>
            <a:spLocks noChangeArrowheads="1"/>
          </p:cNvSpPr>
          <p:nvPr/>
        </p:nvSpPr>
        <p:spPr bwMode="auto">
          <a:xfrm>
            <a:off x="457200" y="3540125"/>
            <a:ext cx="74676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286732" name="Text Box 12"/>
          <p:cNvSpPr txBox="1">
            <a:spLocks noChangeArrowheads="1"/>
          </p:cNvSpPr>
          <p:nvPr/>
        </p:nvSpPr>
        <p:spPr bwMode="auto">
          <a:xfrm>
            <a:off x="4098925" y="51816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Low</a:t>
            </a:r>
          </a:p>
        </p:txBody>
      </p:sp>
      <p:sp>
        <p:nvSpPr>
          <p:cNvPr id="286733" name="Text Box 13"/>
          <p:cNvSpPr txBox="1">
            <a:spLocks noChangeArrowheads="1"/>
          </p:cNvSpPr>
          <p:nvPr/>
        </p:nvSpPr>
        <p:spPr bwMode="auto">
          <a:xfrm>
            <a:off x="2574925" y="4876800"/>
            <a:ext cx="70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cool</a:t>
            </a:r>
          </a:p>
        </p:txBody>
      </p:sp>
      <p:sp>
        <p:nvSpPr>
          <p:cNvPr id="286734" name="Text Box 14"/>
          <p:cNvSpPr txBox="1">
            <a:spLocks noChangeArrowheads="1"/>
          </p:cNvSpPr>
          <p:nvPr/>
        </p:nvSpPr>
        <p:spPr bwMode="auto">
          <a:xfrm>
            <a:off x="5470525" y="4800600"/>
            <a:ext cx="87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warm</a:t>
            </a:r>
          </a:p>
        </p:txBody>
      </p:sp>
      <p:sp>
        <p:nvSpPr>
          <p:cNvPr id="286735" name="Text Box 15"/>
          <p:cNvSpPr txBox="1">
            <a:spLocks noChangeArrowheads="1"/>
          </p:cNvSpPr>
          <p:nvPr/>
        </p:nvSpPr>
        <p:spPr bwMode="auto">
          <a:xfrm>
            <a:off x="3870325" y="6248400"/>
            <a:ext cx="65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east</a:t>
            </a:r>
          </a:p>
        </p:txBody>
      </p:sp>
      <p:sp>
        <p:nvSpPr>
          <p:cNvPr id="286736" name="Line 16"/>
          <p:cNvSpPr>
            <a:spLocks noChangeShapeType="1"/>
          </p:cNvSpPr>
          <p:nvPr/>
        </p:nvSpPr>
        <p:spPr bwMode="auto">
          <a:xfrm>
            <a:off x="4800600" y="6511925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2860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Birth of a Storm</a:t>
            </a:r>
          </a:p>
        </p:txBody>
      </p:sp>
      <p:sp>
        <p:nvSpPr>
          <p:cNvPr id="10256" name="Rectangle 3"/>
          <p:cNvSpPr txBox="1">
            <a:spLocks noChangeArrowheads="1"/>
          </p:cNvSpPr>
          <p:nvPr/>
        </p:nvSpPr>
        <p:spPr bwMode="auto">
          <a:xfrm>
            <a:off x="228600" y="990600"/>
            <a:ext cx="8458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b="0">
                <a:latin typeface="Comic Sans MS" charset="0"/>
              </a:rPr>
              <a:t>Surface winds respond to surface pressure gradient … </a:t>
            </a:r>
            <a:r>
              <a:rPr lang="en-US" b="0">
                <a:solidFill>
                  <a:srgbClr val="FF0000"/>
                </a:solidFill>
                <a:latin typeface="Comic Sans MS" charset="0"/>
              </a:rPr>
              <a:t>transport cold air southward behind the low and warm air northward </a:t>
            </a:r>
            <a:r>
              <a:rPr lang="en-US" b="0">
                <a:latin typeface="Comic Sans MS" charset="0"/>
              </a:rPr>
              <a:t>ahead of low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b="0">
                <a:latin typeface="Comic Sans MS" charset="0"/>
              </a:rPr>
              <a:t>This </a:t>
            </a:r>
            <a:r>
              <a:rPr lang="en-US" b="0">
                <a:solidFill>
                  <a:srgbClr val="FF0000"/>
                </a:solidFill>
                <a:latin typeface="Comic Sans MS" charset="0"/>
              </a:rPr>
              <a:t>amplifies the upper level trough and ridge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b="0">
                <a:latin typeface="Comic Sans MS" charset="0"/>
              </a:rPr>
              <a:t>Enhances upper-level divergence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026" descr="D:\cyclone intensification\upper level conv and div.jpg"/>
          <p:cNvPicPr>
            <a:picLocks noChangeAspect="1" noChangeArrowheads="1"/>
          </p:cNvPicPr>
          <p:nvPr/>
        </p:nvPicPr>
        <p:blipFill>
          <a:blip r:embed="rId3">
            <a:lum bright="1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2"/>
          <p:cNvGrpSpPr>
            <a:grpSpLocks/>
          </p:cNvGrpSpPr>
          <p:nvPr/>
        </p:nvGrpSpPr>
        <p:grpSpPr bwMode="auto">
          <a:xfrm>
            <a:off x="76200" y="838200"/>
            <a:ext cx="8610600" cy="5334000"/>
            <a:chOff x="192" y="672"/>
            <a:chExt cx="5424" cy="3360"/>
          </a:xfrm>
        </p:grpSpPr>
        <p:pic>
          <p:nvPicPr>
            <p:cNvPr id="13318" name="Picture 3" descr="Fig1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16"/>
              <a:ext cx="5376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8772" name="Rectangle 4"/>
            <p:cNvSpPr>
              <a:spLocks noChangeArrowheads="1"/>
            </p:cNvSpPr>
            <p:nvPr/>
          </p:nvSpPr>
          <p:spPr bwMode="auto">
            <a:xfrm>
              <a:off x="3840" y="672"/>
              <a:ext cx="1776" cy="33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2887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How to </a:t>
            </a:r>
            <a:r>
              <a:rPr lang="ja-JP" altLang="en-US" sz="44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Grow</a:t>
            </a:r>
            <a:r>
              <a:rPr lang="ja-JP" altLang="en-US" sz="44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 a Storm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990600"/>
            <a:ext cx="29718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Upper level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shortwave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passes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Upper level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divergence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-&gt; sfc low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Cold advection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throughout lower troposphere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Cold advection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intensifies upper low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Leads to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more upper level divergence</a:t>
            </a:r>
          </a:p>
        </p:txBody>
      </p:sp>
      <p:sp>
        <p:nvSpPr>
          <p:cNvPr id="288775" name="AutoShape 7"/>
          <p:cNvSpPr>
            <a:spLocks noChangeArrowheads="1"/>
          </p:cNvSpPr>
          <p:nvPr/>
        </p:nvSpPr>
        <p:spPr bwMode="auto">
          <a:xfrm flipV="1">
            <a:off x="5410200" y="1676400"/>
            <a:ext cx="838200" cy="4114800"/>
          </a:xfrm>
          <a:prstGeom prst="curvedRightArrow">
            <a:avLst>
              <a:gd name="adj1" fmla="val 98182"/>
              <a:gd name="adj2" fmla="val 196364"/>
              <a:gd name="adj3" fmla="val 33333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288776" name="Text Box 8"/>
          <p:cNvSpPr txBox="1">
            <a:spLocks noChangeArrowheads="1"/>
          </p:cNvSpPr>
          <p:nvPr/>
        </p:nvSpPr>
        <p:spPr bwMode="auto">
          <a:xfrm>
            <a:off x="152400" y="6216650"/>
            <a:ext cx="5884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Temperature advection is key!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8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8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8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8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8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8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8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8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4" grpId="0" build="p" autoUpdateAnimBg="0"/>
      <p:bldP spid="288775" grpId="0" animBg="1"/>
      <p:bldP spid="28877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800">
                <a:latin typeface="Comic Sans MS" charset="0"/>
                <a:ea typeface="ＭＳ Ｐゴシック" charset="0"/>
                <a:cs typeface="ＭＳ Ｐゴシック" charset="0"/>
              </a:rPr>
              <a:t>Fronts</a:t>
            </a: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6858000" y="3429000"/>
            <a:ext cx="5334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4800600" y="3429000"/>
            <a:ext cx="5334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5638800" y="60198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4648200" y="4191000"/>
            <a:ext cx="31242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4876800" y="5334000"/>
            <a:ext cx="33528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4876800" y="6400800"/>
            <a:ext cx="3733800" cy="0"/>
          </a:xfrm>
          <a:prstGeom prst="line">
            <a:avLst/>
          </a:prstGeom>
          <a:noFill/>
          <a:ln w="76200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5105400" y="5334000"/>
            <a:ext cx="685800" cy="457200"/>
          </a:xfrm>
          <a:prstGeom prst="flowChartMerge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287" name="Oval 23"/>
          <p:cNvSpPr>
            <a:spLocks noChangeArrowheads="1"/>
          </p:cNvSpPr>
          <p:nvPr/>
        </p:nvSpPr>
        <p:spPr bwMode="auto">
          <a:xfrm>
            <a:off x="5943600" y="4800600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288" name="AutoShape 24"/>
          <p:cNvSpPr>
            <a:spLocks noChangeArrowheads="1"/>
          </p:cNvSpPr>
          <p:nvPr/>
        </p:nvSpPr>
        <p:spPr bwMode="auto">
          <a:xfrm>
            <a:off x="6858000" y="5334000"/>
            <a:ext cx="685800" cy="457200"/>
          </a:xfrm>
          <a:prstGeom prst="flowChartMerge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289" name="Oval 25"/>
          <p:cNvSpPr>
            <a:spLocks noChangeArrowheads="1"/>
          </p:cNvSpPr>
          <p:nvPr/>
        </p:nvSpPr>
        <p:spPr bwMode="auto">
          <a:xfrm>
            <a:off x="7696200" y="4876800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6629400" y="5334000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1299" name="AutoShape 35"/>
          <p:cNvSpPr>
            <a:spLocks noChangeArrowheads="1"/>
          </p:cNvSpPr>
          <p:nvPr/>
        </p:nvSpPr>
        <p:spPr bwMode="auto">
          <a:xfrm>
            <a:off x="4953000" y="59436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993366"/>
          </a:solidFill>
          <a:ln w="9525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00" name="AutoShape 36"/>
          <p:cNvSpPr>
            <a:spLocks noChangeArrowheads="1"/>
          </p:cNvSpPr>
          <p:nvPr/>
        </p:nvSpPr>
        <p:spPr bwMode="auto">
          <a:xfrm>
            <a:off x="6324600" y="59436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993366"/>
          </a:solidFill>
          <a:ln w="9525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01" name="AutoShape 37"/>
          <p:cNvSpPr>
            <a:spLocks noChangeArrowheads="1"/>
          </p:cNvSpPr>
          <p:nvPr/>
        </p:nvSpPr>
        <p:spPr bwMode="auto">
          <a:xfrm>
            <a:off x="7924800" y="59436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993366"/>
          </a:solidFill>
          <a:ln w="9525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02" name="Oval 38"/>
          <p:cNvSpPr>
            <a:spLocks noChangeArrowheads="1"/>
          </p:cNvSpPr>
          <p:nvPr/>
        </p:nvSpPr>
        <p:spPr bwMode="auto">
          <a:xfrm>
            <a:off x="5867400" y="3429000"/>
            <a:ext cx="5334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03" name="Oval 39"/>
          <p:cNvSpPr>
            <a:spLocks noChangeArrowheads="1"/>
          </p:cNvSpPr>
          <p:nvPr/>
        </p:nvSpPr>
        <p:spPr bwMode="auto">
          <a:xfrm>
            <a:off x="7086600" y="60198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08" name="Rectangle 44"/>
          <p:cNvSpPr>
            <a:spLocks noChangeArrowheads="1"/>
          </p:cNvSpPr>
          <p:nvPr/>
        </p:nvSpPr>
        <p:spPr bwMode="auto">
          <a:xfrm>
            <a:off x="4495800" y="6400800"/>
            <a:ext cx="3886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10" name="Text Box 46"/>
          <p:cNvSpPr txBox="1">
            <a:spLocks noChangeArrowheads="1"/>
          </p:cNvSpPr>
          <p:nvPr/>
        </p:nvSpPr>
        <p:spPr bwMode="auto">
          <a:xfrm>
            <a:off x="669925" y="3252788"/>
            <a:ext cx="2878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Warm Front</a:t>
            </a: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311" name="Text Box 47"/>
          <p:cNvSpPr txBox="1">
            <a:spLocks noChangeArrowheads="1"/>
          </p:cNvSpPr>
          <p:nvPr/>
        </p:nvSpPr>
        <p:spPr bwMode="auto">
          <a:xfrm>
            <a:off x="685800" y="3970338"/>
            <a:ext cx="2490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Cold Front</a:t>
            </a: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312" name="Text Box 48"/>
          <p:cNvSpPr txBox="1">
            <a:spLocks noChangeArrowheads="1"/>
          </p:cNvSpPr>
          <p:nvPr/>
        </p:nvSpPr>
        <p:spPr bwMode="auto">
          <a:xfrm>
            <a:off x="609600" y="4732338"/>
            <a:ext cx="4329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Stationary Front</a:t>
            </a: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313" name="Text Box 49"/>
          <p:cNvSpPr txBox="1">
            <a:spLocks noChangeArrowheads="1"/>
          </p:cNvSpPr>
          <p:nvPr/>
        </p:nvSpPr>
        <p:spPr bwMode="auto">
          <a:xfrm>
            <a:off x="609600" y="5722938"/>
            <a:ext cx="394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Occluded Front</a:t>
            </a:r>
            <a:endParaRPr lang="en-US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314" name="Text Box 50"/>
          <p:cNvSpPr txBox="1">
            <a:spLocks noChangeArrowheads="1"/>
          </p:cNvSpPr>
          <p:nvPr/>
        </p:nvSpPr>
        <p:spPr bwMode="auto">
          <a:xfrm>
            <a:off x="669925" y="1071563"/>
            <a:ext cx="81772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</a:t>
            </a: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Front - </a:t>
            </a:r>
            <a:r>
              <a:rPr lang="en-US" sz="2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is the </a:t>
            </a:r>
            <a:r>
              <a:rPr lang="en-US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boundary between air masses</a:t>
            </a:r>
            <a:r>
              <a:rPr lang="en-US" sz="2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; normally</a:t>
            </a:r>
          </a:p>
          <a:p>
            <a:pPr>
              <a:defRPr/>
            </a:pPr>
            <a:r>
              <a:rPr lang="en-US" sz="2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		refers to where this interface intersects the</a:t>
            </a:r>
          </a:p>
          <a:p>
            <a:pPr>
              <a:defRPr/>
            </a:pPr>
            <a:r>
              <a:rPr lang="en-US" sz="2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		ground (in all cases except stationary fronts, the</a:t>
            </a:r>
          </a:p>
          <a:p>
            <a:pPr>
              <a:defRPr/>
            </a:pPr>
            <a:r>
              <a:rPr lang="en-US" sz="2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		</a:t>
            </a:r>
            <a:r>
              <a:rPr lang="en-US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symbols are placed pointing to the direction of</a:t>
            </a:r>
          </a:p>
          <a:p>
            <a:pPr>
              <a:defRPr/>
            </a:pPr>
            <a:r>
              <a:rPr lang="en-US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movement of the interface</a:t>
            </a:r>
            <a:r>
              <a:rPr lang="en-US" sz="20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(front)</a:t>
            </a:r>
          </a:p>
        </p:txBody>
      </p:sp>
      <p:sp>
        <p:nvSpPr>
          <p:cNvPr id="11316" name="Rectangle 52"/>
          <p:cNvSpPr>
            <a:spLocks noChangeArrowheads="1"/>
          </p:cNvSpPr>
          <p:nvPr/>
        </p:nvSpPr>
        <p:spPr bwMode="auto">
          <a:xfrm>
            <a:off x="5943600" y="5334000"/>
            <a:ext cx="685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17" name="Rectangle 53"/>
          <p:cNvSpPr>
            <a:spLocks noChangeArrowheads="1"/>
          </p:cNvSpPr>
          <p:nvPr/>
        </p:nvSpPr>
        <p:spPr bwMode="auto">
          <a:xfrm>
            <a:off x="7696200" y="53340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19" name="Rectangle 55"/>
          <p:cNvSpPr>
            <a:spLocks noChangeArrowheads="1"/>
          </p:cNvSpPr>
          <p:nvPr/>
        </p:nvSpPr>
        <p:spPr bwMode="auto">
          <a:xfrm>
            <a:off x="4343400" y="3810000"/>
            <a:ext cx="3124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20" name="Line 56"/>
          <p:cNvSpPr>
            <a:spLocks noChangeShapeType="1"/>
          </p:cNvSpPr>
          <p:nvPr/>
        </p:nvSpPr>
        <p:spPr bwMode="auto">
          <a:xfrm>
            <a:off x="4572000" y="3810000"/>
            <a:ext cx="3124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1321" name="AutoShape 57"/>
          <p:cNvSpPr>
            <a:spLocks noChangeArrowheads="1"/>
          </p:cNvSpPr>
          <p:nvPr/>
        </p:nvSpPr>
        <p:spPr bwMode="auto">
          <a:xfrm>
            <a:off x="5029200" y="4191000"/>
            <a:ext cx="381000" cy="457200"/>
          </a:xfrm>
          <a:prstGeom prst="flowChartMerge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22" name="AutoShape 58"/>
          <p:cNvSpPr>
            <a:spLocks noChangeArrowheads="1"/>
          </p:cNvSpPr>
          <p:nvPr/>
        </p:nvSpPr>
        <p:spPr bwMode="auto">
          <a:xfrm>
            <a:off x="6096000" y="4191000"/>
            <a:ext cx="381000" cy="457200"/>
          </a:xfrm>
          <a:prstGeom prst="flowChartMerge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1323" name="AutoShape 59"/>
          <p:cNvSpPr>
            <a:spLocks noChangeArrowheads="1"/>
          </p:cNvSpPr>
          <p:nvPr/>
        </p:nvSpPr>
        <p:spPr bwMode="auto">
          <a:xfrm>
            <a:off x="7086600" y="4191000"/>
            <a:ext cx="381000" cy="457200"/>
          </a:xfrm>
          <a:prstGeom prst="flowChartMerge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/>
          <p:cNvSpPr txBox="1">
            <a:spLocks noChangeArrowheads="1"/>
          </p:cNvSpPr>
          <p:nvPr/>
        </p:nvSpPr>
        <p:spPr bwMode="auto">
          <a:xfrm>
            <a:off x="6629400" y="1241425"/>
            <a:ext cx="21336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>
                <a:latin typeface="Comic Sans MS" charset="0"/>
              </a:rPr>
              <a:t>Green shading indicates precipitation</a:t>
            </a:r>
          </a:p>
          <a:p>
            <a:endParaRPr lang="en-US" b="0">
              <a:latin typeface="Comic Sans MS" charset="0"/>
            </a:endParaRPr>
          </a:p>
          <a:p>
            <a:r>
              <a:rPr lang="en-US" b="0">
                <a:latin typeface="Comic Sans MS" charset="0"/>
              </a:rPr>
              <a:t>Takes several days to a week, and moves 1000</a:t>
            </a:r>
            <a:r>
              <a:rPr lang="ja-JP" altLang="en-US" b="0">
                <a:latin typeface="Comic Sans MS" charset="0"/>
              </a:rPr>
              <a:t>’</a:t>
            </a:r>
            <a:r>
              <a:rPr lang="en-US" altLang="ja-JP" b="0">
                <a:latin typeface="Comic Sans MS" charset="0"/>
              </a:rPr>
              <a:t>s of km during lifecycle</a:t>
            </a:r>
            <a:endParaRPr lang="en-US" b="0">
              <a:latin typeface="Comic Sans MS" charset="0"/>
            </a:endParaRPr>
          </a:p>
        </p:txBody>
      </p:sp>
      <p:grpSp>
        <p:nvGrpSpPr>
          <p:cNvPr id="20482" name="Group 12"/>
          <p:cNvGrpSpPr>
            <a:grpSpLocks/>
          </p:cNvGrpSpPr>
          <p:nvPr/>
        </p:nvGrpSpPr>
        <p:grpSpPr bwMode="auto">
          <a:xfrm>
            <a:off x="228600" y="762000"/>
            <a:ext cx="6172200" cy="5562600"/>
            <a:chOff x="144" y="48"/>
            <a:chExt cx="4272" cy="4128"/>
          </a:xfrm>
        </p:grpSpPr>
        <p:pic>
          <p:nvPicPr>
            <p:cNvPr id="20484" name="Picture 2" descr="C:\Jill\Fig13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9"/>
              <a:ext cx="4272" cy="4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192" y="48"/>
              <a:ext cx="11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F0000"/>
                  </a:solidFill>
                </a:rPr>
                <a:t>Stationary front</a:t>
              </a:r>
            </a:p>
          </p:txBody>
        </p:sp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1776" y="192"/>
              <a:ext cx="1149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F0000"/>
                  </a:solidFill>
                </a:rPr>
                <a:t>Incipient cyclone</a:t>
              </a:r>
            </a:p>
          </p:txBody>
        </p:sp>
        <p:sp>
          <p:nvSpPr>
            <p:cNvPr id="20487" name="Text Box 8"/>
            <p:cNvSpPr txBox="1">
              <a:spLocks noChangeArrowheads="1"/>
            </p:cNvSpPr>
            <p:nvPr/>
          </p:nvSpPr>
          <p:spPr bwMode="auto">
            <a:xfrm>
              <a:off x="3119" y="143"/>
              <a:ext cx="7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F0000"/>
                  </a:solidFill>
                </a:rPr>
                <a:t>Open wave</a:t>
              </a:r>
            </a:p>
          </p:txBody>
        </p:sp>
        <p:sp>
          <p:nvSpPr>
            <p:cNvPr id="20488" name="Text Box 9"/>
            <p:cNvSpPr txBox="1">
              <a:spLocks noChangeArrowheads="1"/>
            </p:cNvSpPr>
            <p:nvPr/>
          </p:nvSpPr>
          <p:spPr bwMode="auto">
            <a:xfrm>
              <a:off x="288" y="2160"/>
              <a:ext cx="9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F0000"/>
                  </a:solidFill>
                </a:rPr>
                <a:t>Mature stage</a:t>
              </a:r>
            </a:p>
          </p:txBody>
        </p:sp>
        <p:sp>
          <p:nvSpPr>
            <p:cNvPr id="20489" name="Text Box 10"/>
            <p:cNvSpPr txBox="1">
              <a:spLocks noChangeArrowheads="1"/>
            </p:cNvSpPr>
            <p:nvPr/>
          </p:nvSpPr>
          <p:spPr bwMode="auto">
            <a:xfrm>
              <a:off x="1632" y="2112"/>
              <a:ext cx="6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F0000"/>
                  </a:solidFill>
                </a:rPr>
                <a:t>occlusion</a:t>
              </a:r>
            </a:p>
          </p:txBody>
        </p:sp>
        <p:sp>
          <p:nvSpPr>
            <p:cNvPr id="20490" name="Text Box 11"/>
            <p:cNvSpPr txBox="1">
              <a:spLocks noChangeArrowheads="1"/>
            </p:cNvSpPr>
            <p:nvPr/>
          </p:nvSpPr>
          <p:spPr bwMode="auto">
            <a:xfrm>
              <a:off x="3360" y="2064"/>
              <a:ext cx="778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F0000"/>
                  </a:solidFill>
                </a:rPr>
                <a:t>dissipating</a:t>
              </a:r>
            </a:p>
          </p:txBody>
        </p:sp>
      </p:grpSp>
      <p:sp>
        <p:nvSpPr>
          <p:cNvPr id="191501" name="Text Box 13"/>
          <p:cNvSpPr txBox="1">
            <a:spLocks noChangeArrowheads="1"/>
          </p:cNvSpPr>
          <p:nvPr/>
        </p:nvSpPr>
        <p:spPr bwMode="auto">
          <a:xfrm>
            <a:off x="879475" y="204788"/>
            <a:ext cx="7807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Lifecycle of a Midlatitude Cyclone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026" descr="C:\Jill\Fig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1534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1027"/>
          <p:cNvSpPr txBox="1">
            <a:spLocks noChangeArrowheads="1"/>
          </p:cNvSpPr>
          <p:nvPr/>
        </p:nvSpPr>
        <p:spPr bwMode="auto">
          <a:xfrm>
            <a:off x="0" y="85725"/>
            <a:ext cx="92773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What maintains the surface low?</a:t>
            </a:r>
          </a:p>
        </p:txBody>
      </p:sp>
      <p:sp>
        <p:nvSpPr>
          <p:cNvPr id="21507" name="Text Box 1028"/>
          <p:cNvSpPr txBox="1">
            <a:spLocks noChangeArrowheads="1"/>
          </p:cNvSpPr>
          <p:nvPr/>
        </p:nvSpPr>
        <p:spPr bwMode="auto">
          <a:xfrm>
            <a:off x="152400" y="766763"/>
            <a:ext cx="881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  <a:latin typeface="Comic Sans MS" charset="0"/>
              </a:rPr>
              <a:t>Imagine a surface low forming </a:t>
            </a:r>
            <a:r>
              <a:rPr lang="en-US" i="1">
                <a:solidFill>
                  <a:srgbClr val="FF0000"/>
                </a:solidFill>
                <a:latin typeface="Comic Sans MS" charset="0"/>
              </a:rPr>
              <a:t>directly below</a:t>
            </a:r>
            <a:r>
              <a:rPr lang="en-US" b="0">
                <a:solidFill>
                  <a:srgbClr val="FF0000"/>
                </a:solidFill>
                <a:latin typeface="Comic Sans MS" charset="0"/>
              </a:rPr>
              <a:t> upper level low</a:t>
            </a:r>
          </a:p>
        </p:txBody>
      </p:sp>
      <p:sp>
        <p:nvSpPr>
          <p:cNvPr id="21508" name="Text Box 1029"/>
          <p:cNvSpPr txBox="1">
            <a:spLocks noChangeArrowheads="1"/>
          </p:cNvSpPr>
          <p:nvPr/>
        </p:nvSpPr>
        <p:spPr bwMode="auto">
          <a:xfrm>
            <a:off x="1447800" y="5715000"/>
            <a:ext cx="28051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 i="1">
                <a:solidFill>
                  <a:srgbClr val="FF0000"/>
                </a:solidFill>
              </a:rPr>
              <a:t>Surface convergence </a:t>
            </a:r>
            <a:br>
              <a:rPr lang="en-US" b="0" i="1">
                <a:solidFill>
                  <a:srgbClr val="FF0000"/>
                </a:solidFill>
              </a:rPr>
            </a:br>
            <a:r>
              <a:rPr lang="ja-JP" altLang="en-US" b="0" i="1">
                <a:solidFill>
                  <a:srgbClr val="FF0000"/>
                </a:solidFill>
              </a:rPr>
              <a:t>“</a:t>
            </a:r>
            <a:r>
              <a:rPr lang="en-US" altLang="ja-JP" b="0" i="1">
                <a:solidFill>
                  <a:srgbClr val="FF0000"/>
                </a:solidFill>
              </a:rPr>
              <a:t>fills in</a:t>
            </a:r>
            <a:r>
              <a:rPr lang="ja-JP" altLang="en-US" b="0" i="1">
                <a:solidFill>
                  <a:srgbClr val="FF0000"/>
                </a:solidFill>
              </a:rPr>
              <a:t>”</a:t>
            </a:r>
            <a:r>
              <a:rPr lang="en-US" altLang="ja-JP" b="0" i="1">
                <a:solidFill>
                  <a:srgbClr val="FF0000"/>
                </a:solidFill>
              </a:rPr>
              <a:t> the low</a:t>
            </a:r>
            <a:endParaRPr lang="en-US" b="0" i="1">
              <a:solidFill>
                <a:srgbClr val="FF0000"/>
              </a:solidFill>
            </a:endParaRPr>
          </a:p>
        </p:txBody>
      </p:sp>
      <p:sp>
        <p:nvSpPr>
          <p:cNvPr id="21509" name="Text Box 1030"/>
          <p:cNvSpPr txBox="1">
            <a:spLocks noChangeArrowheads="1"/>
          </p:cNvSpPr>
          <p:nvPr/>
        </p:nvSpPr>
        <p:spPr bwMode="auto">
          <a:xfrm>
            <a:off x="4800600" y="5715000"/>
            <a:ext cx="3011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 i="1">
                <a:solidFill>
                  <a:srgbClr val="FF0000"/>
                </a:solidFill>
              </a:rPr>
              <a:t>Surface divergence </a:t>
            </a:r>
            <a:br>
              <a:rPr lang="en-US" b="0" i="1">
                <a:solidFill>
                  <a:srgbClr val="FF0000"/>
                </a:solidFill>
              </a:rPr>
            </a:br>
            <a:r>
              <a:rPr lang="ja-JP" altLang="en-US" b="0" i="1">
                <a:solidFill>
                  <a:srgbClr val="FF0000"/>
                </a:solidFill>
              </a:rPr>
              <a:t>“</a:t>
            </a:r>
            <a:r>
              <a:rPr lang="en-US" altLang="ja-JP" b="0" i="1">
                <a:solidFill>
                  <a:srgbClr val="FF0000"/>
                </a:solidFill>
              </a:rPr>
              <a:t>undermines</a:t>
            </a:r>
            <a:r>
              <a:rPr lang="ja-JP" altLang="en-US" b="0" i="1">
                <a:solidFill>
                  <a:srgbClr val="FF0000"/>
                </a:solidFill>
              </a:rPr>
              <a:t>”</a:t>
            </a:r>
            <a:r>
              <a:rPr lang="en-US" altLang="ja-JP" b="0" i="1">
                <a:solidFill>
                  <a:srgbClr val="FF0000"/>
                </a:solidFill>
              </a:rPr>
              <a:t> the high</a:t>
            </a:r>
            <a:endParaRPr lang="en-US" b="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0" y="25400"/>
            <a:ext cx="90805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Storm Development</a:t>
            </a:r>
          </a:p>
        </p:txBody>
      </p:sp>
      <p:pic>
        <p:nvPicPr>
          <p:cNvPr id="22530" name="Picture 3" descr="G:\clones\Meterology\custom lectures\jpegs\chapter 13\0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8363"/>
            <a:ext cx="3103563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C:\clones\Meterology\custom lectures\jpegs\chapter 13\0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962400"/>
            <a:ext cx="3100387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C:\clones\Meterology\custom lectures\jpegs\chapter 13\08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524000"/>
            <a:ext cx="3486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5" name="Freeform 9"/>
          <p:cNvSpPr>
            <a:spLocks/>
          </p:cNvSpPr>
          <p:nvPr/>
        </p:nvSpPr>
        <p:spPr bwMode="auto">
          <a:xfrm>
            <a:off x="990600" y="3810000"/>
            <a:ext cx="1295400" cy="1676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384"/>
              </a:cxn>
              <a:cxn ang="0">
                <a:pos x="240" y="720"/>
              </a:cxn>
              <a:cxn ang="0">
                <a:pos x="816" y="1056"/>
              </a:cxn>
            </a:cxnLst>
            <a:rect l="0" t="0" r="r" b="b"/>
            <a:pathLst>
              <a:path w="816" h="1056">
                <a:moveTo>
                  <a:pt x="0" y="0"/>
                </a:moveTo>
                <a:cubicBezTo>
                  <a:pt x="4" y="132"/>
                  <a:pt x="8" y="264"/>
                  <a:pt x="48" y="384"/>
                </a:cubicBezTo>
                <a:cubicBezTo>
                  <a:pt x="88" y="504"/>
                  <a:pt x="112" y="608"/>
                  <a:pt x="240" y="720"/>
                </a:cubicBezTo>
                <a:cubicBezTo>
                  <a:pt x="368" y="832"/>
                  <a:pt x="712" y="1000"/>
                  <a:pt x="816" y="105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254986" name="Freeform 10"/>
          <p:cNvSpPr>
            <a:spLocks/>
          </p:cNvSpPr>
          <p:nvPr/>
        </p:nvSpPr>
        <p:spPr bwMode="auto">
          <a:xfrm>
            <a:off x="5105400" y="4724400"/>
            <a:ext cx="1701800" cy="990600"/>
          </a:xfrm>
          <a:custGeom>
            <a:avLst/>
            <a:gdLst/>
            <a:ahLst/>
            <a:cxnLst>
              <a:cxn ang="0">
                <a:pos x="0" y="528"/>
              </a:cxn>
              <a:cxn ang="0">
                <a:pos x="672" y="576"/>
              </a:cxn>
              <a:cxn ang="0">
                <a:pos x="1008" y="240"/>
              </a:cxn>
              <a:cxn ang="0">
                <a:pos x="1056" y="0"/>
              </a:cxn>
            </a:cxnLst>
            <a:rect l="0" t="0" r="r" b="b"/>
            <a:pathLst>
              <a:path w="1072" h="624">
                <a:moveTo>
                  <a:pt x="0" y="528"/>
                </a:moveTo>
                <a:cubicBezTo>
                  <a:pt x="252" y="576"/>
                  <a:pt x="504" y="624"/>
                  <a:pt x="672" y="576"/>
                </a:cubicBezTo>
                <a:cubicBezTo>
                  <a:pt x="840" y="528"/>
                  <a:pt x="944" y="336"/>
                  <a:pt x="1008" y="240"/>
                </a:cubicBezTo>
                <a:cubicBezTo>
                  <a:pt x="1072" y="144"/>
                  <a:pt x="1064" y="72"/>
                  <a:pt x="1056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028" descr="C:\Jill\Fig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181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 Box 1029"/>
          <p:cNvSpPr txBox="1">
            <a:spLocks noChangeArrowheads="1"/>
          </p:cNvSpPr>
          <p:nvPr/>
        </p:nvSpPr>
        <p:spPr bwMode="auto">
          <a:xfrm>
            <a:off x="5638800" y="492125"/>
            <a:ext cx="3292475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+mn-ea"/>
                <a:cs typeface="+mn-cs"/>
              </a:rPr>
              <a:t>Actual vertical structure</a:t>
            </a:r>
            <a:endParaRPr lang="en-US" sz="4400" b="0" dirty="0">
              <a:latin typeface="Comic Sans MS" charset="0"/>
              <a:ea typeface="+mn-ea"/>
              <a:cs typeface="+mn-cs"/>
            </a:endParaRPr>
          </a:p>
          <a:p>
            <a:pPr>
              <a:defRPr/>
            </a:pPr>
            <a:endParaRPr lang="en-US" b="0" dirty="0">
              <a:latin typeface="Comic Sans MS" charset="0"/>
              <a:ea typeface="+mn-ea"/>
              <a:cs typeface="+mn-cs"/>
            </a:endParaRPr>
          </a:p>
          <a:p>
            <a:pPr>
              <a:defRPr/>
            </a:pPr>
            <a:r>
              <a:rPr lang="en-US" b="0" dirty="0">
                <a:latin typeface="Comic Sans MS" charset="0"/>
                <a:ea typeface="+mn-ea"/>
                <a:cs typeface="+mn-cs"/>
              </a:rPr>
              <a:t>Upper level low is </a:t>
            </a:r>
            <a:r>
              <a:rPr lang="en-US" i="1" dirty="0">
                <a:solidFill>
                  <a:srgbClr val="FF0000"/>
                </a:solidFill>
                <a:latin typeface="Comic Sans MS" charset="0"/>
                <a:ea typeface="+mn-ea"/>
                <a:cs typeface="+mn-cs"/>
              </a:rPr>
              <a:t>tilted westward with height</a:t>
            </a:r>
            <a:r>
              <a:rPr lang="en-US" b="0" dirty="0">
                <a:latin typeface="Comic Sans MS" charset="0"/>
                <a:ea typeface="+mn-ea"/>
                <a:cs typeface="+mn-cs"/>
              </a:rPr>
              <a:t> with respect to the surface.</a:t>
            </a:r>
          </a:p>
          <a:p>
            <a:pPr>
              <a:defRPr/>
            </a:pPr>
            <a:endParaRPr lang="en-US" b="0" dirty="0">
              <a:latin typeface="Comic Sans MS" charset="0"/>
              <a:ea typeface="+mn-ea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charset="0"/>
                <a:ea typeface="+mn-ea"/>
                <a:cs typeface="+mn-cs"/>
              </a:rPr>
              <a:t>UPPER LEVEL DIVERGENCE INITIATES AND MAINTAINS A SURFACE LOW.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01000" cy="533400"/>
          </a:xfrm>
        </p:spPr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Cold Front Structure</a:t>
            </a:r>
          </a:p>
        </p:txBody>
      </p:sp>
      <p:sp>
        <p:nvSpPr>
          <p:cNvPr id="2457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458200" cy="2667000"/>
          </a:xfrm>
        </p:spPr>
        <p:txBody>
          <a:bodyPr/>
          <a:lstStyle/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Cold air replaces warm; leading edge is steeper due to friction at the ground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Strong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vertical motion and unstable air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forms cumule clouds (thunderstorms!)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Upper level winds blow ice crystals downwind creating cirrus and cirrostratus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83820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487363"/>
          </a:xfrm>
        </p:spPr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Warm Front Structure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82000" cy="2895600"/>
          </a:xfrm>
        </p:spPr>
        <p:txBody>
          <a:bodyPr/>
          <a:lstStyle/>
          <a:p>
            <a:r>
              <a:rPr lang="en-US" sz="2200">
                <a:latin typeface="Comic Sans MS" charset="0"/>
                <a:ea typeface="ＭＳ Ｐゴシック" charset="0"/>
                <a:cs typeface="ＭＳ Ｐゴシック" charset="0"/>
              </a:rPr>
              <a:t>In an advancing warm front, </a:t>
            </a:r>
            <a:r>
              <a:rPr lang="en-US" sz="22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warm air rides up over colder air at the surface; slope is not usually very steep</a:t>
            </a:r>
          </a:p>
          <a:p>
            <a:r>
              <a:rPr lang="en-US" sz="2200">
                <a:latin typeface="Comic Sans MS" charset="0"/>
                <a:ea typeface="ＭＳ Ｐゴシック" charset="0"/>
                <a:cs typeface="ＭＳ Ｐゴシック" charset="0"/>
              </a:rPr>
              <a:t>Lifting of the warm air produces stratus </a:t>
            </a:r>
            <a:r>
              <a:rPr lang="en-US" sz="22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clouds and precipitation well in advance of boundary</a:t>
            </a:r>
          </a:p>
          <a:p>
            <a:r>
              <a:rPr lang="en-US" sz="2200">
                <a:latin typeface="Comic Sans MS" charset="0"/>
                <a:ea typeface="ＭＳ Ｐゴシック" charset="0"/>
                <a:cs typeface="ＭＳ Ｐゴシック" charset="0"/>
              </a:rPr>
              <a:t>At different points along the warm/cold air interface, the precipitation will experience different temperature histories as it falls to the ground</a:t>
            </a:r>
          </a:p>
        </p:txBody>
      </p:sp>
      <p:pic>
        <p:nvPicPr>
          <p:cNvPr id="26627" name="Picture 4" descr="C:\WINDOWS\Desktop\AT350\warm front cross section.jpg"/>
          <p:cNvPicPr>
            <a:picLocks noChangeAspect="1" noChangeArrowheads="1"/>
          </p:cNvPicPr>
          <p:nvPr/>
        </p:nvPicPr>
        <p:blipFill>
          <a:blip r:embed="rId3">
            <a:lum bright="-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2400"/>
            <a:ext cx="8991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6200" y="5257800"/>
            <a:ext cx="90678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Subtropical Jet is zonal mean response to </a:t>
            </a:r>
            <a:r>
              <a:rPr lang="en-US" sz="2400" dirty="0" err="1">
                <a:latin typeface="Comic Sans MS" charset="0"/>
                <a:ea typeface="ＭＳ Ｐゴシック" charset="0"/>
                <a:cs typeface="ＭＳ Ｐゴシック" charset="0"/>
              </a:rPr>
              <a:t>poleward</a:t>
            </a: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 flow in upper branch of Hadley Cell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omic Sans MS" charset="0"/>
                <a:ea typeface="ＭＳ Ｐゴシック" charset="0"/>
                <a:cs typeface="ＭＳ Ｐゴシック" charset="0"/>
              </a:rPr>
              <a:t>Polar front jet is response to </a:t>
            </a:r>
            <a:r>
              <a:rPr lang="en-US" sz="2400" dirty="0" smtClean="0">
                <a:latin typeface="Comic Sans MS" charset="0"/>
                <a:ea typeface="ＭＳ Ｐゴシック" charset="0"/>
                <a:cs typeface="ＭＳ Ｐゴシック" charset="0"/>
              </a:rPr>
              <a:t>pole-equator </a:t>
            </a:r>
            <a:br>
              <a:rPr lang="en-US" sz="2400" dirty="0" smtClean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latin typeface="Comic Sans MS" charset="0"/>
                <a:ea typeface="ＭＳ Ｐゴシック" charset="0"/>
                <a:cs typeface="ＭＳ Ｐゴシック" charset="0"/>
              </a:rPr>
              <a:t>temperature difference</a:t>
            </a:r>
            <a:endParaRPr lang="en-US" sz="24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34925" y="533400"/>
          <a:ext cx="446087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3" imgW="2938776" imgH="3161585" progId="Photoshop.Image.5">
                  <p:embed/>
                </p:oleObj>
              </mc:Choice>
              <mc:Fallback>
                <p:oleObj name="Image" r:id="rId3" imgW="2938776" imgH="316158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533400"/>
                        <a:ext cx="446087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4800600" y="762000"/>
          <a:ext cx="424815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5" imgW="2938776" imgH="3161585" progId="Photoshop.Image.5">
                  <p:embed/>
                </p:oleObj>
              </mc:Choice>
              <mc:Fallback>
                <p:oleObj name="Image" r:id="rId5" imgW="2938776" imgH="316158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762000"/>
                        <a:ext cx="424815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533400"/>
          </a:xfrm>
        </p:spPr>
        <p:txBody>
          <a:bodyPr/>
          <a:lstStyle/>
          <a:p>
            <a:r>
              <a:rPr lang="en-US" sz="6000" dirty="0">
                <a:latin typeface="Comic Sans MS" charset="0"/>
                <a:ea typeface="ＭＳ Ｐゴシック" charset="0"/>
                <a:cs typeface="ＭＳ Ｐゴシック" charset="0"/>
              </a:rPr>
              <a:t>Jet Streams</a:t>
            </a:r>
          </a:p>
        </p:txBody>
      </p:sp>
    </p:spTree>
    <p:extLst>
      <p:ext uri="{BB962C8B-B14F-4D97-AF65-F5344CB8AC3E}">
        <p14:creationId xmlns:p14="http://schemas.microsoft.com/office/powerpoint/2010/main" val="94008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0" y="106363"/>
            <a:ext cx="90805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Summary of Cyclone Weather</a:t>
            </a:r>
          </a:p>
        </p:txBody>
      </p:sp>
      <p:pic>
        <p:nvPicPr>
          <p:cNvPr id="28674" name="Picture 3" descr="G:\clones\Meterology\custom lectures\jpegs\chapter 13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904875"/>
            <a:ext cx="66294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6667500" y="1238250"/>
            <a:ext cx="24511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Roles of convergence and divergence aloft</a:t>
            </a:r>
          </a:p>
          <a:p>
            <a:pPr eaLnBrk="1" hangingPunct="1">
              <a:defRPr/>
            </a:pPr>
            <a:endParaRPr lang="en-US" smtClean="0">
              <a:solidFill>
                <a:srgbClr val="2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eaLnBrk="1" hangingPunct="1">
              <a:defRPr/>
            </a:pPr>
            <a: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Pattern of clouds, precipitation, and temperatures on the ground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/>
          <p:cNvSpPr txBox="1">
            <a:spLocks noChangeArrowheads="1"/>
          </p:cNvSpPr>
          <p:nvPr/>
        </p:nvSpPr>
        <p:spPr bwMode="auto">
          <a:xfrm>
            <a:off x="0" y="152400"/>
            <a:ext cx="90805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ja-JP" altLang="en-US" sz="44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“</a:t>
            </a:r>
            <a:r>
              <a:rPr lang="en-US" sz="44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Conveyor Belts</a:t>
            </a:r>
            <a:r>
              <a:rPr lang="ja-JP" altLang="en-US" sz="44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”</a:t>
            </a:r>
            <a:endParaRPr lang="en-US" sz="4400" smtClean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29698" name="Picture 3" descr="G:\clones\Meterology\custom lectures\jpegs\chapter 13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6400800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12700" y="838200"/>
            <a:ext cx="35687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This model describes rising and sinking air along </a:t>
            </a: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three </a:t>
            </a:r>
            <a:b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</a:br>
            <a:r>
              <a:rPr lang="ja-JP" alt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“</a:t>
            </a: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conveyor belts</a:t>
            </a:r>
            <a:r>
              <a:rPr lang="ja-JP" alt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”</a:t>
            </a:r>
            <a:endParaRPr lang="en-US" smtClean="0">
              <a:solidFill>
                <a:srgbClr val="2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eaLnBrk="1" hangingPunct="1">
              <a:defRPr/>
            </a:pPr>
            <a:endParaRPr lang="en-US" smtClean="0">
              <a:solidFill>
                <a:srgbClr val="2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eaLnBrk="1" hangingPunct="1">
              <a:defRPr/>
            </a:pPr>
            <a: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A </a:t>
            </a: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warm</a:t>
            </a:r>
            <a: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conveyor belt rises with water vapor above the </a:t>
            </a: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cold</a:t>
            </a:r>
            <a: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conveyor belt which also rises and turns.</a:t>
            </a:r>
          </a:p>
          <a:p>
            <a:pPr eaLnBrk="1" hangingPunct="1">
              <a:defRPr/>
            </a:pPr>
            <a:endParaRPr lang="en-US" smtClean="0">
              <a:solidFill>
                <a:srgbClr val="2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eaLnBrk="1" hangingPunct="1">
              <a:defRPr/>
            </a:pPr>
            <a: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Finally the </a:t>
            </a: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dry</a:t>
            </a:r>
            <a: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conveyor belt </a:t>
            </a:r>
            <a:b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</a:br>
            <a:r>
              <a:rPr lang="en-US" smtClean="0">
                <a:solidFill>
                  <a:srgbClr val="2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descends bringing clearer weather behind the storm.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609600"/>
          </a:xfrm>
        </p:spPr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Follow the Energy!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458200" cy="5334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Midlatitude storms release gravitational potential energy arising from the temperature differences found in the different air masses north and south of the polar front  </a:t>
            </a:r>
          </a:p>
          <a:p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Cold, dense air pushes warmer, less dense air up and out of the way</a:t>
            </a:r>
          </a:p>
          <a:p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Up warm, down cold</a:t>
            </a: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These storms let the atmosphere lower its center of mass … 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air falling down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The Big Picture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The general circulation </a:t>
            </a:r>
            <a:r>
              <a:rPr lang="en-US" sz="2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transports energy upward and poleward </a:t>
            </a: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to balance radiational losses to space</a:t>
            </a:r>
            <a:b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The Earth</a:t>
            </a:r>
            <a:r>
              <a:rPr lang="ja-JP" altLang="en-US" sz="28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800">
                <a:latin typeface="Comic Sans MS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sz="2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rotation complicates this!</a:t>
            </a:r>
            <a:r>
              <a:rPr lang="en-US" altLang="ja-JP" sz="280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8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altLang="ja-JP" sz="28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The Hadley cell imports water vapor and condenses it to </a:t>
            </a:r>
            <a:r>
              <a:rPr lang="en-US" sz="2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lift the tropical atmosphere, tilting pressure surfaces toward the poles</a:t>
            </a: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28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The resulting polar vortex is unstable, producing </a:t>
            </a:r>
            <a:r>
              <a:rPr lang="en-US" sz="2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waves in the jets that allow energy transport across the midlatitudes </a:t>
            </a: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Comic Sans MS" charset="0"/>
                <a:ea typeface="ＭＳ Ｐゴシック" charset="0"/>
                <a:cs typeface="ＭＳ Ｐゴシック" charset="0"/>
              </a:rPr>
              <a:t>(and which also control winter weather!)</a:t>
            </a:r>
          </a:p>
        </p:txBody>
      </p:sp>
    </p:spTree>
    <p:extLst>
      <p:ext uri="{BB962C8B-B14F-4D97-AF65-F5344CB8AC3E}">
        <p14:creationId xmlns:p14="http://schemas.microsoft.com/office/powerpoint/2010/main" val="70093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1143000"/>
          </a:xfrm>
        </p:spPr>
        <p:txBody>
          <a:bodyPr lIns="0" rIns="0"/>
          <a:lstStyle/>
          <a:p>
            <a:r>
              <a:rPr lang="en-US" sz="4800" dirty="0" err="1">
                <a:latin typeface="Comic Sans MS" charset="0"/>
                <a:ea typeface="ＭＳ Ｐゴシック" charset="0"/>
                <a:cs typeface="ＭＳ Ｐゴシック" charset="0"/>
              </a:rPr>
              <a:t>Extratropical</a:t>
            </a:r>
            <a:r>
              <a:rPr lang="en-US" sz="48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dirty="0" smtClean="0">
                <a:latin typeface="Comic Sans MS" charset="0"/>
                <a:ea typeface="ＭＳ Ｐゴシック" charset="0"/>
                <a:cs typeface="ＭＳ Ｐゴシック" charset="0"/>
              </a:rPr>
              <a:t>Storms </a:t>
            </a:r>
            <a:r>
              <a:rPr lang="en-US" sz="4800" dirty="0">
                <a:latin typeface="Comic Sans MS" charset="0"/>
                <a:ea typeface="ＭＳ Ｐゴシック" charset="0"/>
                <a:cs typeface="ＭＳ Ｐゴシック" charset="0"/>
              </a:rPr>
              <a:t>are </a:t>
            </a:r>
            <a:br>
              <a:rPr lang="en-US" sz="4800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800" dirty="0">
                <a:latin typeface="Comic Sans MS" charset="0"/>
                <a:ea typeface="ＭＳ Ｐゴシック" charset="0"/>
                <a:cs typeface="ＭＳ Ｐゴシック" charset="0"/>
              </a:rPr>
              <a:t>Eddies in the Jet Stream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001000" cy="5029200"/>
          </a:xfrm>
        </p:spPr>
        <p:txBody>
          <a:bodyPr/>
          <a:lstStyle/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Momentum is </a:t>
            </a:r>
            <a:r>
              <a:rPr lang="en-US" sz="2400" i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transferred from the earth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to the atmosphere in the </a:t>
            </a:r>
            <a:r>
              <a:rPr lang="en-US" sz="2400" i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trade wind belt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Momentum is </a:t>
            </a:r>
            <a:r>
              <a:rPr lang="en-US" sz="2400" i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transferred from the atmosphere to the earth in the midlatitudes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If the earth is always trying to slow down the midlatitude westerlies, why don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 they weaken and disappear over time?</a:t>
            </a:r>
          </a:p>
          <a:p>
            <a:pPr>
              <a:buFontTx/>
              <a:buNone/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 - Eddies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(storms) transfer momentum poleward in the upper troposphere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. </a:t>
            </a:r>
          </a:p>
          <a:p>
            <a:pPr>
              <a:buFontTx/>
              <a:buNone/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 - This momentum transfer weakens the Hadley circulation, but drives the Ferrel cell.</a:t>
            </a:r>
          </a:p>
          <a:p>
            <a:pPr>
              <a:buFontTx/>
              <a:buNone/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8867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g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136525" y="76200"/>
            <a:ext cx="3063875" cy="674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+mn-ea"/>
                <a:cs typeface="+mn-cs"/>
              </a:rPr>
              <a:t>Waves on the polar vortex</a:t>
            </a:r>
          </a:p>
          <a:p>
            <a:pPr>
              <a:defRPr/>
            </a:pPr>
            <a:r>
              <a:rPr lang="en-US" i="1" dirty="0">
                <a:latin typeface="Comic Sans MS" charset="0"/>
                <a:ea typeface="+mn-ea"/>
                <a:cs typeface="+mn-cs"/>
              </a:rPr>
              <a:t/>
            </a:r>
            <a:br>
              <a:rPr lang="en-US" i="1" dirty="0">
                <a:latin typeface="Comic Sans MS" charset="0"/>
                <a:ea typeface="+mn-ea"/>
                <a:cs typeface="+mn-cs"/>
              </a:rPr>
            </a:br>
            <a:r>
              <a:rPr lang="en-US" dirty="0">
                <a:latin typeface="Comic Sans MS" charset="0"/>
                <a:ea typeface="+mn-ea"/>
                <a:cs typeface="+mn-cs"/>
              </a:rPr>
              <a:t>Hemispheric </a:t>
            </a:r>
            <a:r>
              <a:rPr lang="en-US" dirty="0" err="1">
                <a:latin typeface="Comic Sans MS" charset="0"/>
                <a:ea typeface="+mn-ea"/>
                <a:cs typeface="+mn-cs"/>
              </a:rPr>
              <a:t>westerlies</a:t>
            </a:r>
            <a:r>
              <a:rPr lang="en-US" dirty="0">
                <a:latin typeface="Comic Sans MS" charset="0"/>
                <a:ea typeface="+mn-ea"/>
                <a:cs typeface="+mn-cs"/>
              </a:rPr>
              <a:t> typically organized into 4-6 “long waves”</a:t>
            </a:r>
          </a:p>
          <a:p>
            <a:pPr>
              <a:defRPr/>
            </a:pPr>
            <a:endParaRPr lang="en-US" dirty="0">
              <a:latin typeface="Comic Sans MS" charset="0"/>
              <a:ea typeface="+mn-ea"/>
              <a:cs typeface="+mn-cs"/>
            </a:endParaRPr>
          </a:p>
          <a:p>
            <a:pPr>
              <a:defRPr/>
            </a:pPr>
            <a:r>
              <a:rPr lang="en-US" dirty="0">
                <a:latin typeface="Comic Sans MS" charset="0"/>
                <a:ea typeface="+mn-ea"/>
                <a:cs typeface="+mn-cs"/>
              </a:rPr>
              <a:t>Wind blows through them, but the waves themselves propagate slowly </a:t>
            </a:r>
            <a:br>
              <a:rPr lang="en-US" dirty="0">
                <a:latin typeface="Comic Sans MS" charset="0"/>
                <a:ea typeface="+mn-ea"/>
                <a:cs typeface="+mn-cs"/>
              </a:rPr>
            </a:br>
            <a:r>
              <a:rPr lang="en-US" dirty="0" smtClean="0">
                <a:latin typeface="Comic Sans MS" charset="0"/>
                <a:ea typeface="+mn-ea"/>
                <a:cs typeface="+mn-cs"/>
              </a:rPr>
              <a:t>or </a:t>
            </a:r>
            <a:r>
              <a:rPr lang="en-US" dirty="0">
                <a:latin typeface="Comic Sans MS" charset="0"/>
                <a:ea typeface="+mn-ea"/>
                <a:cs typeface="+mn-cs"/>
              </a:rPr>
              <a:t>not at all</a:t>
            </a:r>
          </a:p>
        </p:txBody>
      </p:sp>
    </p:spTree>
    <p:extLst>
      <p:ext uri="{BB962C8B-B14F-4D97-AF65-F5344CB8AC3E}">
        <p14:creationId xmlns:p14="http://schemas.microsoft.com/office/powerpoint/2010/main" val="158767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895600" cy="6400800"/>
          </a:xfrm>
        </p:spPr>
        <p:txBody>
          <a:bodyPr/>
          <a:lstStyle/>
          <a:p>
            <a:r>
              <a:rPr lang="en-US" sz="4400" dirty="0">
                <a:latin typeface="Comic Sans MS" charset="0"/>
                <a:ea typeface="ＭＳ Ｐゴシック" charset="0"/>
                <a:cs typeface="ＭＳ Ｐゴシック" charset="0"/>
              </a:rPr>
              <a:t>Planetary Waves </a:t>
            </a:r>
            <a:br>
              <a:rPr lang="en-US" sz="4400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400" dirty="0">
                <a:latin typeface="Comic Sans MS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4400" dirty="0" err="1">
                <a:latin typeface="Comic Sans MS" charset="0"/>
                <a:ea typeface="ＭＳ Ｐゴシック" charset="0"/>
                <a:cs typeface="ＭＳ Ｐゴシック" charset="0"/>
              </a:rPr>
              <a:t>Poleward</a:t>
            </a:r>
            <a:r>
              <a:rPr lang="en-US" sz="4400" dirty="0">
                <a:latin typeface="Comic Sans MS" charset="0"/>
                <a:ea typeface="ＭＳ Ｐゴシック" charset="0"/>
                <a:cs typeface="ＭＳ Ｐゴシック" charset="0"/>
              </a:rPr>
              <a:t> Energy Transport</a:t>
            </a:r>
          </a:p>
        </p:txBody>
      </p:sp>
      <p:pic>
        <p:nvPicPr>
          <p:cNvPr id="43011" name="Picture 3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0"/>
            <a:ext cx="6518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1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Midlatitude Cyclones</a:t>
            </a:r>
            <a:endParaRPr lang="en-US" sz="32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8" name="Picture 3" descr="C:\AT 350\Cyclones anticylcones\cyclone front structure.gif"/>
          <p:cNvPicPr>
            <a:picLocks noChangeAspect="1" noChangeArrowheads="1"/>
          </p:cNvPicPr>
          <p:nvPr/>
        </p:nvPicPr>
        <p:blipFill>
          <a:blip r:embed="rId3">
            <a:lum bright="-6000" contrast="5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43434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81000" y="914400"/>
            <a:ext cx="838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>
                <a:latin typeface="Comic Sans MS" charset="0"/>
              </a:rPr>
              <a:t>Equator-to-pole temperature gradient tilts pressure surfaces and produces westerly jets in midlatitudes</a:t>
            </a:r>
          </a:p>
          <a:p>
            <a:endParaRPr lang="en-US" b="0">
              <a:latin typeface="Comic Sans MS" charset="0"/>
            </a:endParaRPr>
          </a:p>
          <a:p>
            <a:r>
              <a:rPr lang="en-US" b="0">
                <a:latin typeface="Comic Sans MS" charset="0"/>
              </a:rPr>
              <a:t>Waves in the jet induce divergence and convergence aloft, leading to surface highs and lows</a:t>
            </a:r>
          </a:p>
          <a:p>
            <a:endParaRPr lang="en-US" b="0">
              <a:latin typeface="Comic Sans MS" charset="0"/>
            </a:endParaRPr>
          </a:p>
          <a:p>
            <a:r>
              <a:rPr lang="en-US" b="0">
                <a:latin typeface="Comic Sans MS" charset="0"/>
              </a:rPr>
              <a:t>Surface circulations amplify the wave by transporting heat to the north and south around the surface low</a:t>
            </a:r>
          </a:p>
          <a:p>
            <a:endParaRPr lang="en-US" b="0">
              <a:latin typeface="Comic Sans MS" charset="0"/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4724400" y="4114800"/>
            <a:ext cx="4419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>
                <a:latin typeface="Comic Sans MS" charset="0"/>
              </a:rPr>
              <a:t>Resulting </a:t>
            </a:r>
            <a:r>
              <a:rPr lang="ja-JP" altLang="en-US" b="0">
                <a:latin typeface="Comic Sans MS" charset="0"/>
              </a:rPr>
              <a:t>“</a:t>
            </a:r>
            <a:r>
              <a:rPr lang="en-US" altLang="ja-JP" b="0">
                <a:latin typeface="Comic Sans MS" charset="0"/>
              </a:rPr>
              <a:t>cyclones</a:t>
            </a:r>
            <a:r>
              <a:rPr lang="ja-JP" altLang="en-US" b="0">
                <a:latin typeface="Comic Sans MS" charset="0"/>
              </a:rPr>
              <a:t>”</a:t>
            </a:r>
            <a:r>
              <a:rPr lang="en-US" altLang="ja-JP" b="0">
                <a:latin typeface="Comic Sans MS" charset="0"/>
              </a:rPr>
              <a:t> are crucial to the transport of energy through the middle latitudes</a:t>
            </a:r>
          </a:p>
          <a:p>
            <a:endParaRPr lang="en-US" b="0">
              <a:latin typeface="Comic Sans MS" charset="0"/>
            </a:endParaRPr>
          </a:p>
          <a:p>
            <a:r>
              <a:rPr lang="en-US" b="0">
                <a:latin typeface="Comic Sans MS" charset="0"/>
              </a:rPr>
              <a:t>Lowers center of mass of atmosphere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033"/>
          <p:cNvSpPr txBox="1">
            <a:spLocks noChangeArrowheads="1"/>
          </p:cNvSpPr>
          <p:nvPr/>
        </p:nvSpPr>
        <p:spPr bwMode="auto">
          <a:xfrm>
            <a:off x="4953000" y="1752600"/>
            <a:ext cx="4054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 i="1">
                <a:solidFill>
                  <a:srgbClr val="FF0000"/>
                </a:solidFill>
              </a:rPr>
              <a:t>What initiates </a:t>
            </a:r>
            <a:r>
              <a:rPr lang="ja-JP" altLang="en-US" b="0" i="1">
                <a:solidFill>
                  <a:srgbClr val="FF0000"/>
                </a:solidFill>
              </a:rPr>
              <a:t>“</a:t>
            </a:r>
            <a:r>
              <a:rPr lang="en-US" altLang="ja-JP" b="0" i="1">
                <a:solidFill>
                  <a:srgbClr val="FF0000"/>
                </a:solidFill>
              </a:rPr>
              <a:t>cyclogenesis?</a:t>
            </a:r>
            <a:r>
              <a:rPr lang="ja-JP" altLang="en-US" b="0" i="1">
                <a:solidFill>
                  <a:srgbClr val="FF0000"/>
                </a:solidFill>
              </a:rPr>
              <a:t>”</a:t>
            </a:r>
            <a:endParaRPr lang="en-US" b="0" i="1">
              <a:solidFill>
                <a:srgbClr val="FF0000"/>
              </a:solidFill>
            </a:endParaRPr>
          </a:p>
        </p:txBody>
      </p:sp>
      <p:sp>
        <p:nvSpPr>
          <p:cNvPr id="7170" name="Text Box 1039"/>
          <p:cNvSpPr txBox="1">
            <a:spLocks noChangeArrowheads="1"/>
          </p:cNvSpPr>
          <p:nvPr/>
        </p:nvSpPr>
        <p:spPr bwMode="auto">
          <a:xfrm>
            <a:off x="228600" y="56388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 i="1">
                <a:solidFill>
                  <a:schemeClr val="accent2"/>
                </a:solidFill>
              </a:rPr>
              <a:t>500 mb height</a:t>
            </a:r>
          </a:p>
        </p:txBody>
      </p:sp>
      <p:grpSp>
        <p:nvGrpSpPr>
          <p:cNvPr id="7171" name="Group 1057"/>
          <p:cNvGrpSpPr>
            <a:grpSpLocks/>
          </p:cNvGrpSpPr>
          <p:nvPr/>
        </p:nvGrpSpPr>
        <p:grpSpPr bwMode="auto">
          <a:xfrm>
            <a:off x="533400" y="1295400"/>
            <a:ext cx="4191000" cy="4219575"/>
            <a:chOff x="720" y="1064"/>
            <a:chExt cx="2640" cy="2658"/>
          </a:xfrm>
        </p:grpSpPr>
        <p:sp>
          <p:nvSpPr>
            <p:cNvPr id="183299" name="Freeform 1027"/>
            <p:cNvSpPr>
              <a:spLocks/>
            </p:cNvSpPr>
            <p:nvPr/>
          </p:nvSpPr>
          <p:spPr bwMode="auto">
            <a:xfrm>
              <a:off x="1008" y="1064"/>
              <a:ext cx="2000" cy="1552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64" y="1528"/>
                </a:cxn>
                <a:cxn ang="0">
                  <a:pos x="1824" y="232"/>
                </a:cxn>
                <a:cxn ang="0">
                  <a:pos x="1920" y="136"/>
                </a:cxn>
              </a:cxnLst>
              <a:rect l="0" t="0" r="r" b="b"/>
              <a:pathLst>
                <a:path w="2000" h="1552">
                  <a:moveTo>
                    <a:pt x="0" y="88"/>
                  </a:moveTo>
                  <a:cubicBezTo>
                    <a:pt x="280" y="796"/>
                    <a:pt x="560" y="1504"/>
                    <a:pt x="864" y="1528"/>
                  </a:cubicBezTo>
                  <a:cubicBezTo>
                    <a:pt x="1168" y="1552"/>
                    <a:pt x="1648" y="464"/>
                    <a:pt x="1824" y="232"/>
                  </a:cubicBezTo>
                  <a:cubicBezTo>
                    <a:pt x="2000" y="0"/>
                    <a:pt x="1960" y="68"/>
                    <a:pt x="1920" y="1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00" name="Freeform 1028"/>
            <p:cNvSpPr>
              <a:spLocks/>
            </p:cNvSpPr>
            <p:nvPr/>
          </p:nvSpPr>
          <p:spPr bwMode="auto">
            <a:xfrm>
              <a:off x="768" y="1728"/>
              <a:ext cx="2352" cy="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4" y="1200"/>
                </a:cxn>
                <a:cxn ang="0">
                  <a:pos x="2352" y="96"/>
                </a:cxn>
              </a:cxnLst>
              <a:rect l="0" t="0" r="r" b="b"/>
              <a:pathLst>
                <a:path w="2352" h="1216">
                  <a:moveTo>
                    <a:pt x="0" y="0"/>
                  </a:moveTo>
                  <a:cubicBezTo>
                    <a:pt x="356" y="592"/>
                    <a:pt x="712" y="1184"/>
                    <a:pt x="1104" y="1200"/>
                  </a:cubicBezTo>
                  <a:cubicBezTo>
                    <a:pt x="1496" y="1216"/>
                    <a:pt x="2144" y="280"/>
                    <a:pt x="2352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02" name="Freeform 1030"/>
            <p:cNvSpPr>
              <a:spLocks/>
            </p:cNvSpPr>
            <p:nvPr/>
          </p:nvSpPr>
          <p:spPr bwMode="auto">
            <a:xfrm>
              <a:off x="768" y="2400"/>
              <a:ext cx="2592" cy="8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6" y="864"/>
                </a:cxn>
                <a:cxn ang="0">
                  <a:pos x="2592" y="96"/>
                </a:cxn>
              </a:cxnLst>
              <a:rect l="0" t="0" r="r" b="b"/>
              <a:pathLst>
                <a:path w="2592" h="880">
                  <a:moveTo>
                    <a:pt x="0" y="0"/>
                  </a:moveTo>
                  <a:cubicBezTo>
                    <a:pt x="312" y="424"/>
                    <a:pt x="624" y="848"/>
                    <a:pt x="1056" y="864"/>
                  </a:cubicBezTo>
                  <a:cubicBezTo>
                    <a:pt x="1488" y="880"/>
                    <a:pt x="2040" y="488"/>
                    <a:pt x="2592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7177" name="Text Box 1031"/>
            <p:cNvSpPr txBox="1">
              <a:spLocks noChangeArrowheads="1"/>
            </p:cNvSpPr>
            <p:nvPr/>
          </p:nvSpPr>
          <p:spPr bwMode="auto">
            <a:xfrm>
              <a:off x="1632" y="1632"/>
              <a:ext cx="4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0"/>
                <a:t>Low</a:t>
              </a:r>
            </a:p>
          </p:txBody>
        </p:sp>
        <p:sp>
          <p:nvSpPr>
            <p:cNvPr id="7178" name="Text Box 1032"/>
            <p:cNvSpPr txBox="1">
              <a:spLocks noChangeArrowheads="1"/>
            </p:cNvSpPr>
            <p:nvPr/>
          </p:nvSpPr>
          <p:spPr bwMode="auto">
            <a:xfrm>
              <a:off x="1670" y="3434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0"/>
                <a:t>High</a:t>
              </a:r>
            </a:p>
          </p:txBody>
        </p:sp>
        <p:sp>
          <p:nvSpPr>
            <p:cNvPr id="183312" name="Oval 1040"/>
            <p:cNvSpPr>
              <a:spLocks noChangeArrowheads="1"/>
            </p:cNvSpPr>
            <p:nvPr/>
          </p:nvSpPr>
          <p:spPr bwMode="auto">
            <a:xfrm>
              <a:off x="1152" y="16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13" name="Oval 1041"/>
            <p:cNvSpPr>
              <a:spLocks noChangeArrowheads="1"/>
            </p:cNvSpPr>
            <p:nvPr/>
          </p:nvSpPr>
          <p:spPr bwMode="auto">
            <a:xfrm>
              <a:off x="1008" y="182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14" name="Oval 1042"/>
            <p:cNvSpPr>
              <a:spLocks noChangeArrowheads="1"/>
            </p:cNvSpPr>
            <p:nvPr/>
          </p:nvSpPr>
          <p:spPr bwMode="auto">
            <a:xfrm>
              <a:off x="912" y="20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15" name="Oval 1043"/>
            <p:cNvSpPr>
              <a:spLocks noChangeArrowheads="1"/>
            </p:cNvSpPr>
            <p:nvPr/>
          </p:nvSpPr>
          <p:spPr bwMode="auto">
            <a:xfrm>
              <a:off x="816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16" name="Oval 1044"/>
            <p:cNvSpPr>
              <a:spLocks noChangeArrowheads="1"/>
            </p:cNvSpPr>
            <p:nvPr/>
          </p:nvSpPr>
          <p:spPr bwMode="auto">
            <a:xfrm>
              <a:off x="720" y="235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17" name="Oval 1045"/>
            <p:cNvSpPr>
              <a:spLocks noChangeArrowheads="1"/>
            </p:cNvSpPr>
            <p:nvPr/>
          </p:nvSpPr>
          <p:spPr bwMode="auto">
            <a:xfrm>
              <a:off x="1776" y="32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18" name="Oval 1046"/>
            <p:cNvSpPr>
              <a:spLocks noChangeArrowheads="1"/>
            </p:cNvSpPr>
            <p:nvPr/>
          </p:nvSpPr>
          <p:spPr bwMode="auto">
            <a:xfrm>
              <a:off x="1776" y="302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19" name="Oval 1047"/>
            <p:cNvSpPr>
              <a:spLocks noChangeArrowheads="1"/>
            </p:cNvSpPr>
            <p:nvPr/>
          </p:nvSpPr>
          <p:spPr bwMode="auto">
            <a:xfrm>
              <a:off x="1776" y="288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20" name="Oval 1048"/>
            <p:cNvSpPr>
              <a:spLocks noChangeArrowheads="1"/>
            </p:cNvSpPr>
            <p:nvPr/>
          </p:nvSpPr>
          <p:spPr bwMode="auto">
            <a:xfrm>
              <a:off x="1776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21" name="Oval 1049"/>
            <p:cNvSpPr>
              <a:spLocks noChangeArrowheads="1"/>
            </p:cNvSpPr>
            <p:nvPr/>
          </p:nvSpPr>
          <p:spPr bwMode="auto">
            <a:xfrm>
              <a:off x="1776" y="25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22" name="Oval 1050"/>
            <p:cNvSpPr>
              <a:spLocks noChangeArrowheads="1"/>
            </p:cNvSpPr>
            <p:nvPr/>
          </p:nvSpPr>
          <p:spPr bwMode="auto">
            <a:xfrm>
              <a:off x="2784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23" name="Oval 1051"/>
            <p:cNvSpPr>
              <a:spLocks noChangeArrowheads="1"/>
            </p:cNvSpPr>
            <p:nvPr/>
          </p:nvSpPr>
          <p:spPr bwMode="auto">
            <a:xfrm>
              <a:off x="2880" y="158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24" name="Oval 1052"/>
            <p:cNvSpPr>
              <a:spLocks noChangeArrowheads="1"/>
            </p:cNvSpPr>
            <p:nvPr/>
          </p:nvSpPr>
          <p:spPr bwMode="auto">
            <a:xfrm>
              <a:off x="2976" y="18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25" name="Oval 1053"/>
            <p:cNvSpPr>
              <a:spLocks noChangeArrowheads="1"/>
            </p:cNvSpPr>
            <p:nvPr/>
          </p:nvSpPr>
          <p:spPr bwMode="auto">
            <a:xfrm>
              <a:off x="3120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3326" name="Oval 1054"/>
            <p:cNvSpPr>
              <a:spLocks noChangeArrowheads="1"/>
            </p:cNvSpPr>
            <p:nvPr/>
          </p:nvSpPr>
          <p:spPr bwMode="auto">
            <a:xfrm>
              <a:off x="3264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183327" name="Text Box 1055"/>
          <p:cNvSpPr txBox="1">
            <a:spLocks noChangeArrowheads="1"/>
          </p:cNvSpPr>
          <p:nvPr/>
        </p:nvSpPr>
        <p:spPr bwMode="auto">
          <a:xfrm>
            <a:off x="304800" y="3048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Convergence and Divergence</a:t>
            </a:r>
          </a:p>
        </p:txBody>
      </p:sp>
      <p:sp>
        <p:nvSpPr>
          <p:cNvPr id="7173" name="Text Box 1056"/>
          <p:cNvSpPr txBox="1">
            <a:spLocks noChangeArrowheads="1"/>
          </p:cNvSpPr>
          <p:nvPr/>
        </p:nvSpPr>
        <p:spPr bwMode="auto">
          <a:xfrm>
            <a:off x="5486400" y="2362200"/>
            <a:ext cx="31400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 i="1">
                <a:latin typeface="Comic Sans MS" charset="0"/>
              </a:rPr>
              <a:t>When upper-level </a:t>
            </a:r>
            <a:r>
              <a:rPr lang="en-US" i="1">
                <a:latin typeface="Comic Sans MS" charset="0"/>
              </a:rPr>
              <a:t>divergence</a:t>
            </a:r>
            <a:r>
              <a:rPr lang="en-US" b="0" i="1">
                <a:latin typeface="Comic Sans MS" charset="0"/>
              </a:rPr>
              <a:t> is stronger than lower-level </a:t>
            </a:r>
            <a:r>
              <a:rPr lang="en-US" i="1">
                <a:latin typeface="Comic Sans MS" charset="0"/>
              </a:rPr>
              <a:t>convergence</a:t>
            </a:r>
            <a:r>
              <a:rPr lang="en-US" b="0" i="1">
                <a:latin typeface="Comic Sans MS" charset="0"/>
              </a:rPr>
              <a:t>, more air is taken out at the top than is brought in at the bottom. Surface </a:t>
            </a:r>
            <a:r>
              <a:rPr lang="en-US" i="1">
                <a:latin typeface="Comic Sans MS" charset="0"/>
              </a:rPr>
              <a:t>pressure drops</a:t>
            </a:r>
            <a:r>
              <a:rPr lang="en-US" b="0" i="1">
                <a:latin typeface="Comic Sans MS" charset="0"/>
              </a:rPr>
              <a:t>, and the </a:t>
            </a:r>
            <a:r>
              <a:rPr lang="en-US" i="1">
                <a:latin typeface="Comic Sans MS" charset="0"/>
              </a:rPr>
              <a:t>low intensifies</a:t>
            </a:r>
            <a:r>
              <a:rPr lang="en-US" b="0" i="1">
                <a:latin typeface="Comic Sans MS" charset="0"/>
              </a:rPr>
              <a:t>, or </a:t>
            </a:r>
            <a:r>
              <a:rPr lang="ja-JP" altLang="en-US" b="0" i="1">
                <a:latin typeface="Comic Sans MS" charset="0"/>
              </a:rPr>
              <a:t>“</a:t>
            </a:r>
            <a:r>
              <a:rPr lang="en-US" altLang="ja-JP" b="0" i="1">
                <a:latin typeface="Comic Sans MS" charset="0"/>
              </a:rPr>
              <a:t>deepens.</a:t>
            </a:r>
            <a:r>
              <a:rPr lang="ja-JP" altLang="en-US" b="0" i="1">
                <a:latin typeface="Comic Sans MS" charset="0"/>
              </a:rPr>
              <a:t>”</a:t>
            </a:r>
            <a:endParaRPr lang="en-US" b="0" i="1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Divergence, Spin, and Tilt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477000" y="1143000"/>
            <a:ext cx="2667000" cy="4953000"/>
          </a:xfrm>
        </p:spPr>
        <p:txBody>
          <a:bodyPr/>
          <a:lstStyle/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Maximum upper level convergence and divergence are </a:t>
            </a:r>
            <a:r>
              <a:rPr lang="en-US" sz="2400" i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between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ridges and troughs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Phase of developing wave 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tilts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to the west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 with height</a:t>
            </a:r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5" name="Picture 4" descr="diverg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92200"/>
            <a:ext cx="67056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1752600" y="5673725"/>
            <a:ext cx="5867400" cy="762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2422525" y="37338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Low</a:t>
            </a:r>
          </a:p>
        </p:txBody>
      </p:sp>
      <p:sp>
        <p:nvSpPr>
          <p:cNvPr id="285701" name="Text Box 5"/>
          <p:cNvSpPr txBox="1">
            <a:spLocks noChangeArrowheads="1"/>
          </p:cNvSpPr>
          <p:nvPr/>
        </p:nvSpPr>
        <p:spPr bwMode="auto">
          <a:xfrm>
            <a:off x="5699125" y="3657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High</a:t>
            </a:r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4022725" y="3733800"/>
            <a:ext cx="735013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DIV</a:t>
            </a:r>
          </a:p>
        </p:txBody>
      </p:sp>
      <p:sp>
        <p:nvSpPr>
          <p:cNvPr id="285703" name="Rectangle 7"/>
          <p:cNvSpPr>
            <a:spLocks noChangeArrowheads="1"/>
          </p:cNvSpPr>
          <p:nvPr/>
        </p:nvSpPr>
        <p:spPr bwMode="auto">
          <a:xfrm>
            <a:off x="457200" y="3540125"/>
            <a:ext cx="74676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3870325" y="6248400"/>
            <a:ext cx="65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east</a:t>
            </a:r>
          </a:p>
        </p:txBody>
      </p:sp>
      <p:sp>
        <p:nvSpPr>
          <p:cNvPr id="285705" name="Line 9"/>
          <p:cNvSpPr>
            <a:spLocks noChangeShapeType="1"/>
          </p:cNvSpPr>
          <p:nvPr/>
        </p:nvSpPr>
        <p:spPr bwMode="auto">
          <a:xfrm>
            <a:off x="4800600" y="6511925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Before the Storm</a:t>
            </a:r>
          </a:p>
        </p:txBody>
      </p:sp>
      <p:sp>
        <p:nvSpPr>
          <p:cNvPr id="9225" name="Rectangle 3"/>
          <p:cNvSpPr txBox="1">
            <a:spLocks noChangeArrowheads="1"/>
          </p:cNvSpPr>
          <p:nvPr/>
        </p:nvSpPr>
        <p:spPr bwMode="auto">
          <a:xfrm>
            <a:off x="381000" y="12954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b="0">
                <a:latin typeface="Comic Sans MS" charset="0"/>
              </a:rPr>
              <a:t>Vertical cross-section looking North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b="0">
                <a:latin typeface="Comic Sans MS" charset="0"/>
              </a:rPr>
              <a:t>Imagine a </a:t>
            </a:r>
            <a:r>
              <a:rPr lang="en-US" b="0">
                <a:solidFill>
                  <a:srgbClr val="FF0000"/>
                </a:solidFill>
                <a:latin typeface="Comic Sans MS" charset="0"/>
              </a:rPr>
              <a:t>jet-stream wiggle passes overhead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b="0">
                <a:latin typeface="Comic Sans MS" charset="0"/>
              </a:rPr>
              <a:t>Where will </a:t>
            </a:r>
            <a:r>
              <a:rPr lang="en-US" b="0">
                <a:solidFill>
                  <a:srgbClr val="FF0000"/>
                </a:solidFill>
                <a:latin typeface="Comic Sans MS" charset="0"/>
              </a:rPr>
              <a:t>surface low </a:t>
            </a:r>
            <a:r>
              <a:rPr lang="en-US" b="0">
                <a:latin typeface="Comic Sans MS" charset="0"/>
              </a:rPr>
              <a:t>develop?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Files\MSOffice\Templates\Blank Presentation.pot</Template>
  <TotalTime>1843</TotalTime>
  <Words>766</Words>
  <Application>Microsoft Macintosh PowerPoint</Application>
  <PresentationFormat>On-screen Show (4:3)</PresentationFormat>
  <Paragraphs>132</Paragraphs>
  <Slides>23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Blank Presentation</vt:lpstr>
      <vt:lpstr>Image</vt:lpstr>
      <vt:lpstr>Atmospheric Circulation in a nutshell</vt:lpstr>
      <vt:lpstr>Jet Streams</vt:lpstr>
      <vt:lpstr>Extratropical Storms are  Eddies in the Jet Stream</vt:lpstr>
      <vt:lpstr>PowerPoint Presentation</vt:lpstr>
      <vt:lpstr>Planetary Waves  and Poleward Energy Transport</vt:lpstr>
      <vt:lpstr>Midlatitude Cyclones</vt:lpstr>
      <vt:lpstr>PowerPoint Presentation</vt:lpstr>
      <vt:lpstr>Divergence, Spin, and Tilt</vt:lpstr>
      <vt:lpstr>PowerPoint Presentation</vt:lpstr>
      <vt:lpstr>PowerPoint Presentation</vt:lpstr>
      <vt:lpstr>PowerPoint Presentation</vt:lpstr>
      <vt:lpstr>How to “Grow” a Storm</vt:lpstr>
      <vt:lpstr>Fronts</vt:lpstr>
      <vt:lpstr>PowerPoint Presentation</vt:lpstr>
      <vt:lpstr>PowerPoint Presentation</vt:lpstr>
      <vt:lpstr>PowerPoint Presentation</vt:lpstr>
      <vt:lpstr>PowerPoint Presentation</vt:lpstr>
      <vt:lpstr>Cold Front Structure</vt:lpstr>
      <vt:lpstr>Warm Front Structure</vt:lpstr>
      <vt:lpstr>PowerPoint Presentation</vt:lpstr>
      <vt:lpstr>PowerPoint Presentation</vt:lpstr>
      <vt:lpstr>Follow the Energy!</vt:lpstr>
      <vt:lpstr>The Big Picture</vt:lpstr>
    </vt:vector>
  </TitlesOfParts>
  <Company>Dell Computer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Midlatitude Cyclone</dc:title>
  <dc:creator>scox</dc:creator>
  <cp:lastModifiedBy>Scott Denning</cp:lastModifiedBy>
  <cp:revision>81</cp:revision>
  <cp:lastPrinted>2012-07-16T21:13:48Z</cp:lastPrinted>
  <dcterms:created xsi:type="dcterms:W3CDTF">2011-06-28T22:52:02Z</dcterms:created>
  <dcterms:modified xsi:type="dcterms:W3CDTF">2013-07-10T03:44:40Z</dcterms:modified>
</cp:coreProperties>
</file>