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42" r:id="rId2"/>
    <p:sldId id="575" r:id="rId3"/>
    <p:sldId id="576" r:id="rId4"/>
    <p:sldId id="577" r:id="rId5"/>
    <p:sldId id="578" r:id="rId6"/>
    <p:sldId id="579" r:id="rId7"/>
    <p:sldId id="547" r:id="rId8"/>
    <p:sldId id="550" r:id="rId9"/>
    <p:sldId id="506" r:id="rId10"/>
    <p:sldId id="507" r:id="rId11"/>
    <p:sldId id="508" r:id="rId12"/>
    <p:sldId id="509" r:id="rId13"/>
    <p:sldId id="510" r:id="rId14"/>
    <p:sldId id="511" r:id="rId15"/>
    <p:sldId id="551" r:id="rId16"/>
    <p:sldId id="552" r:id="rId17"/>
    <p:sldId id="512" r:id="rId18"/>
    <p:sldId id="530" r:id="rId19"/>
    <p:sldId id="531" r:id="rId20"/>
    <p:sldId id="580" r:id="rId21"/>
    <p:sldId id="581" r:id="rId22"/>
    <p:sldId id="582" r:id="rId23"/>
    <p:sldId id="583" r:id="rId24"/>
    <p:sldId id="584" r:id="rId25"/>
    <p:sldId id="532" r:id="rId26"/>
    <p:sldId id="533" r:id="rId27"/>
    <p:sldId id="534" r:id="rId28"/>
    <p:sldId id="535" r:id="rId29"/>
    <p:sldId id="555" r:id="rId30"/>
    <p:sldId id="556" r:id="rId31"/>
    <p:sldId id="541" r:id="rId32"/>
    <p:sldId id="549" r:id="rId33"/>
    <p:sldId id="502" r:id="rId34"/>
    <p:sldId id="540" r:id="rId35"/>
    <p:sldId id="500" r:id="rId36"/>
    <p:sldId id="501" r:id="rId37"/>
    <p:sldId id="527" r:id="rId38"/>
  </p:sldIdLst>
  <p:sldSz cx="9144000" cy="6858000" type="letter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7C7CC"/>
    <a:srgbClr val="C61044"/>
    <a:srgbClr val="FFCF1B"/>
    <a:srgbClr val="066B0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92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-2608" y="-104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6656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r>
              <a:rPr lang="en-US"/>
              <a:t>Teaching Weather and Climate</a:t>
            </a:r>
            <a:endParaRPr lang="en-US" i="1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1950" y="0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Saturday PM Adaptation &amp; Mitigation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</a:t>
            </a:r>
            <a:r>
              <a:rPr lang="en-US" smtClean="0"/>
              <a:t>,	 CSU	 </a:t>
            </a:r>
            <a:r>
              <a:rPr lang="en-US"/>
              <a:t>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1950" y="6950075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47E3B64-87E0-B443-888A-B3BCD26FB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8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1950" y="0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F8D036DF-07F3-D649-943A-7A18A933605B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1950" y="6950075"/>
            <a:ext cx="4159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0" tIns="48329" rIns="96660" bIns="48329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6C7DC06F-88C1-3F49-9DC9-CD87D5FEB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4640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36" charset="-128"/>
        <a:cs typeface="ＭＳ Ｐゴシック" pitchFamily="3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  <a:endParaRPr lang="en-US"/>
          </a:p>
        </p:txBody>
      </p:sp>
      <p:sp>
        <p:nvSpPr>
          <p:cNvPr id="16388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181AC8F-0222-4C46-A7F5-43F5B2BA5FD6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  <a:endParaRPr lang="en-US"/>
          </a:p>
        </p:txBody>
      </p:sp>
      <p:sp>
        <p:nvSpPr>
          <p:cNvPr id="16390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1EE664-0BF8-4D4B-8937-88F324952DF9}" type="slidenum">
              <a:rPr lang="en-US" sz="1300"/>
              <a:pPr/>
              <a:t>1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983378-A9B0-144D-9470-52BB391EAA9A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89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6C79676-30C4-8D43-9C70-D232047FDF40}" type="slidenum">
              <a:rPr lang="en-US" sz="1300"/>
              <a:pPr/>
              <a:t>14</a:t>
            </a:fld>
            <a:endParaRPr lang="en-US" sz="1300"/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96A521-ECC6-084B-9131-45153062DAAB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29D4FA-7D55-624C-B963-762709307202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4301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0" tIns="48175" rIns="96350" bIns="48175" anchor="b"/>
          <a:lstStyle>
            <a:lvl1pPr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29DAC772-2230-3B4E-AA67-1CC5B03D0F04}" type="slidenum">
              <a:rPr lang="en-US" sz="1300">
                <a:latin typeface="Arial" charset="0"/>
              </a:rPr>
              <a:pPr algn="r" eaLnBrk="1" hangingPunct="1"/>
              <a:t>17</a:t>
            </a:fld>
            <a:endParaRPr lang="en-US" sz="1300">
              <a:latin typeface="Arial" charset="0"/>
            </a:endParaRPr>
          </a:p>
        </p:txBody>
      </p:sp>
      <p:sp>
        <p:nvSpPr>
          <p:cNvPr id="430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50" tIns="48175" rIns="96350" bIns="48175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64F329-BD0B-C84E-8EE7-92564A2338DA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450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50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0E404B-095D-2C46-A597-B1DCEE362A4B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45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E,T, H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can be applied to electric, transport, or heating sectors, $=rough indication of cost (on a scale of $ to $$$)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8FA355-4FD1-1D43-BAC0-94129571212C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471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71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C38846-11E0-214F-8526-A26FB2ABB158}" type="slidenum">
              <a:rPr lang="en-US" sz="1300"/>
              <a:pPr/>
              <a:t>19</a:t>
            </a:fld>
            <a:endParaRPr lang="en-US" sz="130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49275"/>
            <a:ext cx="3657600" cy="2743200"/>
          </a:xfrm>
          <a:solidFill>
            <a:srgbClr val="FFFFFF"/>
          </a:solidFill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E,H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can be applied to electric or heating sectors, $=rough indication of cost (on a scale of $ to $$$)</a:t>
            </a:r>
          </a:p>
          <a:p>
            <a:r>
              <a:rPr lang="en-US" b="1">
                <a:ea typeface="ＭＳ Ｐゴシック" charset="0"/>
                <a:cs typeface="ＭＳ Ｐゴシック" charset="0"/>
              </a:rPr>
              <a:t>Effort needed for 1 wedge: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Build 1400 GW of capacity powered by natural gas instead of coal (60% of current fossil fuel electric capacity)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Requires an amount of natural gas equal to that used for all purposes today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So a slice is </a:t>
            </a:r>
            <a:r>
              <a:rPr lang="en-US" b="1">
                <a:ea typeface="ＭＳ Ｐゴシック" charset="0"/>
                <a:cs typeface="ＭＳ Ｐゴシック" charset="0"/>
              </a:rPr>
              <a:t>50 LNG tanker discharges/day </a:t>
            </a:r>
            <a:r>
              <a:rPr lang="en-US">
                <a:ea typeface="ＭＳ Ｐゴシック" charset="0"/>
                <a:cs typeface="ＭＳ Ｐゴシック" charset="0"/>
              </a:rPr>
              <a:t>by 2054 @200,000 m3/tanker, or </a:t>
            </a:r>
          </a:p>
          <a:p>
            <a:r>
              <a:rPr lang="en-US" b="1">
                <a:ea typeface="ＭＳ Ｐゴシック" charset="0"/>
                <a:cs typeface="ＭＳ Ｐゴシック" charset="0"/>
              </a:rPr>
              <a:t>one new 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Alaska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pipeline/year </a:t>
            </a:r>
            <a:r>
              <a:rPr lang="en-US" altLang="ja-JP">
                <a:ea typeface="ＭＳ Ｐゴシック" charset="0"/>
                <a:cs typeface="ＭＳ Ｐゴシック" charset="0"/>
              </a:rPr>
              <a:t>@ 4 Bscfd.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pPr>
              <a:spcBef>
                <a:spcPct val="50000"/>
              </a:spcBef>
            </a:pPr>
            <a:endParaRPr lang="en-US" b="1">
              <a:ea typeface="ＭＳ Ｐゴシック" charset="0"/>
              <a:cs typeface="ＭＳ Ｐゴシック" charset="0"/>
            </a:endParaRPr>
          </a:p>
          <a:p>
            <a:endParaRPr lang="en-US" b="1">
              <a:ea typeface="ＭＳ Ｐゴシック" charset="0"/>
              <a:cs typeface="ＭＳ Ｐゴシック" charset="0"/>
            </a:endParaRPr>
          </a:p>
          <a:p>
            <a:r>
              <a:rPr lang="en-US" b="1">
                <a:ea typeface="ＭＳ Ｐゴシック" charset="0"/>
                <a:cs typeface="ＭＳ Ｐゴシック" charset="0"/>
              </a:rPr>
              <a:t>Detailed Description: </a:t>
            </a:r>
            <a:r>
              <a:rPr lang="en-US">
                <a:ea typeface="ＭＳ Ｐゴシック" charset="0"/>
                <a:cs typeface="ＭＳ Ｐゴシック" charset="0"/>
              </a:rPr>
              <a:t>NATURAL GAS TURBINES ARE BEING DEVELOPED TO PRODUCE ELECTRICITY IN A SIMPLE, LOW COST ENVIRONMENTALLY FRIENDLY WAY. DOE'S NATIONAL ENERGY TECHNOLOGY LABORATORY (NETL) INITIATED THE ADVANCED TURBINE SYSTEMS (ATS) PROGRAM AND HAS PARTNERED WITH INDUSTRY TO PRODUCE A NEW GENERATION OF HIGH EFFICIENCY GAS TURBINES FOR CENTRAL STATION ELECTRICITY PRODUCTION, USING CLEAN BURNING NATURAL GAS. </a:t>
            </a:r>
          </a:p>
          <a:p>
            <a:pPr>
              <a:spcBef>
                <a:spcPct val="5000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700 1-GW baseload coal plants (5400 TWh/y) emit 1 GtC/y.</a:t>
            </a:r>
          </a:p>
          <a:p>
            <a:pPr>
              <a:spcBef>
                <a:spcPct val="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Natural gas: 1 GtC/y = 190 Bscfd </a:t>
            </a:r>
          </a:p>
          <a:p>
            <a:pPr>
              <a:spcBef>
                <a:spcPct val="5000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Yr 2000 electricity: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Coal :           6000 TWh/y; Natural gas: 2700 TWh/y.</a:t>
            </a:r>
          </a:p>
          <a:p>
            <a:pPr>
              <a:spcBef>
                <a:spcPct val="5000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4DEA81-DCBC-9042-A227-8287178900EE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37278E-FBA9-7745-9FCF-9772AA445F15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E,T, H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can be applied to electric, transport, or heating sectors, $=rough indication of cost (on a scale of $ to $$$)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4BB68C-05A0-9340-BB54-9603457C686D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12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7047D2-9D1E-C24D-A84C-88B7C2E22489}" type="slidenum">
              <a:rPr lang="en-US" sz="1300"/>
              <a:pPr/>
              <a:t>26</a:t>
            </a:fld>
            <a:endParaRPr lang="en-US" sz="1300"/>
          </a:p>
        </p:txBody>
      </p:sp>
      <p:sp>
        <p:nvSpPr>
          <p:cNvPr id="512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E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can be applied to electric sector, $$=rough indication of cost (on a scale of $ to $$$)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Plutonium (Pu) production by 2054, if fuel cycles are unchanged: 4000 t Pu (and another 4000 t Pu if current capacity is continued).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Compare with ~ 1000 t Pu in all current spent fuel, ~ 100 t Pu in all U.S. weapons.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5 kg ~ Pu critical mass.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880AD3-9DA9-6840-AAA3-5B4EFAEE45E4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32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41B7C9-50B5-254C-B734-8A9F259D5EA5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E,T, H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can be applied to electric, transport, or heating sectors, $-$$=rough indication of cost (on a scale of $ to $$$)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0918F5-0D8C-2B42-B731-AEC1DE75DAB2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DCC7289-4759-1146-8B32-F821FEA7C832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3450"/>
            <a:ext cx="7680325" cy="3292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E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can be applied to electric sector, $$$=rough indication of cost (on a scale of $ to $$$)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A9A62C-00F0-1B4D-A6D6-53823C0FBE25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T, H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can be applied to transport or heating sectors, $$=rough indication of cost (on a scale of $ to $$$)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CFE0DC-15BD-AD40-881D-E2AC49C46373}" type="slidenum">
              <a:rPr lang="en-US" sz="1300"/>
              <a:pPr/>
              <a:t>30</a:t>
            </a:fld>
            <a:endParaRPr lang="en-US" sz="13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b="1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B</a:t>
            </a:r>
            <a:r>
              <a:rPr lang="ja-JP" altLang="en-US" b="1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ea typeface="ＭＳ Ｐゴシック" charset="0"/>
                <a:cs typeface="ＭＳ Ｐゴシック" charset="0"/>
              </a:rPr>
              <a:t> = biostorage sector, $=rough indication of cost (on a scale of $ to $$$)</a:t>
            </a:r>
          </a:p>
          <a:p>
            <a:endParaRPr lang="en-US" b="1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112DF0-9C06-1146-AA66-A79108A858C2}" type="slidenum">
              <a:rPr lang="en-US" sz="1300"/>
              <a:pPr/>
              <a:t>4</a:t>
            </a:fld>
            <a:endParaRPr lang="en-US" sz="13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  <a:endParaRPr lang="en-US"/>
          </a:p>
        </p:txBody>
      </p:sp>
      <p:sp>
        <p:nvSpPr>
          <p:cNvPr id="62468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02A2B4C-BB78-3645-B417-37D85FAA8904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  <a:endParaRPr lang="en-US"/>
          </a:p>
        </p:txBody>
      </p:sp>
      <p:sp>
        <p:nvSpPr>
          <p:cNvPr id="62470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E16F87-2E7D-BE45-BDC3-CE72E278A684}" type="slidenum">
              <a:rPr lang="en-US" sz="1300"/>
              <a:pPr/>
              <a:t>32</a:t>
            </a:fld>
            <a:endParaRPr lang="en-US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CBB015-3B80-A84E-A258-05657E6459D6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66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228FAE3-AA82-E647-9BD3-5CFB96BD5D87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6656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205115A-AFC6-6E4C-99BE-508ABADAA821}" type="slidenum">
              <a:rPr lang="en-US" sz="1300"/>
              <a:pPr/>
              <a:t>5</a:t>
            </a:fld>
            <a:endParaRPr lang="en-US" sz="13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2463F5-4FB4-C147-8870-0207AF64BE38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4926C9-1174-9A44-AE9E-DD3482FF5BC1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8A861DB-819A-7449-8EBA-F00038FD4A94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28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1145CF-2D95-F540-8688-814BACE42F64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1CA030D-53B2-C447-A5D4-B669546E87B5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D0A8C4-80E9-FF40-9BDF-B01BB7B47A8C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327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4D2DCD-0FF7-4449-9DF6-4162C582B647}" type="slidenum">
              <a:rPr lang="en-US" sz="1300"/>
              <a:pPr/>
              <a:t>11</a:t>
            </a:fld>
            <a:endParaRPr lang="en-US" sz="1300"/>
          </a:p>
        </p:txBody>
      </p:sp>
      <p:sp>
        <p:nvSpPr>
          <p:cNvPr id="3277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2F98CB3-EF2A-3644-8CE5-2DA564E5B3F0}" type="slidenum">
              <a:rPr lang="en-US" sz="1300">
                <a:latin typeface="Arial" charset="0"/>
              </a:rPr>
              <a:pPr algn="r" eaLnBrk="1" hangingPunct="1"/>
              <a:t>11</a:t>
            </a:fld>
            <a:endParaRPr lang="en-US" sz="1300">
              <a:latin typeface="Arial" charset="0"/>
            </a:endParaRPr>
          </a:p>
        </p:txBody>
      </p:sp>
      <p:sp>
        <p:nvSpPr>
          <p:cNvPr id="327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884E84-ABBC-BF45-920D-EEB0237E00FC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37A96FB-FB5B-4D46-A359-AE63569004FC}" type="slidenum">
              <a:rPr lang="en-US" sz="1300"/>
              <a:pPr/>
              <a:t>12</a:t>
            </a:fld>
            <a:endParaRPr lang="en-US" sz="1300"/>
          </a:p>
        </p:txBody>
      </p:sp>
      <p:sp>
        <p:nvSpPr>
          <p:cNvPr id="34821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856B8B6D-1F42-5E44-A19D-E4AADE8C615C}" type="slidenum">
              <a:rPr lang="en-US" sz="1300">
                <a:latin typeface="Arial" charset="0"/>
              </a:rPr>
              <a:pPr algn="r" eaLnBrk="1" hangingPunct="1"/>
              <a:t>12</a:t>
            </a:fld>
            <a:endParaRPr lang="en-US" sz="1300">
              <a:latin typeface="Arial" charset="0"/>
            </a:endParaRPr>
          </a:p>
        </p:txBody>
      </p:sp>
      <p:sp>
        <p:nvSpPr>
          <p:cNvPr id="348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03B2EB5-26E3-7E4D-9279-37AD6912F586}" type="datetime1">
              <a:rPr lang="en-US" sz="1300"/>
              <a:pPr/>
              <a:t>7/9/13</a:t>
            </a:fld>
            <a:endParaRPr lang="en-US" sz="1300"/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BADEA00-522E-854F-A000-36C36979CCB4}" type="slidenum">
              <a:rPr lang="en-US" sz="1300"/>
              <a:pPr/>
              <a:t>13</a:t>
            </a:fld>
            <a:endParaRPr lang="en-US" sz="1300"/>
          </a:p>
        </p:txBody>
      </p:sp>
      <p:sp>
        <p:nvSpPr>
          <p:cNvPr id="36869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489D013-0C3E-AF49-A4C3-FB0E872BE6B2}" type="slidenum">
              <a:rPr lang="en-US" sz="1300">
                <a:latin typeface="Arial" charset="0"/>
              </a:rPr>
              <a:pPr algn="r" eaLnBrk="1" hangingPunct="1"/>
              <a:t>13</a:t>
            </a:fld>
            <a:endParaRPr lang="en-US" sz="1300">
              <a:latin typeface="Arial" charset="0"/>
            </a:endParaRPr>
          </a:p>
        </p:txBody>
      </p:sp>
      <p:sp>
        <p:nvSpPr>
          <p:cNvPr id="368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EFEF7-5F66-AF46-AAE0-1A6B3E437721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9EE36-E4F5-E84D-ADAA-2209A96BE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9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98281-305A-F44A-9BDC-A533E47501B9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BCEC-4F80-DE4D-8E18-923201457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3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C352E-CA8C-DA4F-9133-E7BBB8BD270C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E1A26-9A61-5C49-8CC6-DA2830AD5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04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304800" y="914400"/>
            <a:ext cx="41910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14400"/>
            <a:ext cx="4191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5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BADDF-EA46-5E43-91A7-5E3E380892F0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FC92F-D3C6-6E45-AA83-FBA78B698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8C1AC-6E98-6846-9DC4-AA3E1A2BFBAA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45077-595F-FF4E-A77B-B8CE36865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863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00990-F3DE-3642-96E5-E1B1BF2E5984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B74C-8923-E74A-9378-2058D0D96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7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373E1-26D2-354D-A19D-29A3D52692F4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70A2E-D0F9-CD4E-9571-A54ED47AE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6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1B191-33C9-5248-95A5-8DF8CED0BE2C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7976C-29D4-A448-BD7F-E281AFE7E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3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2336D-C226-F34F-995D-70E32A0AA65B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2F6F-4FEE-6840-8370-372795C94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7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CDEB6-03A8-D948-9CC9-3093D69D9550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8AFF4-411E-9A42-81F7-08ACC8594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6FE2D-B90B-084F-87B0-B748C9CF240D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04A81-6421-954A-B145-96A85B8D8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0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7F79FECD-88B9-2D44-802F-075657564031}" type="datetime1">
              <a:rPr lang="en-US"/>
              <a:pPr>
                <a:defRPr/>
              </a:pPr>
              <a:t>7/9/13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AT606 Denning CSU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04BAEE-8E22-EE43-B179-49944E81D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36" charset="-128"/>
          <a:cs typeface="ＭＳ Ｐゴシック" pitchFamily="3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pitchFamily="36" charset="-128"/>
          <a:cs typeface="ＭＳ Ｐゴシック" pitchFamily="3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36" charset="-128"/>
          <a:cs typeface="ＭＳ Ｐゴシック" pitchFamily="3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8" Type="http://schemas.openxmlformats.org/officeDocument/2006/relationships/image" Target="../media/image3.jpeg"/><Relationship Id="rId9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2573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Climate </a:t>
            </a:r>
            <a:r>
              <a:rPr lang="en-US" dirty="0" smtClean="0">
                <a:latin typeface="Comic Sans MS" charset="0"/>
                <a:ea typeface="ＭＳ Ｐゴシック" charset="0"/>
                <a:cs typeface="ＭＳ Ｐゴシック" charset="0"/>
              </a:rPr>
              <a:t>Change: 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Adaptation and Mitigation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655638" y="1482725"/>
            <a:ext cx="7772400" cy="50053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Please read the following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(available from class website)</a:t>
            </a:r>
          </a:p>
          <a:p>
            <a:pPr lvl="1">
              <a:spcBef>
                <a:spcPts val="1775"/>
              </a:spcBef>
            </a:pP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A Plan to Keep Carbon in Check</a:t>
            </a: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”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 </a:t>
            </a:r>
            <a:b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</a:b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by Robert Socolow and Steve Pacala, </a:t>
            </a:r>
            <a:b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</a:br>
            <a:r>
              <a:rPr lang="en-US" altLang="ja-JP" i="1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Scientific American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, 2006</a:t>
            </a:r>
          </a:p>
          <a:p>
            <a:pPr lvl="1">
              <a:spcBef>
                <a:spcPts val="1775"/>
              </a:spcBef>
            </a:pPr>
            <a:r>
              <a:rPr lang="ja-JP" altLang="en-US">
                <a:latin typeface="Comic Sans MS" charset="0"/>
                <a:ea typeface="ＭＳ Ｐゴシック" charset="0"/>
              </a:rPr>
              <a:t>“</a:t>
            </a:r>
            <a:r>
              <a:rPr lang="en-US" altLang="ja-JP">
                <a:latin typeface="Comic Sans MS" charset="0"/>
                <a:ea typeface="ＭＳ Ｐゴシック" charset="0"/>
              </a:rPr>
              <a:t>Can we Bury Global Warming,</a:t>
            </a:r>
            <a:r>
              <a:rPr lang="ja-JP" altLang="en-US">
                <a:latin typeface="Comic Sans MS" charset="0"/>
                <a:ea typeface="ＭＳ Ｐゴシック" charset="0"/>
              </a:rPr>
              <a:t>”</a:t>
            </a:r>
            <a:r>
              <a:rPr lang="en-US" altLang="ja-JP">
                <a:latin typeface="Comic Sans MS" charset="0"/>
                <a:ea typeface="ＭＳ Ｐゴシック" charset="0"/>
              </a:rPr>
              <a:t> </a:t>
            </a:r>
            <a:br>
              <a:rPr lang="en-US" altLang="ja-JP">
                <a:latin typeface="Comic Sans MS" charset="0"/>
                <a:ea typeface="ＭＳ Ｐゴシック" charset="0"/>
              </a:rPr>
            </a:br>
            <a:r>
              <a:rPr lang="en-US" altLang="ja-JP">
                <a:latin typeface="Comic Sans MS" charset="0"/>
                <a:ea typeface="ＭＳ Ｐゴシック" charset="0"/>
              </a:rPr>
              <a:t>by Robert Socolow, </a:t>
            </a:r>
            <a:r>
              <a:rPr lang="en-US" altLang="ja-JP" i="1">
                <a:latin typeface="Comic Sans MS" charset="0"/>
                <a:ea typeface="ＭＳ Ｐゴシック" charset="0"/>
              </a:rPr>
              <a:t>Scientific American</a:t>
            </a:r>
            <a:r>
              <a:rPr lang="en-US" altLang="ja-JP">
                <a:latin typeface="Comic Sans MS" charset="0"/>
                <a:ea typeface="ＭＳ Ｐゴシック" charset="0"/>
              </a:rPr>
              <a:t>, 2005</a:t>
            </a:r>
          </a:p>
          <a:p>
            <a:pPr lvl="1">
              <a:spcBef>
                <a:spcPts val="1775"/>
              </a:spcBef>
            </a:pP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Building a Green Economy,</a:t>
            </a: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”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 by Paul Krugman, </a:t>
            </a:r>
            <a:r>
              <a:rPr lang="en-US" altLang="ja-JP" i="1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New York Times Magazine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, 2010</a:t>
            </a:r>
          </a:p>
          <a:p>
            <a:pPr lvl="1">
              <a:spcBef>
                <a:spcPts val="1775"/>
              </a:spcBef>
            </a:pPr>
            <a:r>
              <a:rPr lang="en-US" i="1">
                <a:latin typeface="Comic Sans MS" charset="0"/>
                <a:ea typeface="ＭＳ Ｐゴシック" charset="0"/>
              </a:rPr>
              <a:t>Hot Flat, and Crowded</a:t>
            </a:r>
            <a:r>
              <a:rPr lang="en-US">
                <a:latin typeface="Comic Sans MS" charset="0"/>
                <a:ea typeface="ＭＳ Ｐゴシック" charset="0"/>
              </a:rPr>
              <a:t>, Chapter 2, </a:t>
            </a:r>
            <a:br>
              <a:rPr lang="en-US">
                <a:latin typeface="Comic Sans MS" charset="0"/>
                <a:ea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</a:rPr>
              <a:t>by Thomas Friedman, 2008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/>
          <p:cNvGrpSpPr>
            <a:grpSpLocks/>
          </p:cNvGrpSpPr>
          <p:nvPr/>
        </p:nvGrpSpPr>
        <p:grpSpPr bwMode="auto">
          <a:xfrm>
            <a:off x="706438" y="1889125"/>
            <a:ext cx="7423150" cy="2428875"/>
            <a:chOff x="292" y="1190"/>
            <a:chExt cx="4676" cy="1530"/>
          </a:xfrm>
        </p:grpSpPr>
        <p:sp>
          <p:nvSpPr>
            <p:cNvPr id="29701" name="Freeform 3"/>
            <p:cNvSpPr>
              <a:spLocks/>
            </p:cNvSpPr>
            <p:nvPr/>
          </p:nvSpPr>
          <p:spPr bwMode="auto">
            <a:xfrm>
              <a:off x="1366" y="1924"/>
              <a:ext cx="2521" cy="634"/>
            </a:xfrm>
            <a:custGeom>
              <a:avLst/>
              <a:gdLst>
                <a:gd name="T0" fmla="*/ 0 w 2553"/>
                <a:gd name="T1" fmla="*/ 0 h 768"/>
                <a:gd name="T2" fmla="*/ 128 w 2553"/>
                <a:gd name="T3" fmla="*/ 2 h 768"/>
                <a:gd name="T4" fmla="*/ 342 w 2553"/>
                <a:gd name="T5" fmla="*/ 2 h 768"/>
                <a:gd name="T6" fmla="*/ 613 w 2553"/>
                <a:gd name="T7" fmla="*/ 2 h 768"/>
                <a:gd name="T8" fmla="*/ 894 w 2553"/>
                <a:gd name="T9" fmla="*/ 2 h 768"/>
                <a:gd name="T10" fmla="*/ 1197 w 2553"/>
                <a:gd name="T11" fmla="*/ 2 h 768"/>
                <a:gd name="T12" fmla="*/ 1475 w 2553"/>
                <a:gd name="T13" fmla="*/ 2 h 768"/>
                <a:gd name="T14" fmla="*/ 1714 w 2553"/>
                <a:gd name="T15" fmla="*/ 2 h 768"/>
                <a:gd name="T16" fmla="*/ 1874 w 2553"/>
                <a:gd name="T17" fmla="*/ 2 h 768"/>
                <a:gd name="T18" fmla="*/ 1934 w 2553"/>
                <a:gd name="T19" fmla="*/ 2 h 768"/>
                <a:gd name="T20" fmla="*/ 1928 w 2553"/>
                <a:gd name="T21" fmla="*/ 2 h 768"/>
                <a:gd name="T22" fmla="*/ 1911 w 2553"/>
                <a:gd name="T23" fmla="*/ 5 h 768"/>
                <a:gd name="T24" fmla="*/ 1896 w 2553"/>
                <a:gd name="T25" fmla="*/ 7 h 768"/>
                <a:gd name="T26" fmla="*/ 1863 w 2553"/>
                <a:gd name="T27" fmla="*/ 8 h 768"/>
                <a:gd name="T28" fmla="*/ 1823 w 2553"/>
                <a:gd name="T29" fmla="*/ 10 h 768"/>
                <a:gd name="T30" fmla="*/ 1714 w 2553"/>
                <a:gd name="T31" fmla="*/ 10 h 768"/>
                <a:gd name="T32" fmla="*/ 1583 w 2553"/>
                <a:gd name="T33" fmla="*/ 11 h 768"/>
                <a:gd name="T34" fmla="*/ 1442 w 2553"/>
                <a:gd name="T35" fmla="*/ 12 h 768"/>
                <a:gd name="T36" fmla="*/ 1318 w 2553"/>
                <a:gd name="T37" fmla="*/ 12 h 768"/>
                <a:gd name="T38" fmla="*/ 1188 w 2553"/>
                <a:gd name="T39" fmla="*/ 12 h 768"/>
                <a:gd name="T40" fmla="*/ 1062 w 2553"/>
                <a:gd name="T41" fmla="*/ 12 h 768"/>
                <a:gd name="T42" fmla="*/ 958 w 2553"/>
                <a:gd name="T43" fmla="*/ 12 h 768"/>
                <a:gd name="T44" fmla="*/ 846 w 2553"/>
                <a:gd name="T45" fmla="*/ 12 h 768"/>
                <a:gd name="T46" fmla="*/ 730 w 2553"/>
                <a:gd name="T47" fmla="*/ 12 h 768"/>
                <a:gd name="T48" fmla="*/ 618 w 2553"/>
                <a:gd name="T49" fmla="*/ 12 h 768"/>
                <a:gd name="T50" fmla="*/ 521 w 2553"/>
                <a:gd name="T51" fmla="*/ 12 h 768"/>
                <a:gd name="T52" fmla="*/ 400 w 2553"/>
                <a:gd name="T53" fmla="*/ 11 h 768"/>
                <a:gd name="T54" fmla="*/ 269 w 2553"/>
                <a:gd name="T55" fmla="*/ 10 h 768"/>
                <a:gd name="T56" fmla="*/ 188 w 2553"/>
                <a:gd name="T57" fmla="*/ 10 h 768"/>
                <a:gd name="T58" fmla="*/ 115 w 2553"/>
                <a:gd name="T59" fmla="*/ 10 h 768"/>
                <a:gd name="T60" fmla="*/ 80 w 2553"/>
                <a:gd name="T61" fmla="*/ 8 h 768"/>
                <a:gd name="T62" fmla="*/ 51 w 2553"/>
                <a:gd name="T63" fmla="*/ 8 h 768"/>
                <a:gd name="T64" fmla="*/ 39 w 2553"/>
                <a:gd name="T65" fmla="*/ 5 h 768"/>
                <a:gd name="T66" fmla="*/ 9 w 2553"/>
                <a:gd name="T67" fmla="*/ 2 h 768"/>
                <a:gd name="T68" fmla="*/ 0 w 2553"/>
                <a:gd name="T69" fmla="*/ 0 h 7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53"/>
                <a:gd name="T106" fmla="*/ 0 h 768"/>
                <a:gd name="T107" fmla="*/ 2553 w 2553"/>
                <a:gd name="T108" fmla="*/ 768 h 7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53" h="768">
                  <a:moveTo>
                    <a:pt x="0" y="0"/>
                  </a:moveTo>
                  <a:lnTo>
                    <a:pt x="172" y="28"/>
                  </a:lnTo>
                  <a:lnTo>
                    <a:pt x="451" y="35"/>
                  </a:lnTo>
                  <a:lnTo>
                    <a:pt x="809" y="44"/>
                  </a:lnTo>
                  <a:lnTo>
                    <a:pt x="1180" y="44"/>
                  </a:lnTo>
                  <a:lnTo>
                    <a:pt x="1580" y="41"/>
                  </a:lnTo>
                  <a:lnTo>
                    <a:pt x="1945" y="41"/>
                  </a:lnTo>
                  <a:lnTo>
                    <a:pt x="2262" y="32"/>
                  </a:lnTo>
                  <a:lnTo>
                    <a:pt x="2473" y="19"/>
                  </a:lnTo>
                  <a:lnTo>
                    <a:pt x="2553" y="3"/>
                  </a:lnTo>
                  <a:lnTo>
                    <a:pt x="2543" y="192"/>
                  </a:lnTo>
                  <a:lnTo>
                    <a:pt x="2524" y="329"/>
                  </a:lnTo>
                  <a:lnTo>
                    <a:pt x="2502" y="470"/>
                  </a:lnTo>
                  <a:lnTo>
                    <a:pt x="2460" y="585"/>
                  </a:lnTo>
                  <a:lnTo>
                    <a:pt x="2406" y="665"/>
                  </a:lnTo>
                  <a:lnTo>
                    <a:pt x="2262" y="707"/>
                  </a:lnTo>
                  <a:lnTo>
                    <a:pt x="2089" y="729"/>
                  </a:lnTo>
                  <a:lnTo>
                    <a:pt x="1903" y="745"/>
                  </a:lnTo>
                  <a:lnTo>
                    <a:pt x="1740" y="758"/>
                  </a:lnTo>
                  <a:lnTo>
                    <a:pt x="1567" y="761"/>
                  </a:lnTo>
                  <a:lnTo>
                    <a:pt x="1401" y="764"/>
                  </a:lnTo>
                  <a:lnTo>
                    <a:pt x="1263" y="764"/>
                  </a:lnTo>
                  <a:lnTo>
                    <a:pt x="1116" y="768"/>
                  </a:lnTo>
                  <a:lnTo>
                    <a:pt x="962" y="764"/>
                  </a:lnTo>
                  <a:lnTo>
                    <a:pt x="815" y="758"/>
                  </a:lnTo>
                  <a:lnTo>
                    <a:pt x="687" y="755"/>
                  </a:lnTo>
                  <a:lnTo>
                    <a:pt x="527" y="739"/>
                  </a:lnTo>
                  <a:lnTo>
                    <a:pt x="354" y="713"/>
                  </a:lnTo>
                  <a:lnTo>
                    <a:pt x="249" y="700"/>
                  </a:lnTo>
                  <a:lnTo>
                    <a:pt x="156" y="649"/>
                  </a:lnTo>
                  <a:lnTo>
                    <a:pt x="102" y="588"/>
                  </a:lnTo>
                  <a:lnTo>
                    <a:pt x="73" y="515"/>
                  </a:lnTo>
                  <a:lnTo>
                    <a:pt x="41" y="329"/>
                  </a:lnTo>
                  <a:lnTo>
                    <a:pt x="9" y="11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>
                    <a:alpha val="20000"/>
                  </a:srgbClr>
                </a:gs>
                <a:gs pos="100000">
                  <a:schemeClr val="bg1">
                    <a:alpha val="89998"/>
                  </a:schemeClr>
                </a:gs>
              </a:gsLst>
              <a:lin ang="5400000" scaled="1"/>
            </a:gra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2" name="AutoShape 4"/>
            <p:cNvSpPr>
              <a:spLocks noChangeArrowheads="1"/>
            </p:cNvSpPr>
            <p:nvPr/>
          </p:nvSpPr>
          <p:spPr bwMode="auto">
            <a:xfrm rot="16200000" flipH="1">
              <a:off x="1545" y="2391"/>
              <a:ext cx="222" cy="312"/>
            </a:xfrm>
            <a:prstGeom prst="flowChartPunchedTape">
              <a:avLst/>
            </a:prstGeom>
            <a:gradFill rotWithShape="1">
              <a:gsLst>
                <a:gs pos="0">
                  <a:srgbClr val="005E47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3" name="AutoShape 5"/>
            <p:cNvSpPr>
              <a:spLocks noChangeArrowheads="1"/>
            </p:cNvSpPr>
            <p:nvPr/>
          </p:nvSpPr>
          <p:spPr bwMode="auto">
            <a:xfrm rot="16200000" flipH="1">
              <a:off x="1638" y="2423"/>
              <a:ext cx="222" cy="312"/>
            </a:xfrm>
            <a:prstGeom prst="flowChartPunchedTape">
              <a:avLst/>
            </a:prstGeom>
            <a:gradFill rotWithShape="1">
              <a:gsLst>
                <a:gs pos="0">
                  <a:srgbClr val="005E47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366" name="AutoShape 6"/>
            <p:cNvSpPr>
              <a:spLocks noChangeArrowheads="1"/>
            </p:cNvSpPr>
            <p:nvPr/>
          </p:nvSpPr>
          <p:spPr bwMode="auto">
            <a:xfrm rot="5400000">
              <a:off x="3387" y="2383"/>
              <a:ext cx="222" cy="312"/>
            </a:xfrm>
            <a:prstGeom prst="flowChartPunchedTap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9" charset="0"/>
                <a:ea typeface="+mn-ea"/>
                <a:cs typeface="+mn-cs"/>
              </a:endParaRPr>
            </a:p>
          </p:txBody>
        </p:sp>
        <p:sp>
          <p:nvSpPr>
            <p:cNvPr id="399367" name="AutoShape 7"/>
            <p:cNvSpPr>
              <a:spLocks noChangeArrowheads="1"/>
            </p:cNvSpPr>
            <p:nvPr/>
          </p:nvSpPr>
          <p:spPr bwMode="auto">
            <a:xfrm rot="5400000">
              <a:off x="3482" y="2428"/>
              <a:ext cx="222" cy="312"/>
            </a:xfrm>
            <a:prstGeom prst="flowChartPunchedTap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9" charset="0"/>
                <a:ea typeface="+mn-ea"/>
                <a:cs typeface="+mn-cs"/>
              </a:endParaRPr>
            </a:p>
          </p:txBody>
        </p:sp>
        <p:sp>
          <p:nvSpPr>
            <p:cNvPr id="29706" name="Text Box 8"/>
            <p:cNvSpPr txBox="1">
              <a:spLocks noChangeArrowheads="1"/>
            </p:cNvSpPr>
            <p:nvPr/>
          </p:nvSpPr>
          <p:spPr bwMode="auto">
            <a:xfrm>
              <a:off x="1863" y="2365"/>
              <a:ext cx="14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Arial" charset="0"/>
                </a:rPr>
                <a:t>Billions of tons of carbon</a:t>
              </a:r>
            </a:p>
          </p:txBody>
        </p:sp>
        <p:sp>
          <p:nvSpPr>
            <p:cNvPr id="29707" name="Freeform 9"/>
            <p:cNvSpPr>
              <a:spLocks/>
            </p:cNvSpPr>
            <p:nvPr/>
          </p:nvSpPr>
          <p:spPr bwMode="auto">
            <a:xfrm>
              <a:off x="1325" y="1469"/>
              <a:ext cx="2621" cy="1093"/>
            </a:xfrm>
            <a:custGeom>
              <a:avLst/>
              <a:gdLst>
                <a:gd name="T0" fmla="*/ 0 w 2621"/>
                <a:gd name="T1" fmla="*/ 0 h 1093"/>
                <a:gd name="T2" fmla="*/ 2621 w 2621"/>
                <a:gd name="T3" fmla="*/ 0 h 1093"/>
                <a:gd name="T4" fmla="*/ 2584 w 2621"/>
                <a:gd name="T5" fmla="*/ 385 h 1093"/>
                <a:gd name="T6" fmla="*/ 2566 w 2621"/>
                <a:gd name="T7" fmla="*/ 553 h 1093"/>
                <a:gd name="T8" fmla="*/ 2530 w 2621"/>
                <a:gd name="T9" fmla="*/ 805 h 1093"/>
                <a:gd name="T10" fmla="*/ 2488 w 2621"/>
                <a:gd name="T11" fmla="*/ 925 h 1093"/>
                <a:gd name="T12" fmla="*/ 2440 w 2621"/>
                <a:gd name="T13" fmla="*/ 997 h 1093"/>
                <a:gd name="T14" fmla="*/ 2332 w 2621"/>
                <a:gd name="T15" fmla="*/ 1033 h 1093"/>
                <a:gd name="T16" fmla="*/ 2164 w 2621"/>
                <a:gd name="T17" fmla="*/ 1057 h 1093"/>
                <a:gd name="T18" fmla="*/ 1834 w 2621"/>
                <a:gd name="T19" fmla="*/ 1087 h 1093"/>
                <a:gd name="T20" fmla="*/ 898 w 2621"/>
                <a:gd name="T21" fmla="*/ 1093 h 1093"/>
                <a:gd name="T22" fmla="*/ 640 w 2621"/>
                <a:gd name="T23" fmla="*/ 1075 h 1093"/>
                <a:gd name="T24" fmla="*/ 316 w 2621"/>
                <a:gd name="T25" fmla="*/ 1039 h 1093"/>
                <a:gd name="T26" fmla="*/ 208 w 2621"/>
                <a:gd name="T27" fmla="*/ 1003 h 1093"/>
                <a:gd name="T28" fmla="*/ 136 w 2621"/>
                <a:gd name="T29" fmla="*/ 937 h 1093"/>
                <a:gd name="T30" fmla="*/ 94 w 2621"/>
                <a:gd name="T31" fmla="*/ 835 h 1093"/>
                <a:gd name="T32" fmla="*/ 52 w 2621"/>
                <a:gd name="T33" fmla="*/ 553 h 1093"/>
                <a:gd name="T34" fmla="*/ 34 w 2621"/>
                <a:gd name="T35" fmla="*/ 385 h 1093"/>
                <a:gd name="T36" fmla="*/ 0 w 2621"/>
                <a:gd name="T37" fmla="*/ 0 h 10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21"/>
                <a:gd name="T58" fmla="*/ 0 h 1093"/>
                <a:gd name="T59" fmla="*/ 2621 w 2621"/>
                <a:gd name="T60" fmla="*/ 1093 h 10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21" h="1093">
                  <a:moveTo>
                    <a:pt x="0" y="0"/>
                  </a:moveTo>
                  <a:lnTo>
                    <a:pt x="2621" y="0"/>
                  </a:lnTo>
                  <a:lnTo>
                    <a:pt x="2584" y="385"/>
                  </a:lnTo>
                  <a:lnTo>
                    <a:pt x="2566" y="553"/>
                  </a:lnTo>
                  <a:lnTo>
                    <a:pt x="2530" y="805"/>
                  </a:lnTo>
                  <a:lnTo>
                    <a:pt x="2488" y="925"/>
                  </a:lnTo>
                  <a:lnTo>
                    <a:pt x="2440" y="997"/>
                  </a:lnTo>
                  <a:lnTo>
                    <a:pt x="2332" y="1033"/>
                  </a:lnTo>
                  <a:lnTo>
                    <a:pt x="2164" y="1057"/>
                  </a:lnTo>
                  <a:lnTo>
                    <a:pt x="1834" y="1087"/>
                  </a:lnTo>
                  <a:lnTo>
                    <a:pt x="898" y="1093"/>
                  </a:lnTo>
                  <a:lnTo>
                    <a:pt x="640" y="1075"/>
                  </a:lnTo>
                  <a:lnTo>
                    <a:pt x="316" y="1039"/>
                  </a:lnTo>
                  <a:lnTo>
                    <a:pt x="208" y="1003"/>
                  </a:lnTo>
                  <a:lnTo>
                    <a:pt x="136" y="937"/>
                  </a:lnTo>
                  <a:lnTo>
                    <a:pt x="94" y="835"/>
                  </a:lnTo>
                  <a:lnTo>
                    <a:pt x="52" y="553"/>
                  </a:lnTo>
                  <a:lnTo>
                    <a:pt x="34" y="38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370" name="Oval 10"/>
            <p:cNvSpPr>
              <a:spLocks noChangeArrowheads="1"/>
            </p:cNvSpPr>
            <p:nvPr/>
          </p:nvSpPr>
          <p:spPr bwMode="auto">
            <a:xfrm>
              <a:off x="1197" y="1356"/>
              <a:ext cx="2886" cy="17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9" charset="0"/>
                <a:ea typeface="+mn-ea"/>
                <a:cs typeface="+mn-cs"/>
              </a:endParaRPr>
            </a:p>
          </p:txBody>
        </p:sp>
        <p:sp>
          <p:nvSpPr>
            <p:cNvPr id="29709" name="Oval 11"/>
            <p:cNvSpPr>
              <a:spLocks noChangeArrowheads="1"/>
            </p:cNvSpPr>
            <p:nvPr/>
          </p:nvSpPr>
          <p:spPr bwMode="auto">
            <a:xfrm>
              <a:off x="1335" y="1380"/>
              <a:ext cx="2622" cy="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Freeform 12"/>
            <p:cNvSpPr>
              <a:spLocks/>
            </p:cNvSpPr>
            <p:nvPr/>
          </p:nvSpPr>
          <p:spPr bwMode="auto">
            <a:xfrm>
              <a:off x="1587" y="1500"/>
              <a:ext cx="64" cy="6"/>
            </a:xfrm>
            <a:custGeom>
              <a:avLst/>
              <a:gdLst>
                <a:gd name="T0" fmla="*/ 0 w 64"/>
                <a:gd name="T1" fmla="*/ 0 h 6"/>
                <a:gd name="T2" fmla="*/ 64 w 64"/>
                <a:gd name="T3" fmla="*/ 6 h 6"/>
                <a:gd name="T4" fmla="*/ 0 60000 65536"/>
                <a:gd name="T5" fmla="*/ 0 60000 65536"/>
                <a:gd name="T6" fmla="*/ 0 w 64"/>
                <a:gd name="T7" fmla="*/ 0 h 6"/>
                <a:gd name="T8" fmla="*/ 64 w 64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" h="6">
                  <a:moveTo>
                    <a:pt x="0" y="0"/>
                  </a:moveTo>
                  <a:cubicBezTo>
                    <a:pt x="11" y="1"/>
                    <a:pt x="51" y="5"/>
                    <a:pt x="64" y="6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Oval 13"/>
            <p:cNvSpPr>
              <a:spLocks noChangeArrowheads="1"/>
            </p:cNvSpPr>
            <p:nvPr/>
          </p:nvSpPr>
          <p:spPr bwMode="auto">
            <a:xfrm>
              <a:off x="1332" y="1615"/>
              <a:ext cx="2591" cy="101"/>
            </a:xfrm>
            <a:prstGeom prst="ellipse">
              <a:avLst/>
            </a:prstGeom>
            <a:solidFill>
              <a:srgbClr val="FFDDDD"/>
            </a:solidFill>
            <a:ln w="9525">
              <a:solidFill>
                <a:srgbClr val="FF7C8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 b="1">
                <a:latin typeface="Arial" charset="0"/>
              </a:endParaRPr>
            </a:p>
          </p:txBody>
        </p:sp>
        <p:sp>
          <p:nvSpPr>
            <p:cNvPr id="29712" name="Oval 14"/>
            <p:cNvSpPr>
              <a:spLocks noChangeArrowheads="1"/>
            </p:cNvSpPr>
            <p:nvPr/>
          </p:nvSpPr>
          <p:spPr bwMode="auto">
            <a:xfrm>
              <a:off x="1409" y="2219"/>
              <a:ext cx="2444" cy="112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rgbClr val="00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3" name="Oval 15"/>
            <p:cNvSpPr>
              <a:spLocks noChangeArrowheads="1"/>
            </p:cNvSpPr>
            <p:nvPr/>
          </p:nvSpPr>
          <p:spPr bwMode="auto">
            <a:xfrm>
              <a:off x="1395" y="2063"/>
              <a:ext cx="2484" cy="106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4" name="Text Box 16"/>
            <p:cNvSpPr txBox="1">
              <a:spLocks noChangeArrowheads="1"/>
            </p:cNvSpPr>
            <p:nvPr/>
          </p:nvSpPr>
          <p:spPr bwMode="auto">
            <a:xfrm>
              <a:off x="292" y="1568"/>
              <a:ext cx="1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600" b="1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600" b="1">
                  <a:solidFill>
                    <a:srgbClr val="FF0000"/>
                  </a:solidFill>
                  <a:latin typeface="Arial" charset="0"/>
                </a:rPr>
                <a:t>Doubled</a:t>
              </a:r>
              <a:r>
                <a:rPr lang="ja-JP" altLang="en-US" sz="1600" b="1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600" b="1">
                  <a:solidFill>
                    <a:srgbClr val="FF0000"/>
                  </a:solidFill>
                  <a:latin typeface="Arial" charset="0"/>
                </a:rPr>
                <a:t> CO</a:t>
              </a:r>
              <a:r>
                <a:rPr lang="en-US" altLang="ja-JP" sz="16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en-US" sz="1600" b="1" baseline="-250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9715" name="Text Box 17"/>
            <p:cNvSpPr txBox="1">
              <a:spLocks noChangeArrowheads="1"/>
            </p:cNvSpPr>
            <p:nvPr/>
          </p:nvSpPr>
          <p:spPr bwMode="auto">
            <a:xfrm>
              <a:off x="854" y="1827"/>
              <a:ext cx="8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Today</a:t>
              </a:r>
              <a:endParaRPr lang="en-US" sz="1600" b="1" baseline="-25000">
                <a:latin typeface="Arial" charset="0"/>
              </a:endParaRPr>
            </a:p>
          </p:txBody>
        </p:sp>
        <p:sp>
          <p:nvSpPr>
            <p:cNvPr id="29716" name="Text Box 18"/>
            <p:cNvSpPr txBox="1">
              <a:spLocks noChangeArrowheads="1"/>
            </p:cNvSpPr>
            <p:nvPr/>
          </p:nvSpPr>
          <p:spPr bwMode="auto">
            <a:xfrm>
              <a:off x="453" y="2000"/>
              <a:ext cx="11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33CC33"/>
                  </a:solidFill>
                  <a:latin typeface="Arial" charset="0"/>
                </a:rPr>
                <a:t>Pre-Industrial</a:t>
              </a:r>
              <a:endParaRPr lang="en-US" sz="1600" b="1" baseline="-25000">
                <a:solidFill>
                  <a:srgbClr val="33CC33"/>
                </a:solidFill>
                <a:latin typeface="Arial" charset="0"/>
              </a:endParaRPr>
            </a:p>
          </p:txBody>
        </p:sp>
        <p:sp>
          <p:nvSpPr>
            <p:cNvPr id="29717" name="Text Box 19"/>
            <p:cNvSpPr txBox="1">
              <a:spLocks noChangeArrowheads="1"/>
            </p:cNvSpPr>
            <p:nvPr/>
          </p:nvSpPr>
          <p:spPr bwMode="auto">
            <a:xfrm>
              <a:off x="889" y="2172"/>
              <a:ext cx="8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0099FF"/>
                  </a:solidFill>
                  <a:latin typeface="Arial" charset="0"/>
                </a:rPr>
                <a:t>Glacial</a:t>
              </a:r>
              <a:endParaRPr lang="en-US" sz="1600" b="1" baseline="-25000">
                <a:solidFill>
                  <a:srgbClr val="0099FF"/>
                </a:solidFill>
                <a:latin typeface="Arial" charset="0"/>
              </a:endParaRPr>
            </a:p>
          </p:txBody>
        </p:sp>
        <p:sp>
          <p:nvSpPr>
            <p:cNvPr id="29718" name="Text Box 20"/>
            <p:cNvSpPr txBox="1">
              <a:spLocks noChangeArrowheads="1"/>
            </p:cNvSpPr>
            <p:nvPr/>
          </p:nvSpPr>
          <p:spPr bwMode="auto">
            <a:xfrm>
              <a:off x="3910" y="1818"/>
              <a:ext cx="77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800</a:t>
              </a:r>
              <a:endParaRPr lang="en-US" sz="1600" b="1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29719" name="Text Box 21"/>
            <p:cNvSpPr txBox="1">
              <a:spLocks noChangeArrowheads="1"/>
            </p:cNvSpPr>
            <p:nvPr/>
          </p:nvSpPr>
          <p:spPr bwMode="auto">
            <a:xfrm>
              <a:off x="3923" y="1556"/>
              <a:ext cx="83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1200</a:t>
              </a:r>
              <a:endParaRPr lang="en-US" sz="1600" b="1">
                <a:solidFill>
                  <a:srgbClr val="FF5050"/>
                </a:solidFill>
                <a:latin typeface="Arial" charset="0"/>
              </a:endParaRPr>
            </a:p>
          </p:txBody>
        </p:sp>
        <p:sp>
          <p:nvSpPr>
            <p:cNvPr id="29720" name="Text Box 22"/>
            <p:cNvSpPr txBox="1">
              <a:spLocks noChangeArrowheads="1"/>
            </p:cNvSpPr>
            <p:nvPr/>
          </p:nvSpPr>
          <p:spPr bwMode="auto">
            <a:xfrm>
              <a:off x="3885" y="2010"/>
              <a:ext cx="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33CC33"/>
                  </a:solidFill>
                  <a:latin typeface="Arial" charset="0"/>
                </a:rPr>
                <a:t>600</a:t>
              </a:r>
              <a:endParaRPr lang="en-US" sz="1600" b="1">
                <a:solidFill>
                  <a:srgbClr val="66FF66"/>
                </a:solidFill>
                <a:latin typeface="Arial" charset="0"/>
              </a:endParaRPr>
            </a:p>
          </p:txBody>
        </p:sp>
        <p:sp>
          <p:nvSpPr>
            <p:cNvPr id="29721" name="Text Box 23"/>
            <p:cNvSpPr txBox="1">
              <a:spLocks noChangeArrowheads="1"/>
            </p:cNvSpPr>
            <p:nvPr/>
          </p:nvSpPr>
          <p:spPr bwMode="auto">
            <a:xfrm>
              <a:off x="3859" y="2170"/>
              <a:ext cx="79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0099FF"/>
                  </a:solidFill>
                  <a:latin typeface="Arial" charset="0"/>
                </a:rPr>
                <a:t>400</a:t>
              </a:r>
            </a:p>
          </p:txBody>
        </p:sp>
        <p:sp>
          <p:nvSpPr>
            <p:cNvPr id="29722" name="Text Box 24"/>
            <p:cNvSpPr txBox="1">
              <a:spLocks noChangeArrowheads="1"/>
            </p:cNvSpPr>
            <p:nvPr/>
          </p:nvSpPr>
          <p:spPr bwMode="auto">
            <a:xfrm>
              <a:off x="3851" y="2432"/>
              <a:ext cx="6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latin typeface="Arial" charset="0"/>
                </a:rPr>
                <a:t>billions of tons carbon</a:t>
              </a:r>
            </a:p>
          </p:txBody>
        </p:sp>
        <p:sp>
          <p:nvSpPr>
            <p:cNvPr id="29723" name="Text Box 25"/>
            <p:cNvSpPr txBox="1">
              <a:spLocks noChangeArrowheads="1"/>
            </p:cNvSpPr>
            <p:nvPr/>
          </p:nvSpPr>
          <p:spPr bwMode="auto">
            <a:xfrm rot="193436">
              <a:off x="2982" y="1190"/>
              <a:ext cx="103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  <a:latin typeface="Arial" charset="0"/>
                </a:rPr>
                <a:t>ATMOSPHERE</a:t>
              </a:r>
            </a:p>
          </p:txBody>
        </p:sp>
        <p:sp>
          <p:nvSpPr>
            <p:cNvPr id="29724" name="Oval 26"/>
            <p:cNvSpPr>
              <a:spLocks noChangeArrowheads="1"/>
            </p:cNvSpPr>
            <p:nvPr/>
          </p:nvSpPr>
          <p:spPr bwMode="auto">
            <a:xfrm>
              <a:off x="1364" y="1885"/>
              <a:ext cx="2539" cy="107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Text Box 27"/>
            <p:cNvSpPr txBox="1">
              <a:spLocks noChangeArrowheads="1"/>
            </p:cNvSpPr>
            <p:nvPr/>
          </p:nvSpPr>
          <p:spPr bwMode="auto">
            <a:xfrm>
              <a:off x="4448" y="2412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(</a:t>
              </a:r>
            </a:p>
          </p:txBody>
        </p:sp>
        <p:sp>
          <p:nvSpPr>
            <p:cNvPr id="29726" name="Text Box 28"/>
            <p:cNvSpPr txBox="1">
              <a:spLocks noChangeArrowheads="1"/>
            </p:cNvSpPr>
            <p:nvPr/>
          </p:nvSpPr>
          <p:spPr bwMode="auto">
            <a:xfrm>
              <a:off x="4534" y="2451"/>
              <a:ext cx="3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>
                  <a:latin typeface="Arial" charset="0"/>
                </a:rPr>
                <a:t>ppm</a:t>
              </a:r>
            </a:p>
          </p:txBody>
        </p:sp>
        <p:sp>
          <p:nvSpPr>
            <p:cNvPr id="29727" name="Text Box 29"/>
            <p:cNvSpPr txBox="1">
              <a:spLocks noChangeArrowheads="1"/>
            </p:cNvSpPr>
            <p:nvPr/>
          </p:nvSpPr>
          <p:spPr bwMode="auto">
            <a:xfrm>
              <a:off x="4752" y="2412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)</a:t>
              </a:r>
            </a:p>
          </p:txBody>
        </p:sp>
        <p:sp>
          <p:nvSpPr>
            <p:cNvPr id="29728" name="Text Box 30"/>
            <p:cNvSpPr txBox="1">
              <a:spLocks noChangeArrowheads="1"/>
            </p:cNvSpPr>
            <p:nvPr/>
          </p:nvSpPr>
          <p:spPr bwMode="auto">
            <a:xfrm>
              <a:off x="4288" y="1576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  <a:latin typeface="Arial" charset="0"/>
                </a:rPr>
                <a:t>(570)</a:t>
              </a:r>
            </a:p>
          </p:txBody>
        </p:sp>
        <p:sp>
          <p:nvSpPr>
            <p:cNvPr id="29729" name="Text Box 31"/>
            <p:cNvSpPr txBox="1">
              <a:spLocks noChangeArrowheads="1"/>
            </p:cNvSpPr>
            <p:nvPr/>
          </p:nvSpPr>
          <p:spPr bwMode="auto">
            <a:xfrm>
              <a:off x="4192" y="1832"/>
              <a:ext cx="6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latin typeface="Arial" charset="0"/>
                </a:rPr>
                <a:t>(380)</a:t>
              </a:r>
            </a:p>
          </p:txBody>
        </p:sp>
        <p:sp>
          <p:nvSpPr>
            <p:cNvPr id="29730" name="Text Box 32"/>
            <p:cNvSpPr txBox="1">
              <a:spLocks noChangeArrowheads="1"/>
            </p:cNvSpPr>
            <p:nvPr/>
          </p:nvSpPr>
          <p:spPr bwMode="auto">
            <a:xfrm>
              <a:off x="4184" y="2024"/>
              <a:ext cx="3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33CC33"/>
                  </a:solidFill>
                  <a:latin typeface="Arial" charset="0"/>
                </a:rPr>
                <a:t>(285)</a:t>
              </a:r>
            </a:p>
          </p:txBody>
        </p:sp>
        <p:sp>
          <p:nvSpPr>
            <p:cNvPr id="29731" name="Text Box 33"/>
            <p:cNvSpPr txBox="1">
              <a:spLocks noChangeArrowheads="1"/>
            </p:cNvSpPr>
            <p:nvPr/>
          </p:nvSpPr>
          <p:spPr bwMode="auto">
            <a:xfrm>
              <a:off x="4168" y="2192"/>
              <a:ext cx="4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0099FF"/>
                  </a:solidFill>
                  <a:latin typeface="Arial" charset="0"/>
                </a:rPr>
                <a:t>(190)</a:t>
              </a:r>
            </a:p>
          </p:txBody>
        </p:sp>
        <p:sp>
          <p:nvSpPr>
            <p:cNvPr id="29732" name="Oval 34"/>
            <p:cNvSpPr>
              <a:spLocks noChangeArrowheads="1"/>
            </p:cNvSpPr>
            <p:nvPr/>
          </p:nvSpPr>
          <p:spPr bwMode="auto">
            <a:xfrm>
              <a:off x="1512" y="2344"/>
              <a:ext cx="2232" cy="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8" name="Text Box 35"/>
          <p:cNvSpPr txBox="1">
            <a:spLocks noChangeArrowheads="1"/>
          </p:cNvSpPr>
          <p:nvPr/>
        </p:nvSpPr>
        <p:spPr bwMode="auto">
          <a:xfrm>
            <a:off x="2028825" y="5133975"/>
            <a:ext cx="4927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Arial" charset="0"/>
              </a:rPr>
              <a:t>Past, Present, and Potential Future</a:t>
            </a:r>
          </a:p>
          <a:p>
            <a:pPr algn="ctr"/>
            <a:r>
              <a:rPr lang="en-US">
                <a:latin typeface="Arial" charset="0"/>
              </a:rPr>
              <a:t>Carbon Levels in the Atmosphere</a:t>
            </a:r>
          </a:p>
        </p:txBody>
      </p:sp>
      <p:sp>
        <p:nvSpPr>
          <p:cNvPr id="399396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How Far Do We Choose to Go?</a:t>
            </a:r>
          </a:p>
        </p:txBody>
      </p:sp>
      <p:pic>
        <p:nvPicPr>
          <p:cNvPr id="2970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1746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7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31749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200" b="1">
                <a:latin typeface="Arial" charset="0"/>
              </a:rPr>
              <a:t>Historical</a:t>
            </a:r>
          </a:p>
          <a:p>
            <a:pPr algn="ctr" eaLnBrk="1" hangingPunct="1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1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3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4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5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6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7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8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9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0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1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2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3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4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5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6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7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8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9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0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1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2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3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4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5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6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7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8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9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0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1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2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3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31804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31805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31806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31807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31808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31809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31810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1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2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3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4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Historical Emissions</a:t>
            </a:r>
          </a:p>
        </p:txBody>
      </p:sp>
      <p:pic>
        <p:nvPicPr>
          <p:cNvPr id="31816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3795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3796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Arial" charset="0"/>
            </a:endParaRPr>
          </a:p>
        </p:txBody>
      </p:sp>
      <p:sp>
        <p:nvSpPr>
          <p:cNvPr id="33799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Interim Goal</a:t>
            </a:r>
          </a:p>
        </p:txBody>
      </p:sp>
      <p:sp>
        <p:nvSpPr>
          <p:cNvPr id="33802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33804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33805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200" b="1">
                <a:latin typeface="Arial" charset="0"/>
              </a:rPr>
              <a:t>Historical</a:t>
            </a:r>
          </a:p>
          <a:p>
            <a:pPr algn="ctr" eaLnBrk="1" hangingPunct="1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33806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33807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Stabilization Triangle</a:t>
            </a:r>
          </a:p>
        </p:txBody>
      </p:sp>
      <p:sp>
        <p:nvSpPr>
          <p:cNvPr id="33808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3809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0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1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2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3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4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6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9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0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2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6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7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8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0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1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2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3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4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5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6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7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8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9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0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1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2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3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4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5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6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7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8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9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0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1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2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3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4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5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6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7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8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59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0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1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2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3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4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5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6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7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8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69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0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1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2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33873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33874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33875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33876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33877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33878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33879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0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1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2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83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3884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The </a:t>
            </a:r>
            <a:r>
              <a:rPr lang="ja-JP" alt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“</a:t>
            </a: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Stabilization Triangle</a:t>
            </a:r>
            <a:r>
              <a:rPr lang="ja-JP" alt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”</a:t>
            </a:r>
            <a:endParaRPr lang="en-US" sz="4000" b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33886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5843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5844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Arial" charset="0"/>
            </a:endParaRPr>
          </a:p>
        </p:txBody>
      </p:sp>
      <p:sp>
        <p:nvSpPr>
          <p:cNvPr id="35847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35849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35850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200" b="1">
                <a:latin typeface="Arial" charset="0"/>
              </a:rPr>
              <a:t>Historical</a:t>
            </a:r>
          </a:p>
          <a:p>
            <a:pPr algn="ctr" eaLnBrk="1" hangingPunct="1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35851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1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2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3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4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5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6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7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8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9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0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1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2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3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4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5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6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7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8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9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0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1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2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3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4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5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6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7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8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89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0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1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2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3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4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5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6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7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8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99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0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1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2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3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4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5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6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7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8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09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0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1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2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3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4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15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35916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35917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35918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35919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35920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35921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35922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3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4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5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6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5927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8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29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0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1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2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3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4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5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36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16 GtC/y</a:t>
            </a:r>
          </a:p>
        </p:txBody>
      </p:sp>
      <p:sp>
        <p:nvSpPr>
          <p:cNvPr id="35937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Eight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wedges</a:t>
            </a:r>
            <a:r>
              <a:rPr lang="ja-JP" altLang="en-US" sz="1600" b="1">
                <a:latin typeface="Arial" charset="0"/>
              </a:rPr>
              <a:t>”</a:t>
            </a:r>
            <a:endParaRPr lang="en-US" sz="1600" b="1">
              <a:latin typeface="Arial" charset="0"/>
            </a:endParaRP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Goal: In 50 years, same</a:t>
            </a:r>
          </a:p>
          <a:p>
            <a:pPr eaLnBrk="1" hangingPunct="1"/>
            <a:r>
              <a:rPr lang="en-US" sz="1200" b="1">
                <a:latin typeface="Arial" charset="0"/>
              </a:rPr>
              <a:t>global emissions as today</a:t>
            </a:r>
          </a:p>
        </p:txBody>
      </p:sp>
      <p:sp>
        <p:nvSpPr>
          <p:cNvPr id="35941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5942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943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304800" y="-15875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“</a:t>
            </a: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Stabilization Wedges</a:t>
            </a:r>
            <a:r>
              <a:rPr lang="ja-JP" alt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”</a:t>
            </a:r>
            <a:endParaRPr lang="en-US" sz="4000" b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35945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35946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What is a </a:t>
            </a:r>
            <a:r>
              <a:rPr lang="ja-JP" altLang="en-US" sz="40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Wedge</a:t>
            </a:r>
            <a:r>
              <a:rPr lang="ja-JP" altLang="en-US" sz="40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?</a:t>
            </a:r>
            <a:endParaRPr lang="en-US" sz="400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A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wedge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is a strategy to reduce carbon emissions that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grows</a:t>
            </a:r>
            <a:r>
              <a:rPr lang="en-US" altLang="ja-JP">
                <a:latin typeface="Arial" charset="0"/>
              </a:rPr>
              <a:t> in 50 years from zero to 1.0 GtC/yr. The strategy has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already been commercialized at scale</a:t>
            </a:r>
            <a:r>
              <a:rPr lang="en-US" altLang="ja-JP">
                <a:latin typeface="Arial" charset="0"/>
              </a:rPr>
              <a:t> somewhere.</a:t>
            </a:r>
            <a:endParaRPr lang="en-US">
              <a:latin typeface="Arial" charset="0"/>
            </a:endParaRP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37892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      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1 GtC/yr</a:t>
            </a:r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50 years</a:t>
            </a:r>
          </a:p>
        </p:txBody>
      </p:sp>
      <p:sp>
        <p:nvSpPr>
          <p:cNvPr id="37897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Total = 25 Gigatons carbon</a:t>
            </a:r>
          </a:p>
        </p:txBody>
      </p:sp>
      <p:grpSp>
        <p:nvGrpSpPr>
          <p:cNvPr id="37900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37902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1" eaLnBrk="1" hangingPunct="1"/>
              <a:r>
                <a:rPr lang="en-US" sz="1800">
                  <a:latin typeface="Arial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37903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 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solution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to the CO</a:t>
              </a:r>
              <a:r>
                <a:rPr lang="en-US" altLang="ja-JP" sz="18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problem should provide at least one wedge.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7901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039813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Helpful (?) 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Rules of Thumb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for Emissions vs Climate</a:t>
            </a:r>
          </a:p>
        </p:txBody>
      </p:sp>
      <p:sp>
        <p:nvSpPr>
          <p:cNvPr id="39938" name="Rectangle 3"/>
          <p:cNvSpPr txBox="1">
            <a:spLocks noChangeArrowheads="1"/>
          </p:cNvSpPr>
          <p:nvPr/>
        </p:nvSpPr>
        <p:spPr bwMode="auto">
          <a:xfrm>
            <a:off x="249238" y="1425575"/>
            <a:ext cx="8523287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1 Wedge = 1 GtC/yr in 2050 = 50 fewer GtC by 2100 = 100 ppm less atmospheric CO2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Average warming ~ 3 C per doubling of CO2 (note logarithmic scale!)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Wedges help logarithmically … last wedge helps a lot more than first wedge!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Business as usual CO2 ~ 1000 ppm by 2100 ~ 4x preindustrial ~ 6 C warming ~ 10 F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Central North America gets ~ 1.5x - 2x global average warming (on land, NH, some snow)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Bottom Line: Wedges and Warming</a:t>
            </a:r>
          </a:p>
        </p:txBody>
      </p:sp>
      <p:sp>
        <p:nvSpPr>
          <p:cNvPr id="40962" name="Rectangle 3"/>
          <p:cNvSpPr txBox="1">
            <a:spLocks noChangeArrowheads="1"/>
          </p:cNvSpPr>
          <p:nvPr/>
        </p:nvSpPr>
        <p:spPr bwMode="auto">
          <a:xfrm>
            <a:off x="249238" y="1425575"/>
            <a:ext cx="889476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Average Warming (in C) = 3 * log</a:t>
            </a:r>
            <a:r>
              <a:rPr lang="en-US" sz="2800" baseline="-25000">
                <a:solidFill>
                  <a:schemeClr val="tx2"/>
                </a:solidFill>
                <a:latin typeface="Comic Sans MS" charset="0"/>
              </a:rPr>
              <a:t>2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(CO</a:t>
            </a:r>
            <a:r>
              <a:rPr lang="en-US" sz="2800" baseline="-25000">
                <a:solidFill>
                  <a:schemeClr val="tx2"/>
                </a:solidFill>
                <a:latin typeface="Comic Sans MS" charset="0"/>
              </a:rPr>
              <a:t>2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/280)</a:t>
            </a:r>
          </a:p>
          <a:p>
            <a:pPr>
              <a:spcBef>
                <a:spcPct val="30000"/>
              </a:spcBef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	= 3  * log</a:t>
            </a:r>
            <a:r>
              <a:rPr lang="en-US" sz="2800" baseline="-25000">
                <a:solidFill>
                  <a:schemeClr val="tx2"/>
                </a:solidFill>
                <a:latin typeface="Comic Sans MS" charset="0"/>
              </a:rPr>
              <a:t>10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(CO</a:t>
            </a:r>
            <a:r>
              <a:rPr lang="en-US" sz="2800" baseline="-25000">
                <a:solidFill>
                  <a:schemeClr val="tx2"/>
                </a:solidFill>
                <a:latin typeface="Comic Sans MS" charset="0"/>
              </a:rPr>
              <a:t>2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/280)  / log</a:t>
            </a:r>
            <a:r>
              <a:rPr lang="en-US" sz="2800" baseline="-25000">
                <a:solidFill>
                  <a:schemeClr val="tx2"/>
                </a:solidFill>
                <a:latin typeface="Comic Sans MS" charset="0"/>
              </a:rPr>
              <a:t>10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(2)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Each wedge ~ 100 ppm less atmospheric CO</a:t>
            </a:r>
            <a:r>
              <a:rPr lang="en-US" sz="2800" baseline="-25000">
                <a:solidFill>
                  <a:schemeClr val="tx2"/>
                </a:solidFill>
                <a:latin typeface="Comic Sans MS" charset="0"/>
              </a:rPr>
              <a:t>2</a:t>
            </a:r>
          </a:p>
          <a:p>
            <a:pPr>
              <a:spcBef>
                <a:spcPct val="30000"/>
              </a:spcBef>
            </a:pPr>
            <a:r>
              <a:rPr lang="en-US" sz="2800">
                <a:solidFill>
                  <a:schemeClr val="tx2"/>
                </a:solidFill>
              </a:rPr>
              <a:t>Do the math …</a:t>
            </a:r>
            <a:endParaRPr lang="en-US" sz="2800" baseline="-25000">
              <a:solidFill>
                <a:schemeClr val="tx2"/>
              </a:solidFill>
              <a:latin typeface="Comic Sans MS" charset="0"/>
            </a:endParaRP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1</a:t>
            </a:r>
            <a:r>
              <a:rPr lang="en-US" sz="2800" baseline="30000">
                <a:solidFill>
                  <a:schemeClr val="tx2"/>
                </a:solidFill>
                <a:latin typeface="Comic Sans MS" charset="0"/>
              </a:rPr>
              <a:t>st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 wedge reduces warming by ~ 0.46 C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2</a:t>
            </a:r>
            <a:r>
              <a:rPr lang="en-US" sz="2800" baseline="30000">
                <a:solidFill>
                  <a:schemeClr val="tx2"/>
                </a:solidFill>
                <a:latin typeface="Comic Sans MS" charset="0"/>
              </a:rPr>
              <a:t>nd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 wedge reduces warming by another ~ 0.51 C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3</a:t>
            </a:r>
            <a:r>
              <a:rPr lang="en-US" sz="2800" baseline="30000">
                <a:solidFill>
                  <a:schemeClr val="tx2"/>
                </a:solidFill>
                <a:latin typeface="Comic Sans MS" charset="0"/>
              </a:rPr>
              <a:t>rd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 wedge reduces warming another 0.58 C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4</a:t>
            </a:r>
            <a:r>
              <a:rPr lang="en-US" sz="2800" baseline="30000">
                <a:solidFill>
                  <a:schemeClr val="tx2"/>
                </a:solidFill>
                <a:latin typeface="Comic Sans MS" charset="0"/>
              </a:rPr>
              <a:t>th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 wedge reduces warming by another 0.67 C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5</a:t>
            </a:r>
            <a:r>
              <a:rPr lang="en-US" sz="2800" baseline="30000">
                <a:solidFill>
                  <a:schemeClr val="tx2"/>
                </a:solidFill>
                <a:latin typeface="Comic Sans MS" charset="0"/>
              </a:rPr>
              <a:t>th</a:t>
            </a:r>
            <a:r>
              <a:rPr lang="en-US" sz="2800">
                <a:solidFill>
                  <a:schemeClr val="tx2"/>
                </a:solidFill>
                <a:latin typeface="Comic Sans MS" charset="0"/>
              </a:rPr>
              <a:t> wedge reduces warming by another 0.79 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1 Marcador de fecha"/>
          <p:cNvSpPr txBox="1">
            <a:spLocks noGrp="1"/>
          </p:cNvSpPr>
          <p:nvPr/>
        </p:nvSpPr>
        <p:spPr bwMode="auto">
          <a:xfrm>
            <a:off x="0" y="6381750"/>
            <a:ext cx="2286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41986" name="Rectangle 2"/>
          <p:cNvSpPr>
            <a:spLocks noChangeAspect="1" noChangeArrowheads="1"/>
          </p:cNvSpPr>
          <p:nvPr/>
        </p:nvSpPr>
        <p:spPr bwMode="auto">
          <a:xfrm>
            <a:off x="3463925" y="1231900"/>
            <a:ext cx="20526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Energy Efficiency &amp;</a:t>
            </a:r>
            <a:r>
              <a:rPr lang="en-US" sz="2000">
                <a:latin typeface="Arial" charset="0"/>
              </a:rPr>
              <a:t> </a:t>
            </a:r>
          </a:p>
          <a:p>
            <a:pPr eaLnBrk="1" hangingPunct="1"/>
            <a:r>
              <a:rPr lang="en-US" sz="1800">
                <a:latin typeface="Arial" charset="0"/>
              </a:rPr>
              <a:t>Conservation (4)</a:t>
            </a:r>
          </a:p>
          <a:p>
            <a:pPr eaLnBrk="1" hangingPunct="1"/>
            <a:endParaRPr lang="en-US" sz="2000">
              <a:latin typeface="Arial" charset="0"/>
            </a:endParaRPr>
          </a:p>
        </p:txBody>
      </p:sp>
      <p:sp>
        <p:nvSpPr>
          <p:cNvPr id="41987" name="Rectangle 3"/>
          <p:cNvSpPr>
            <a:spLocks noChangeAspect="1" noChangeArrowheads="1"/>
          </p:cNvSpPr>
          <p:nvPr/>
        </p:nvSpPr>
        <p:spPr bwMode="auto">
          <a:xfrm>
            <a:off x="939800" y="4370388"/>
            <a:ext cx="1389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CO</a:t>
            </a:r>
            <a:r>
              <a:rPr lang="en-US" sz="1800" baseline="-25000">
                <a:latin typeface="Arial" charset="0"/>
              </a:rPr>
              <a:t>2  </a:t>
            </a:r>
            <a:r>
              <a:rPr lang="en-US" sz="1800">
                <a:latin typeface="Arial" charset="0"/>
              </a:rPr>
              <a:t>Capture </a:t>
            </a:r>
          </a:p>
          <a:p>
            <a:pPr eaLnBrk="1" hangingPunct="1"/>
            <a:r>
              <a:rPr lang="en-US" sz="1800">
                <a:latin typeface="Arial" charset="0"/>
              </a:rPr>
              <a:t>&amp; Storage (3)</a:t>
            </a:r>
          </a:p>
        </p:txBody>
      </p:sp>
      <p:sp>
        <p:nvSpPr>
          <p:cNvPr id="41988" name="Rectangle 4"/>
          <p:cNvSpPr>
            <a:spLocks noChangeAspect="1" noChangeArrowheads="1"/>
          </p:cNvSpPr>
          <p:nvPr/>
        </p:nvSpPr>
        <p:spPr bwMode="auto">
          <a:xfrm>
            <a:off x="1858963" y="2835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7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41989" name="Freeform 5"/>
          <p:cNvSpPr>
            <a:spLocks noChangeAspect="1"/>
          </p:cNvSpPr>
          <p:nvPr/>
        </p:nvSpPr>
        <p:spPr bwMode="auto">
          <a:xfrm>
            <a:off x="3673475" y="1952625"/>
            <a:ext cx="1679575" cy="379413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0" name="Freeform 10"/>
          <p:cNvSpPr>
            <a:spLocks noChangeAspect="1"/>
          </p:cNvSpPr>
          <p:nvPr/>
        </p:nvSpPr>
        <p:spPr bwMode="auto">
          <a:xfrm>
            <a:off x="2944813" y="3319463"/>
            <a:ext cx="79375" cy="69850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Freeform 11"/>
          <p:cNvSpPr>
            <a:spLocks noChangeAspect="1"/>
          </p:cNvSpPr>
          <p:nvPr/>
        </p:nvSpPr>
        <p:spPr bwMode="auto">
          <a:xfrm>
            <a:off x="4562475" y="4840288"/>
            <a:ext cx="26988" cy="146050"/>
          </a:xfrm>
          <a:custGeom>
            <a:avLst/>
            <a:gdLst>
              <a:gd name="T0" fmla="*/ 2147483647 w 21"/>
              <a:gd name="T1" fmla="*/ 0 h 115"/>
              <a:gd name="T2" fmla="*/ 0 w 21"/>
              <a:gd name="T3" fmla="*/ 2147483647 h 115"/>
              <a:gd name="T4" fmla="*/ 0 w 21"/>
              <a:gd name="T5" fmla="*/ 2147483647 h 115"/>
              <a:gd name="T6" fmla="*/ 0 w 21"/>
              <a:gd name="T7" fmla="*/ 2147483647 h 115"/>
              <a:gd name="T8" fmla="*/ 0 w 21"/>
              <a:gd name="T9" fmla="*/ 2147483647 h 115"/>
              <a:gd name="T10" fmla="*/ 0 w 21"/>
              <a:gd name="T11" fmla="*/ 2147483647 h 115"/>
              <a:gd name="T12" fmla="*/ 0 w 21"/>
              <a:gd name="T13" fmla="*/ 2147483647 h 115"/>
              <a:gd name="T14" fmla="*/ 0 w 21"/>
              <a:gd name="T15" fmla="*/ 2147483647 h 115"/>
              <a:gd name="T16" fmla="*/ 0 w 21"/>
              <a:gd name="T17" fmla="*/ 2147483647 h 115"/>
              <a:gd name="T18" fmla="*/ 2147483647 w 21"/>
              <a:gd name="T19" fmla="*/ 2147483647 h 115"/>
              <a:gd name="T20" fmla="*/ 2147483647 w 21"/>
              <a:gd name="T21" fmla="*/ 2147483647 h 115"/>
              <a:gd name="T22" fmla="*/ 2147483647 w 21"/>
              <a:gd name="T23" fmla="*/ 2147483647 h 115"/>
              <a:gd name="T24" fmla="*/ 2147483647 w 21"/>
              <a:gd name="T25" fmla="*/ 2147483647 h 115"/>
              <a:gd name="T26" fmla="*/ 2147483647 w 21"/>
              <a:gd name="T27" fmla="*/ 2147483647 h 115"/>
              <a:gd name="T28" fmla="*/ 2147483647 w 21"/>
              <a:gd name="T29" fmla="*/ 2147483647 h 115"/>
              <a:gd name="T30" fmla="*/ 2147483647 w 21"/>
              <a:gd name="T31" fmla="*/ 2147483647 h 115"/>
              <a:gd name="T32" fmla="*/ 2147483647 w 21"/>
              <a:gd name="T33" fmla="*/ 2147483647 h 115"/>
              <a:gd name="T34" fmla="*/ 2147483647 w 21"/>
              <a:gd name="T35" fmla="*/ 0 h 11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115"/>
              <a:gd name="T56" fmla="*/ 21 w 21"/>
              <a:gd name="T57" fmla="*/ 115 h 11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115">
                <a:moveTo>
                  <a:pt x="10" y="0"/>
                </a:moveTo>
                <a:lnTo>
                  <a:pt x="0" y="2"/>
                </a:lnTo>
                <a:lnTo>
                  <a:pt x="0" y="7"/>
                </a:lnTo>
                <a:lnTo>
                  <a:pt x="0" y="16"/>
                </a:lnTo>
                <a:lnTo>
                  <a:pt x="0" y="28"/>
                </a:lnTo>
                <a:lnTo>
                  <a:pt x="0" y="49"/>
                </a:lnTo>
                <a:lnTo>
                  <a:pt x="0" y="76"/>
                </a:lnTo>
                <a:lnTo>
                  <a:pt x="0" y="115"/>
                </a:lnTo>
                <a:lnTo>
                  <a:pt x="21" y="115"/>
                </a:lnTo>
                <a:lnTo>
                  <a:pt x="21" y="76"/>
                </a:lnTo>
                <a:lnTo>
                  <a:pt x="21" y="49"/>
                </a:lnTo>
                <a:lnTo>
                  <a:pt x="21" y="28"/>
                </a:lnTo>
                <a:lnTo>
                  <a:pt x="21" y="16"/>
                </a:lnTo>
                <a:lnTo>
                  <a:pt x="21" y="7"/>
                </a:lnTo>
                <a:lnTo>
                  <a:pt x="21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2" name="Freeform 12"/>
          <p:cNvSpPr>
            <a:spLocks noChangeAspect="1"/>
          </p:cNvSpPr>
          <p:nvPr/>
        </p:nvSpPr>
        <p:spPr bwMode="auto">
          <a:xfrm>
            <a:off x="4538663" y="4768850"/>
            <a:ext cx="71437" cy="74613"/>
          </a:xfrm>
          <a:custGeom>
            <a:avLst/>
            <a:gdLst>
              <a:gd name="T0" fmla="*/ 2147483647 w 56"/>
              <a:gd name="T1" fmla="*/ 0 h 58"/>
              <a:gd name="T2" fmla="*/ 0 w 56"/>
              <a:gd name="T3" fmla="*/ 2147483647 h 58"/>
              <a:gd name="T4" fmla="*/ 2147483647 w 56"/>
              <a:gd name="T5" fmla="*/ 2147483647 h 58"/>
              <a:gd name="T6" fmla="*/ 2147483647 w 56"/>
              <a:gd name="T7" fmla="*/ 0 h 58"/>
              <a:gd name="T8" fmla="*/ 2147483647 w 5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8"/>
              <a:gd name="T17" fmla="*/ 56 w 5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8">
                <a:moveTo>
                  <a:pt x="28" y="0"/>
                </a:moveTo>
                <a:lnTo>
                  <a:pt x="0" y="58"/>
                </a:lnTo>
                <a:lnTo>
                  <a:pt x="56" y="58"/>
                </a:lnTo>
                <a:lnTo>
                  <a:pt x="2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13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Freeform 14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Freeform 15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6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7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Freeform 18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Freeform 1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Freeform 2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Freeform 21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Freeform 22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Freeform 23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Freeform 24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5" name="Freeform 25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Freeform 26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Freeform 27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Freeform 28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Freeform 2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Freeform 3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1" name="Freeform 3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2" name="Freeform 3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3" name="Freeform 33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4" name="Freeform 34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5" name="Freeform 35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6" name="Freeform 36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7" name="Freeform 3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8" name="Freeform 3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9" name="Freeform 3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Freeform 4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Freeform 41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2" name="Freeform 42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3" name="Freeform 43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4" name="Freeform 44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5" name="Freeform 4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6" name="Freeform 4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7" name="Freeform 4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8" name="Freeform 4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9" name="Freeform 4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0" name="Freeform 5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1" name="Freeform 51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2" name="Freeform 52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3" name="Freeform 5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4" name="Freeform 5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5" name="Freeform 5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6" name="Freeform 5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7" name="Freeform 57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8" name="Freeform 58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9" name="Freeform 59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0" name="Freeform 60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1" name="Freeform 6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2" name="Freeform 6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3" name="Freeform 6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4" name="Freeform 6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5" name="Rectangle 65"/>
          <p:cNvSpPr>
            <a:spLocks noChangeAspect="1" noChangeArrowheads="1"/>
          </p:cNvSpPr>
          <p:nvPr/>
        </p:nvSpPr>
        <p:spPr bwMode="auto">
          <a:xfrm>
            <a:off x="4194175" y="38862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latin typeface="Arial" charset="0"/>
            </a:endParaRPr>
          </a:p>
        </p:txBody>
      </p:sp>
      <p:sp>
        <p:nvSpPr>
          <p:cNvPr id="42046" name="Rectangle 66"/>
          <p:cNvSpPr>
            <a:spLocks noChangeAspect="1" noChangeArrowheads="1"/>
          </p:cNvSpPr>
          <p:nvPr/>
        </p:nvSpPr>
        <p:spPr bwMode="auto">
          <a:xfrm>
            <a:off x="4319588" y="4048125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latin typeface="Arial" charset="0"/>
            </a:endParaRPr>
          </a:p>
        </p:txBody>
      </p:sp>
      <p:sp>
        <p:nvSpPr>
          <p:cNvPr id="42047" name="Freeform 67"/>
          <p:cNvSpPr>
            <a:spLocks noChangeAspect="1"/>
          </p:cNvSpPr>
          <p:nvPr/>
        </p:nvSpPr>
        <p:spPr bwMode="auto">
          <a:xfrm>
            <a:off x="3524250" y="4387850"/>
            <a:ext cx="1643063" cy="2857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8" name="Line 72"/>
          <p:cNvSpPr>
            <a:spLocks noChangeAspect="1" noChangeShapeType="1"/>
          </p:cNvSpPr>
          <p:nvPr/>
        </p:nvSpPr>
        <p:spPr bwMode="auto">
          <a:xfrm flipV="1">
            <a:off x="3514725" y="3000375"/>
            <a:ext cx="1647825" cy="13843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9" name="Text Box 73"/>
          <p:cNvSpPr txBox="1">
            <a:spLocks noChangeAspect="1" noChangeArrowheads="1"/>
          </p:cNvSpPr>
          <p:nvPr/>
        </p:nvSpPr>
        <p:spPr bwMode="auto">
          <a:xfrm>
            <a:off x="6326188" y="3535363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Renewable Fuels</a:t>
            </a:r>
          </a:p>
          <a:p>
            <a:pPr eaLnBrk="1" hangingPunct="1"/>
            <a:r>
              <a:rPr lang="en-US" sz="1800">
                <a:latin typeface="Arial" charset="0"/>
              </a:rPr>
              <a:t>&amp; Electricity (4)</a:t>
            </a:r>
          </a:p>
        </p:txBody>
      </p:sp>
      <p:sp>
        <p:nvSpPr>
          <p:cNvPr id="42050" name="Freeform 74"/>
          <p:cNvSpPr>
            <a:spLocks noChangeAspect="1"/>
          </p:cNvSpPr>
          <p:nvPr/>
        </p:nvSpPr>
        <p:spPr bwMode="auto">
          <a:xfrm>
            <a:off x="6432550" y="2862263"/>
            <a:ext cx="1677988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1" name="Freeform 75"/>
          <p:cNvSpPr>
            <a:spLocks noChangeAspect="1"/>
          </p:cNvSpPr>
          <p:nvPr/>
        </p:nvSpPr>
        <p:spPr bwMode="auto">
          <a:xfrm>
            <a:off x="879475" y="2938463"/>
            <a:ext cx="1679575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2" name="Text Box 76"/>
          <p:cNvSpPr txBox="1">
            <a:spLocks noChangeAspect="1" noChangeArrowheads="1"/>
          </p:cNvSpPr>
          <p:nvPr/>
        </p:nvSpPr>
        <p:spPr bwMode="auto">
          <a:xfrm>
            <a:off x="6330950" y="4413250"/>
            <a:ext cx="234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Forest and Soil Storage (2)</a:t>
            </a:r>
          </a:p>
        </p:txBody>
      </p:sp>
      <p:sp>
        <p:nvSpPr>
          <p:cNvPr id="42053" name="Rectangle 77"/>
          <p:cNvSpPr>
            <a:spLocks noChangeAspect="1" noChangeArrowheads="1"/>
          </p:cNvSpPr>
          <p:nvPr/>
        </p:nvSpPr>
        <p:spPr bwMode="auto">
          <a:xfrm>
            <a:off x="969963" y="3552825"/>
            <a:ext cx="1485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Fuel Switching</a:t>
            </a:r>
          </a:p>
          <a:p>
            <a:pPr eaLnBrk="1" hangingPunct="1"/>
            <a:r>
              <a:rPr lang="en-US" sz="1800">
                <a:latin typeface="Arial" charset="0"/>
              </a:rPr>
              <a:t>(1)</a:t>
            </a:r>
          </a:p>
        </p:txBody>
      </p:sp>
      <p:sp>
        <p:nvSpPr>
          <p:cNvPr id="42054" name="Freeform 78"/>
          <p:cNvSpPr>
            <a:spLocks noChangeAspect="1"/>
          </p:cNvSpPr>
          <p:nvPr/>
        </p:nvSpPr>
        <p:spPr bwMode="auto">
          <a:xfrm flipH="1">
            <a:off x="6000750" y="3313113"/>
            <a:ext cx="150813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5" name="Freeform 79"/>
          <p:cNvSpPr>
            <a:spLocks noChangeAspect="1"/>
          </p:cNvSpPr>
          <p:nvPr/>
        </p:nvSpPr>
        <p:spPr bwMode="auto">
          <a:xfrm flipH="1">
            <a:off x="5938838" y="3341688"/>
            <a:ext cx="79375" cy="68262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6" name="Rectangle 81"/>
          <p:cNvSpPr>
            <a:spLocks noChangeArrowheads="1"/>
          </p:cNvSpPr>
          <p:nvPr/>
        </p:nvSpPr>
        <p:spPr bwMode="auto">
          <a:xfrm>
            <a:off x="6235700" y="2413000"/>
            <a:ext cx="21971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57" name="Rectangle 82"/>
          <p:cNvSpPr>
            <a:spLocks noChangeArrowheads="1"/>
          </p:cNvSpPr>
          <p:nvPr/>
        </p:nvSpPr>
        <p:spPr bwMode="auto">
          <a:xfrm>
            <a:off x="673100" y="2298700"/>
            <a:ext cx="20701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2058" name="Rectangle 83"/>
          <p:cNvSpPr>
            <a:spLocks noChangeArrowheads="1"/>
          </p:cNvSpPr>
          <p:nvPr/>
        </p:nvSpPr>
        <p:spPr bwMode="auto">
          <a:xfrm>
            <a:off x="3263900" y="1117600"/>
            <a:ext cx="2565400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42059" name="Group 84"/>
          <p:cNvGrpSpPr>
            <a:grpSpLocks/>
          </p:cNvGrpSpPr>
          <p:nvPr/>
        </p:nvGrpSpPr>
        <p:grpSpPr bwMode="auto">
          <a:xfrm>
            <a:off x="3390900" y="5054600"/>
            <a:ext cx="2387600" cy="1168400"/>
            <a:chOff x="2200" y="3184"/>
            <a:chExt cx="1504" cy="736"/>
          </a:xfrm>
        </p:grpSpPr>
        <p:sp>
          <p:nvSpPr>
            <p:cNvPr id="42083" name="Rectangle 85"/>
            <p:cNvSpPr>
              <a:spLocks noChangeAspect="1" noChangeArrowheads="1"/>
            </p:cNvSpPr>
            <p:nvPr/>
          </p:nvSpPr>
          <p:spPr bwMode="auto">
            <a:xfrm>
              <a:off x="2389" y="3257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Arial" charset="0"/>
                </a:rPr>
                <a:t>Nuclear Fission (1)</a:t>
              </a:r>
            </a:p>
          </p:txBody>
        </p:sp>
        <p:sp>
          <p:nvSpPr>
            <p:cNvPr id="42084" name="Freeform 86"/>
            <p:cNvSpPr>
              <a:spLocks noChangeAspect="1"/>
            </p:cNvSpPr>
            <p:nvPr/>
          </p:nvSpPr>
          <p:spPr bwMode="auto">
            <a:xfrm>
              <a:off x="2319" y="3525"/>
              <a:ext cx="1058" cy="239"/>
            </a:xfrm>
            <a:custGeom>
              <a:avLst/>
              <a:gdLst>
                <a:gd name="T0" fmla="*/ 0 w 777"/>
                <a:gd name="T1" fmla="*/ 2147483647 h 99"/>
                <a:gd name="T2" fmla="*/ 942075 w 777"/>
                <a:gd name="T3" fmla="*/ 0 h 99"/>
                <a:gd name="T4" fmla="*/ 942075 w 777"/>
                <a:gd name="T5" fmla="*/ 2147483647 h 99"/>
                <a:gd name="T6" fmla="*/ 0 w 777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99"/>
                <a:gd name="T14" fmla="*/ 777 w 777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99">
                  <a:moveTo>
                    <a:pt x="0" y="99"/>
                  </a:moveTo>
                  <a:lnTo>
                    <a:pt x="777" y="0"/>
                  </a:lnTo>
                  <a:lnTo>
                    <a:pt x="777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5" name="Rectangle 87"/>
            <p:cNvSpPr>
              <a:spLocks noChangeArrowheads="1"/>
            </p:cNvSpPr>
            <p:nvPr/>
          </p:nvSpPr>
          <p:spPr bwMode="auto">
            <a:xfrm>
              <a:off x="2200" y="3184"/>
              <a:ext cx="1504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42060" name="Freeform 91"/>
          <p:cNvSpPr>
            <a:spLocks/>
          </p:cNvSpPr>
          <p:nvPr/>
        </p:nvSpPr>
        <p:spPr bwMode="auto">
          <a:xfrm>
            <a:off x="3303588" y="2803525"/>
            <a:ext cx="2032000" cy="1716088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solidFill>
            <a:srgbClr val="99FF66"/>
          </a:solidFill>
          <a:ln w="4763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1" name="Freeform 92"/>
          <p:cNvSpPr>
            <a:spLocks/>
          </p:cNvSpPr>
          <p:nvPr/>
        </p:nvSpPr>
        <p:spPr bwMode="auto">
          <a:xfrm>
            <a:off x="3287713" y="4500563"/>
            <a:ext cx="2052637" cy="3492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2" name="Rectangle 93"/>
          <p:cNvSpPr>
            <a:spLocks noChangeArrowheads="1"/>
          </p:cNvSpPr>
          <p:nvPr/>
        </p:nvSpPr>
        <p:spPr bwMode="auto">
          <a:xfrm>
            <a:off x="3135313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</a:rPr>
              <a:t>2007</a:t>
            </a:r>
            <a:endParaRPr lang="en-US" sz="1800">
              <a:latin typeface="Arial" charset="0"/>
            </a:endParaRPr>
          </a:p>
        </p:txBody>
      </p:sp>
      <p:sp>
        <p:nvSpPr>
          <p:cNvPr id="42063" name="Rectangle 94"/>
          <p:cNvSpPr>
            <a:spLocks noChangeArrowheads="1"/>
          </p:cNvSpPr>
          <p:nvPr/>
        </p:nvSpPr>
        <p:spPr bwMode="auto">
          <a:xfrm>
            <a:off x="5119688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</a:rPr>
              <a:t>2057</a:t>
            </a:r>
            <a:endParaRPr lang="en-US" sz="1800">
              <a:latin typeface="Arial" charset="0"/>
            </a:endParaRPr>
          </a:p>
        </p:txBody>
      </p:sp>
      <p:sp>
        <p:nvSpPr>
          <p:cNvPr id="42064" name="Rectangle 95"/>
          <p:cNvSpPr>
            <a:spLocks noChangeArrowheads="1"/>
          </p:cNvSpPr>
          <p:nvPr/>
        </p:nvSpPr>
        <p:spPr bwMode="auto">
          <a:xfrm>
            <a:off x="5434013" y="4370388"/>
            <a:ext cx="533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</a:rPr>
              <a:t>8 GtC/y</a:t>
            </a:r>
            <a:endParaRPr lang="en-US" sz="1800">
              <a:latin typeface="Arial" charset="0"/>
            </a:endParaRPr>
          </a:p>
        </p:txBody>
      </p:sp>
      <p:sp>
        <p:nvSpPr>
          <p:cNvPr id="42065" name="Rectangle 96"/>
          <p:cNvSpPr>
            <a:spLocks noChangeArrowheads="1"/>
          </p:cNvSpPr>
          <p:nvPr/>
        </p:nvSpPr>
        <p:spPr bwMode="auto">
          <a:xfrm>
            <a:off x="5399088" y="2695575"/>
            <a:ext cx="617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</a:rPr>
              <a:t>16 GtC/y</a:t>
            </a:r>
            <a:endParaRPr lang="en-US" sz="1800">
              <a:latin typeface="Arial" charset="0"/>
            </a:endParaRPr>
          </a:p>
        </p:txBody>
      </p:sp>
      <p:sp>
        <p:nvSpPr>
          <p:cNvPr id="42066" name="Line 97"/>
          <p:cNvSpPr>
            <a:spLocks noChangeShapeType="1"/>
          </p:cNvSpPr>
          <p:nvPr/>
        </p:nvSpPr>
        <p:spPr bwMode="auto">
          <a:xfrm flipV="1">
            <a:off x="3276600" y="2768600"/>
            <a:ext cx="2057400" cy="172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7" name="Line 99"/>
          <p:cNvSpPr>
            <a:spLocks noChangeShapeType="1"/>
          </p:cNvSpPr>
          <p:nvPr/>
        </p:nvSpPr>
        <p:spPr bwMode="auto">
          <a:xfrm flipV="1">
            <a:off x="3327400" y="4343400"/>
            <a:ext cx="19939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8" name="Line 100"/>
          <p:cNvSpPr>
            <a:spLocks noChangeShapeType="1"/>
          </p:cNvSpPr>
          <p:nvPr/>
        </p:nvSpPr>
        <p:spPr bwMode="auto">
          <a:xfrm flipV="1">
            <a:off x="3327400" y="4152900"/>
            <a:ext cx="2006600" cy="342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9" name="Line 101"/>
          <p:cNvSpPr>
            <a:spLocks noChangeShapeType="1"/>
          </p:cNvSpPr>
          <p:nvPr/>
        </p:nvSpPr>
        <p:spPr bwMode="auto">
          <a:xfrm flipV="1">
            <a:off x="3314700" y="3949700"/>
            <a:ext cx="2006600" cy="5461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0" name="Line 102"/>
          <p:cNvSpPr>
            <a:spLocks noChangeShapeType="1"/>
          </p:cNvSpPr>
          <p:nvPr/>
        </p:nvSpPr>
        <p:spPr bwMode="auto">
          <a:xfrm flipV="1">
            <a:off x="3327400" y="3721100"/>
            <a:ext cx="2006600" cy="7747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1" name="Line 103"/>
          <p:cNvSpPr>
            <a:spLocks noChangeShapeType="1"/>
          </p:cNvSpPr>
          <p:nvPr/>
        </p:nvSpPr>
        <p:spPr bwMode="auto">
          <a:xfrm flipV="1">
            <a:off x="3340100" y="3505200"/>
            <a:ext cx="1968500" cy="977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2" name="Line 104"/>
          <p:cNvSpPr>
            <a:spLocks noChangeShapeType="1"/>
          </p:cNvSpPr>
          <p:nvPr/>
        </p:nvSpPr>
        <p:spPr bwMode="auto">
          <a:xfrm flipV="1">
            <a:off x="3302000" y="3276600"/>
            <a:ext cx="2019300" cy="1231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3" name="Line 105"/>
          <p:cNvSpPr>
            <a:spLocks noChangeShapeType="1"/>
          </p:cNvSpPr>
          <p:nvPr/>
        </p:nvSpPr>
        <p:spPr bwMode="auto">
          <a:xfrm flipV="1">
            <a:off x="3276600" y="3048000"/>
            <a:ext cx="2044700" cy="1473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4" name="Rectangle 106"/>
          <p:cNvSpPr>
            <a:spLocks noChangeArrowheads="1"/>
          </p:cNvSpPr>
          <p:nvPr/>
        </p:nvSpPr>
        <p:spPr bwMode="auto">
          <a:xfrm>
            <a:off x="4306888" y="4038600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75" name="Rectangle 107"/>
          <p:cNvSpPr>
            <a:spLocks noChangeArrowheads="1"/>
          </p:cNvSpPr>
          <p:nvPr/>
        </p:nvSpPr>
        <p:spPr bwMode="auto">
          <a:xfrm>
            <a:off x="4162425" y="38227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2076" name="Group 6"/>
          <p:cNvGrpSpPr>
            <a:grpSpLocks/>
          </p:cNvGrpSpPr>
          <p:nvPr/>
        </p:nvGrpSpPr>
        <p:grpSpPr bwMode="auto">
          <a:xfrm>
            <a:off x="4570413" y="2532063"/>
            <a:ext cx="73025" cy="239712"/>
            <a:chOff x="2879" y="1563"/>
            <a:chExt cx="46" cy="151"/>
          </a:xfrm>
        </p:grpSpPr>
        <p:sp>
          <p:nvSpPr>
            <p:cNvPr id="42081" name="Freeform 7"/>
            <p:cNvSpPr>
              <a:spLocks noChangeAspect="1"/>
            </p:cNvSpPr>
            <p:nvPr/>
          </p:nvSpPr>
          <p:spPr bwMode="auto">
            <a:xfrm>
              <a:off x="2893" y="1563"/>
              <a:ext cx="19" cy="106"/>
            </a:xfrm>
            <a:custGeom>
              <a:avLst/>
              <a:gdLst>
                <a:gd name="T0" fmla="*/ 2 w 23"/>
                <a:gd name="T1" fmla="*/ 2 h 133"/>
                <a:gd name="T2" fmla="*/ 2 w 23"/>
                <a:gd name="T3" fmla="*/ 2 h 133"/>
                <a:gd name="T4" fmla="*/ 2 w 23"/>
                <a:gd name="T5" fmla="*/ 2 h 133"/>
                <a:gd name="T6" fmla="*/ 2 w 23"/>
                <a:gd name="T7" fmla="*/ 2 h 133"/>
                <a:gd name="T8" fmla="*/ 2 w 23"/>
                <a:gd name="T9" fmla="*/ 2 h 133"/>
                <a:gd name="T10" fmla="*/ 2 w 23"/>
                <a:gd name="T11" fmla="*/ 2 h 133"/>
                <a:gd name="T12" fmla="*/ 2 w 23"/>
                <a:gd name="T13" fmla="*/ 2 h 133"/>
                <a:gd name="T14" fmla="*/ 2 w 23"/>
                <a:gd name="T15" fmla="*/ 2 h 133"/>
                <a:gd name="T16" fmla="*/ 2 w 23"/>
                <a:gd name="T17" fmla="*/ 0 h 133"/>
                <a:gd name="T18" fmla="*/ 0 w 23"/>
                <a:gd name="T19" fmla="*/ 0 h 133"/>
                <a:gd name="T20" fmla="*/ 0 w 23"/>
                <a:gd name="T21" fmla="*/ 2 h 133"/>
                <a:gd name="T22" fmla="*/ 0 w 23"/>
                <a:gd name="T23" fmla="*/ 2 h 133"/>
                <a:gd name="T24" fmla="*/ 0 w 23"/>
                <a:gd name="T25" fmla="*/ 2 h 133"/>
                <a:gd name="T26" fmla="*/ 0 w 23"/>
                <a:gd name="T27" fmla="*/ 2 h 133"/>
                <a:gd name="T28" fmla="*/ 0 w 23"/>
                <a:gd name="T29" fmla="*/ 2 h 133"/>
                <a:gd name="T30" fmla="*/ 0 w 23"/>
                <a:gd name="T31" fmla="*/ 2 h 133"/>
                <a:gd name="T32" fmla="*/ 0 w 23"/>
                <a:gd name="T33" fmla="*/ 2 h 133"/>
                <a:gd name="T34" fmla="*/ 2 w 23"/>
                <a:gd name="T35" fmla="*/ 2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33"/>
                <a:gd name="T56" fmla="*/ 23 w 23"/>
                <a:gd name="T57" fmla="*/ 133 h 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33">
                  <a:moveTo>
                    <a:pt x="12" y="133"/>
                  </a:moveTo>
                  <a:lnTo>
                    <a:pt x="23" y="132"/>
                  </a:lnTo>
                  <a:lnTo>
                    <a:pt x="23" y="130"/>
                  </a:lnTo>
                  <a:lnTo>
                    <a:pt x="23" y="127"/>
                  </a:lnTo>
                  <a:lnTo>
                    <a:pt x="23" y="116"/>
                  </a:lnTo>
                  <a:lnTo>
                    <a:pt x="23" y="100"/>
                  </a:lnTo>
                  <a:lnTo>
                    <a:pt x="23" y="76"/>
                  </a:lnTo>
                  <a:lnTo>
                    <a:pt x="23" y="4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7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2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2" name="Freeform 8"/>
            <p:cNvSpPr>
              <a:spLocks noChangeAspect="1"/>
            </p:cNvSpPr>
            <p:nvPr/>
          </p:nvSpPr>
          <p:spPr bwMode="auto">
            <a:xfrm>
              <a:off x="2879" y="1669"/>
              <a:ext cx="46" cy="45"/>
            </a:xfrm>
            <a:custGeom>
              <a:avLst/>
              <a:gdLst>
                <a:gd name="T0" fmla="*/ 2 w 57"/>
                <a:gd name="T1" fmla="*/ 2 h 57"/>
                <a:gd name="T2" fmla="*/ 2 w 57"/>
                <a:gd name="T3" fmla="*/ 0 h 57"/>
                <a:gd name="T4" fmla="*/ 0 w 57"/>
                <a:gd name="T5" fmla="*/ 0 h 57"/>
                <a:gd name="T6" fmla="*/ 2 w 57"/>
                <a:gd name="T7" fmla="*/ 2 h 57"/>
                <a:gd name="T8" fmla="*/ 2 w 57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7"/>
                <a:gd name="T17" fmla="*/ 57 w 5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7">
                  <a:moveTo>
                    <a:pt x="29" y="57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2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77" name="Freeform 9"/>
          <p:cNvSpPr>
            <a:spLocks noChangeAspect="1"/>
          </p:cNvSpPr>
          <p:nvPr/>
        </p:nvSpPr>
        <p:spPr bwMode="auto">
          <a:xfrm>
            <a:off x="2811463" y="3292475"/>
            <a:ext cx="150812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49" name="Rectangle 101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Fifteen Wedges in 4 Categories</a:t>
            </a:r>
          </a:p>
        </p:txBody>
      </p:sp>
      <p:sp>
        <p:nvSpPr>
          <p:cNvPr id="42079" name="Rectangle 100"/>
          <p:cNvSpPr>
            <a:spLocks noChangeArrowheads="1"/>
          </p:cNvSpPr>
          <p:nvPr/>
        </p:nvSpPr>
        <p:spPr bwMode="auto">
          <a:xfrm>
            <a:off x="2940050" y="6448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42080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val 2"/>
          <p:cNvSpPr>
            <a:spLocks noChangeArrowheads="1"/>
          </p:cNvSpPr>
          <p:nvPr/>
        </p:nvSpPr>
        <p:spPr bwMode="auto">
          <a:xfrm>
            <a:off x="323850" y="5026025"/>
            <a:ext cx="1676400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034" name="Picture 3" descr="escape_hyb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428750"/>
            <a:ext cx="330041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AFB_Steam_plant_DOE_photo_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33375"/>
            <a:ext cx="30670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95275" y="3267075"/>
            <a:ext cx="3343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Double the fuel efficiency of the world</a:t>
            </a:r>
            <a:r>
              <a:rPr lang="ja-JP" altLang="en-US" sz="1400" b="1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1400" b="1">
                <a:solidFill>
                  <a:srgbClr val="000000"/>
                </a:solidFill>
                <a:latin typeface="Arial" charset="0"/>
              </a:rPr>
              <a:t>s cars </a:t>
            </a:r>
            <a:r>
              <a:rPr lang="en-US" altLang="ja-JP" sz="1400" b="1" u="sng">
                <a:solidFill>
                  <a:srgbClr val="000000"/>
                </a:solidFill>
                <a:latin typeface="Arial" charset="0"/>
              </a:rPr>
              <a:t>or</a:t>
            </a:r>
            <a:r>
              <a:rPr lang="en-US" altLang="ja-JP" sz="1400" b="1">
                <a:solidFill>
                  <a:srgbClr val="000000"/>
                </a:solidFill>
                <a:latin typeface="Arial" charset="0"/>
              </a:rPr>
              <a:t> halve miles traveled</a:t>
            </a: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5153025" y="2838450"/>
            <a:ext cx="30670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Produce today</a:t>
            </a:r>
            <a:r>
              <a:rPr lang="ja-JP" altLang="en-US" sz="1400" b="1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1400" b="1">
                <a:solidFill>
                  <a:srgbClr val="000000"/>
                </a:solidFill>
                <a:latin typeface="Arial" charset="0"/>
              </a:rPr>
              <a:t>s electric capacity with double today</a:t>
            </a:r>
            <a:r>
              <a:rPr lang="ja-JP" altLang="en-US" sz="1400" b="1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1400" b="1">
                <a:solidFill>
                  <a:srgbClr val="000000"/>
                </a:solidFill>
                <a:latin typeface="Arial" charset="0"/>
              </a:rPr>
              <a:t>s efficiency</a:t>
            </a: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5324475" y="4524375"/>
            <a:ext cx="2905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Use best efficiency practices in all residential and commercial buildings</a:t>
            </a: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5313363" y="5314950"/>
            <a:ext cx="3467100" cy="457200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accent2"/>
                </a:solidFill>
                <a:latin typeface="Arial" charset="0"/>
              </a:rPr>
              <a:t>Replacing all the world</a:t>
            </a:r>
            <a:r>
              <a:rPr lang="ja-JP" altLang="en-US" sz="1200" b="1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en-US" altLang="ja-JP" sz="1200" b="1">
                <a:solidFill>
                  <a:schemeClr val="accent2"/>
                </a:solidFill>
                <a:latin typeface="Arial" charset="0"/>
              </a:rPr>
              <a:t>s incandescent bulbs with CFL</a:t>
            </a:r>
            <a:r>
              <a:rPr lang="ja-JP" altLang="en-US" sz="1200" b="1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en-US" altLang="ja-JP" sz="1200" b="1">
                <a:solidFill>
                  <a:schemeClr val="accent2"/>
                </a:solidFill>
                <a:latin typeface="Arial" charset="0"/>
              </a:rPr>
              <a:t>s would provide 1/4 of one wedge</a:t>
            </a:r>
            <a:endParaRPr lang="en-US" sz="1200" b="1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4040" name="Picture 9" descr="Air Leakag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10025"/>
            <a:ext cx="28575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6" name="Text Box 10"/>
          <p:cNvSpPr txBox="1">
            <a:spLocks noChangeArrowheads="1"/>
          </p:cNvSpPr>
          <p:nvPr/>
        </p:nvSpPr>
        <p:spPr bwMode="auto">
          <a:xfrm>
            <a:off x="395288" y="228600"/>
            <a:ext cx="3465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i="1">
                <a:latin typeface="Arial" pitchFamily="-109" charset="0"/>
                <a:ea typeface="+mn-ea"/>
                <a:cs typeface="+mn-cs"/>
              </a:rPr>
              <a:t>Efficiency</a:t>
            </a: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342900" y="3810000"/>
            <a:ext cx="1619250" cy="822325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accent2"/>
                </a:solidFill>
                <a:latin typeface="Arial" charset="0"/>
              </a:rPr>
              <a:t>There are about 600 million cars today, with 2 billion projected for 2055</a:t>
            </a: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5284788" y="3390900"/>
            <a:ext cx="3248025" cy="457200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accent2"/>
                </a:solidFill>
                <a:latin typeface="Arial" charset="0"/>
              </a:rPr>
              <a:t>Average coal plant efficiency is 32% today</a:t>
            </a:r>
          </a:p>
        </p:txBody>
      </p:sp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546100" y="5210175"/>
            <a:ext cx="177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  <a:latin typeface="Arial" charset="0"/>
              </a:rPr>
              <a:t>E, T, H / $</a:t>
            </a:r>
          </a:p>
        </p:txBody>
      </p:sp>
      <p:sp>
        <p:nvSpPr>
          <p:cNvPr id="44045" name="Text Box 14"/>
          <p:cNvSpPr txBox="1">
            <a:spLocks noChangeArrowheads="1"/>
          </p:cNvSpPr>
          <p:nvPr/>
        </p:nvSpPr>
        <p:spPr bwMode="auto">
          <a:xfrm>
            <a:off x="6292850" y="0"/>
            <a:ext cx="2867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2"/>
                </a:solidFill>
                <a:latin typeface="Arial" charset="0"/>
              </a:rPr>
              <a:t>Photos courtesy of Ford Motor Co., DOE,  EPA </a:t>
            </a:r>
          </a:p>
        </p:txBody>
      </p:sp>
      <p:sp>
        <p:nvSpPr>
          <p:cNvPr id="44046" name="Text Box 15"/>
          <p:cNvSpPr txBox="1">
            <a:spLocks noChangeArrowheads="1"/>
          </p:cNvSpPr>
          <p:nvPr/>
        </p:nvSpPr>
        <p:spPr bwMode="auto">
          <a:xfrm>
            <a:off x="596900" y="5889625"/>
            <a:ext cx="1968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Sector s affected:</a:t>
            </a:r>
          </a:p>
          <a:p>
            <a:pPr>
              <a:spcBef>
                <a:spcPct val="50000"/>
              </a:spcBef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E = Electricity, T =Transport,    H = Heat</a:t>
            </a:r>
          </a:p>
          <a:p>
            <a:pPr>
              <a:spcBef>
                <a:spcPct val="50000"/>
              </a:spcBef>
            </a:pPr>
            <a:r>
              <a:rPr lang="en-US" sz="1000">
                <a:solidFill>
                  <a:srgbClr val="000000"/>
                </a:solidFill>
                <a:latin typeface="Arial" charset="0"/>
              </a:rPr>
              <a:t>Cost based on scale of $ to $$$</a:t>
            </a:r>
          </a:p>
        </p:txBody>
      </p:sp>
      <p:sp>
        <p:nvSpPr>
          <p:cNvPr id="44047" name="AutoShape 16"/>
          <p:cNvSpPr>
            <a:spLocks noChangeArrowheads="1"/>
          </p:cNvSpPr>
          <p:nvPr/>
        </p:nvSpPr>
        <p:spPr bwMode="auto">
          <a:xfrm rot="-5400000">
            <a:off x="-107950" y="5537200"/>
            <a:ext cx="977900" cy="431800"/>
          </a:xfrm>
          <a:prstGeom prst="curvedDownArrow">
            <a:avLst>
              <a:gd name="adj1" fmla="val 45294"/>
              <a:gd name="adj2" fmla="val 90588"/>
              <a:gd name="adj3" fmla="val 30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48" name="Picture 17" descr="cmi-logo-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bp_tanker_tech_semin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017713"/>
            <a:ext cx="322897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AutoShape 3"/>
          <p:cNvSpPr>
            <a:spLocks noChangeArrowheads="1"/>
          </p:cNvSpPr>
          <p:nvPr/>
        </p:nvSpPr>
        <p:spPr bwMode="auto">
          <a:xfrm>
            <a:off x="4257675" y="2476500"/>
            <a:ext cx="1190625" cy="266700"/>
          </a:xfrm>
          <a:prstGeom prst="rightArrow">
            <a:avLst>
              <a:gd name="adj1" fmla="val 50000"/>
              <a:gd name="adj2" fmla="val 11160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933450" y="3495675"/>
            <a:ext cx="3838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Substitute 1400 natural gas electric plants for an equal number of coal-fired facilities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3806825" y="5149850"/>
            <a:ext cx="3848100" cy="457200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accent2"/>
                </a:solidFill>
                <a:latin typeface="Arial" charset="0"/>
              </a:rPr>
              <a:t>A wedge requires an amount of natural gas equal to that used for all purposes today</a:t>
            </a:r>
          </a:p>
        </p:txBody>
      </p:sp>
      <p:sp>
        <p:nvSpPr>
          <p:cNvPr id="415750" name="Text Box 6"/>
          <p:cNvSpPr txBox="1">
            <a:spLocks noChangeArrowheads="1"/>
          </p:cNvSpPr>
          <p:nvPr/>
        </p:nvSpPr>
        <p:spPr bwMode="auto">
          <a:xfrm>
            <a:off x="309563" y="152400"/>
            <a:ext cx="3465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i="1">
                <a:latin typeface="Arial" pitchFamily="-109" charset="0"/>
                <a:ea typeface="+mn-ea"/>
                <a:cs typeface="+mn-cs"/>
              </a:rPr>
              <a:t>Fuel Switching</a:t>
            </a:r>
          </a:p>
        </p:txBody>
      </p:sp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758825"/>
            <a:ext cx="334327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6096000" y="4105275"/>
            <a:ext cx="2886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Arial" charset="0"/>
              </a:rPr>
              <a:t>Photo by J.C. Willett (U.S. Geological Survey). </a:t>
            </a:r>
          </a:p>
        </p:txBody>
      </p:sp>
      <p:sp>
        <p:nvSpPr>
          <p:cNvPr id="46088" name="Oval 9"/>
          <p:cNvSpPr>
            <a:spLocks noChangeArrowheads="1"/>
          </p:cNvSpPr>
          <p:nvPr/>
        </p:nvSpPr>
        <p:spPr bwMode="auto">
          <a:xfrm>
            <a:off x="323850" y="5343525"/>
            <a:ext cx="1562100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593725" y="5527675"/>
            <a:ext cx="148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  <a:latin typeface="Arial" charset="0"/>
              </a:rPr>
              <a:t>E, H / $</a:t>
            </a:r>
          </a:p>
        </p:txBody>
      </p:sp>
      <p:pic>
        <p:nvPicPr>
          <p:cNvPr id="46090" name="Picture 11" descr="cmi-logo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466138" cy="1231900"/>
          </a:xfrm>
        </p:spPr>
        <p:txBody>
          <a:bodyPr rIns="132080"/>
          <a:lstStyle/>
          <a:p>
            <a:pPr>
              <a:defRPr/>
            </a:pPr>
            <a:r>
              <a:rPr lang="en-US" sz="5400"/>
              <a:t>What we Know for Sure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7838" y="1371600"/>
            <a:ext cx="7950200" cy="5486400"/>
          </a:xfrm>
        </p:spPr>
        <p:txBody>
          <a:bodyPr rIns="132080"/>
          <a:lstStyle/>
          <a:p>
            <a:pPr marL="663575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CO</a:t>
            </a:r>
            <a:r>
              <a:rPr lang="en-US" baseline="-6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molecules absorb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&amp; re-emit thermal radiation (Tyndall, 1863)</a:t>
            </a:r>
          </a:p>
          <a:p>
            <a:pPr marL="663575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Doubling the number of CO</a:t>
            </a:r>
            <a:r>
              <a:rPr lang="en-US" baseline="-6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molecules would add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4 W m</a:t>
            </a:r>
            <a:r>
              <a:rPr lang="en-US" baseline="320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to the surface 24/7 (Arrhenius, 1896)</a:t>
            </a:r>
          </a:p>
          <a:p>
            <a:pPr marL="663575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If China and India industrialize with coal, CO</a:t>
            </a:r>
            <a:r>
              <a:rPr lang="en-US" baseline="-6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will approach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400% preindustrial by 2100</a:t>
            </a: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663575">
              <a:buClr>
                <a:srgbClr val="000000"/>
              </a:buClr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Additional CO</a:t>
            </a:r>
            <a:r>
              <a:rPr lang="en-US" baseline="-6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will continue adding heat to Earth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s surface for 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thousands of years</a:t>
            </a:r>
            <a:endParaRPr lang="en-US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399"/>
            <a:ext cx="8534400" cy="1494259"/>
          </a:xfrm>
        </p:spPr>
        <p:txBody>
          <a:bodyPr/>
          <a:lstStyle/>
          <a:p>
            <a: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Natural Gas is </a:t>
            </a:r>
            <a:b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Mostly Methane (CH</a:t>
            </a:r>
            <a:r>
              <a:rPr lang="en-US" sz="6000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6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40" y="2067552"/>
            <a:ext cx="4829050" cy="4663448"/>
          </a:xfrm>
        </p:spPr>
        <p:txBody>
          <a:bodyPr/>
          <a:lstStyle/>
          <a:p>
            <a:pPr>
              <a:spcBef>
                <a:spcPts val="2808"/>
              </a:spcBef>
            </a:pPr>
            <a:r>
              <a:rPr lang="en-US" dirty="0" smtClean="0"/>
              <a:t>Methane is a </a:t>
            </a:r>
            <a:r>
              <a:rPr lang="en-US" dirty="0" smtClean="0">
                <a:solidFill>
                  <a:srgbClr val="FF0000"/>
                </a:solidFill>
              </a:rPr>
              <a:t>much more powerful emitter of heat </a:t>
            </a:r>
            <a:r>
              <a:rPr lang="en-US" dirty="0" smtClean="0"/>
              <a:t>than CO</a:t>
            </a:r>
            <a:r>
              <a:rPr lang="en-US" baseline="-25000" dirty="0" smtClean="0"/>
              <a:t>2</a:t>
            </a:r>
          </a:p>
          <a:p>
            <a:pPr>
              <a:spcBef>
                <a:spcPts val="2808"/>
              </a:spcBef>
            </a:pPr>
            <a:r>
              <a:rPr lang="en-US" dirty="0" smtClean="0"/>
              <a:t>Emits nearly </a:t>
            </a:r>
            <a:r>
              <a:rPr lang="en-US" dirty="0" smtClean="0">
                <a:solidFill>
                  <a:srgbClr val="FF0000"/>
                </a:solidFill>
              </a:rPr>
              <a:t>100x more heat than 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at a given temperature</a:t>
            </a:r>
          </a:p>
          <a:p>
            <a:pPr>
              <a:spcBef>
                <a:spcPts val="2808"/>
              </a:spcBef>
            </a:pPr>
            <a:r>
              <a:rPr lang="en-US" dirty="0" smtClean="0"/>
              <a:t>Lasts only about 12 years, then breaks down to </a:t>
            </a:r>
            <a:br>
              <a:rPr lang="en-US" dirty="0" smtClean="0"/>
            </a:br>
            <a:r>
              <a:rPr lang="en-US" dirty="0" smtClean="0"/>
              <a:t>CO</a:t>
            </a:r>
            <a:r>
              <a:rPr lang="en-US" baseline="-25000" dirty="0" smtClean="0"/>
              <a:t>2 </a:t>
            </a:r>
            <a:r>
              <a:rPr lang="en-US" dirty="0" smtClean="0"/>
              <a:t>+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4747959" y="2071161"/>
            <a:ext cx="4162629" cy="3387562"/>
            <a:chOff x="5596156" y="1566353"/>
            <a:chExt cx="2775279" cy="2258532"/>
          </a:xfrm>
        </p:grpSpPr>
        <p:cxnSp>
          <p:nvCxnSpPr>
            <p:cNvPr id="4" name="AutoShape 25"/>
            <p:cNvCxnSpPr>
              <a:cxnSpLocks noChangeShapeType="1"/>
              <a:endCxn id="9" idx="0"/>
            </p:cNvCxnSpPr>
            <p:nvPr/>
          </p:nvCxnSpPr>
          <p:spPr bwMode="auto">
            <a:xfrm>
              <a:off x="7049165" y="2246862"/>
              <a:ext cx="370974" cy="86523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5596156" y="2732777"/>
              <a:ext cx="569114" cy="567848"/>
              <a:chOff x="0" y="0"/>
              <a:chExt cx="638" cy="638"/>
            </a:xfrm>
          </p:grpSpPr>
          <p:sp>
            <p:nvSpPr>
              <p:cNvPr id="6" name="Oval 14"/>
              <p:cNvSpPr>
                <a:spLocks/>
              </p:cNvSpPr>
              <p:nvPr/>
            </p:nvSpPr>
            <p:spPr bwMode="auto">
              <a:xfrm>
                <a:off x="0" y="0"/>
                <a:ext cx="638" cy="6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7" name="Rectangle 15"/>
              <p:cNvSpPr>
                <a:spLocks/>
              </p:cNvSpPr>
              <p:nvPr/>
            </p:nvSpPr>
            <p:spPr bwMode="auto">
              <a:xfrm>
                <a:off x="171" y="108"/>
                <a:ext cx="384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94916" bIns="38100"/>
              <a:lstStyle/>
              <a:p>
                <a:pPr marL="11113" eaLnBrk="0" hangingPunct="0"/>
                <a:r>
                  <a:rPr lang="en-US" sz="3100" b="1" dirty="0">
                    <a:cs typeface="Times New Roman" charset="0"/>
                    <a:sym typeface="Times New Roman" charset="0"/>
                  </a:rPr>
                  <a:t>H</a:t>
                </a:r>
              </a:p>
            </p:txBody>
          </p:sp>
        </p:grp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7063745" y="3112097"/>
              <a:ext cx="712788" cy="712788"/>
              <a:chOff x="0" y="0"/>
              <a:chExt cx="638" cy="638"/>
            </a:xfrm>
          </p:grpSpPr>
          <p:sp>
            <p:nvSpPr>
              <p:cNvPr id="9" name="Oval 17"/>
              <p:cNvSpPr>
                <a:spLocks/>
              </p:cNvSpPr>
              <p:nvPr/>
            </p:nvSpPr>
            <p:spPr bwMode="auto">
              <a:xfrm>
                <a:off x="0" y="0"/>
                <a:ext cx="638" cy="6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0" name="Rectangle 18"/>
              <p:cNvSpPr>
                <a:spLocks/>
              </p:cNvSpPr>
              <p:nvPr/>
            </p:nvSpPr>
            <p:spPr bwMode="auto">
              <a:xfrm>
                <a:off x="93" y="163"/>
                <a:ext cx="456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94916" bIns="38100"/>
              <a:lstStyle/>
              <a:p>
                <a:pPr marL="11113" eaLnBrk="0" hangingPunct="0"/>
                <a:r>
                  <a:rPr lang="en-US" sz="3100" b="1" dirty="0" smtClean="0">
                    <a:cs typeface="Times New Roman" charset="0"/>
                    <a:sym typeface="Times New Roman" charset="0"/>
                  </a:rPr>
                  <a:t>  H</a:t>
                </a:r>
                <a:endParaRPr lang="en-US" sz="3100" b="1" dirty="0">
                  <a:cs typeface="Times New Roman" charset="0"/>
                  <a:sym typeface="Times New Roman" charset="0"/>
                </a:endParaRPr>
              </a:p>
            </p:txBody>
          </p:sp>
        </p:grpSp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6561738" y="1566353"/>
              <a:ext cx="712788" cy="712787"/>
              <a:chOff x="-26" y="-1038"/>
              <a:chExt cx="638" cy="638"/>
            </a:xfrm>
          </p:grpSpPr>
          <p:sp>
            <p:nvSpPr>
              <p:cNvPr id="12" name="Oval 20"/>
              <p:cNvSpPr>
                <a:spLocks/>
              </p:cNvSpPr>
              <p:nvPr/>
            </p:nvSpPr>
            <p:spPr bwMode="auto">
              <a:xfrm>
                <a:off x="-26" y="-1038"/>
                <a:ext cx="638" cy="63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3" name="Rectangle 21"/>
              <p:cNvSpPr>
                <a:spLocks/>
              </p:cNvSpPr>
              <p:nvPr/>
            </p:nvSpPr>
            <p:spPr bwMode="auto">
              <a:xfrm>
                <a:off x="67" y="-880"/>
                <a:ext cx="456" cy="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94916" bIns="38100"/>
              <a:lstStyle/>
              <a:p>
                <a:pPr marL="11113" eaLnBrk="0" hangingPunct="0"/>
                <a:r>
                  <a:rPr lang="en-US" sz="3100" b="1" dirty="0" smtClean="0">
                    <a:solidFill>
                      <a:schemeClr val="bg1"/>
                    </a:solidFill>
                    <a:cs typeface="Times New Roman" charset="0"/>
                    <a:sym typeface="Times New Roman" charset="0"/>
                  </a:rPr>
                  <a:t>  C</a:t>
                </a:r>
                <a:endPara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endParaRPr>
              </a:p>
            </p:txBody>
          </p:sp>
        </p:grp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rot="10800000" flipH="1">
              <a:off x="6057172" y="2111597"/>
              <a:ext cx="548602" cy="6687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 flipV="1">
              <a:off x="6169899" y="2210424"/>
              <a:ext cx="287169" cy="321992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6470501" y="2704757"/>
              <a:ext cx="369827" cy="380292"/>
              <a:chOff x="0" y="0"/>
              <a:chExt cx="638" cy="638"/>
            </a:xfrm>
          </p:grpSpPr>
          <p:sp>
            <p:nvSpPr>
              <p:cNvPr id="19" name="Oval 14"/>
              <p:cNvSpPr>
                <a:spLocks/>
              </p:cNvSpPr>
              <p:nvPr/>
            </p:nvSpPr>
            <p:spPr bwMode="auto">
              <a:xfrm>
                <a:off x="0" y="0"/>
                <a:ext cx="638" cy="6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0" name="Rectangle 15"/>
              <p:cNvSpPr>
                <a:spLocks/>
              </p:cNvSpPr>
              <p:nvPr/>
            </p:nvSpPr>
            <p:spPr bwMode="auto">
              <a:xfrm>
                <a:off x="144" y="46"/>
                <a:ext cx="425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94916" bIns="38100"/>
              <a:lstStyle/>
              <a:p>
                <a:pPr marL="11113" eaLnBrk="0" hangingPunct="0"/>
                <a:r>
                  <a:rPr lang="en-US" b="1" dirty="0">
                    <a:cs typeface="Times New Roman" charset="0"/>
                    <a:sym typeface="Times New Roman" charset="0"/>
                  </a:rPr>
                  <a:t>H</a:t>
                </a:r>
              </a:p>
            </p:txBody>
          </p:sp>
        </p:grp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rot="10800000" flipH="1">
              <a:off x="6680925" y="2231830"/>
              <a:ext cx="105212" cy="4809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3" name="Group 13"/>
            <p:cNvGrpSpPr>
              <a:grpSpLocks/>
            </p:cNvGrpSpPr>
            <p:nvPr/>
          </p:nvGrpSpPr>
          <p:grpSpPr bwMode="auto">
            <a:xfrm>
              <a:off x="7802321" y="2664046"/>
              <a:ext cx="569114" cy="567848"/>
              <a:chOff x="0" y="0"/>
              <a:chExt cx="638" cy="638"/>
            </a:xfrm>
          </p:grpSpPr>
          <p:sp>
            <p:nvSpPr>
              <p:cNvPr id="24" name="Oval 14"/>
              <p:cNvSpPr>
                <a:spLocks/>
              </p:cNvSpPr>
              <p:nvPr/>
            </p:nvSpPr>
            <p:spPr bwMode="auto">
              <a:xfrm>
                <a:off x="0" y="0"/>
                <a:ext cx="638" cy="6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5" name="Rectangle 15"/>
              <p:cNvSpPr>
                <a:spLocks/>
              </p:cNvSpPr>
              <p:nvPr/>
            </p:nvSpPr>
            <p:spPr bwMode="auto">
              <a:xfrm>
                <a:off x="187" y="124"/>
                <a:ext cx="395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94916" bIns="38100"/>
              <a:lstStyle/>
              <a:p>
                <a:pPr marL="11113" eaLnBrk="0" hangingPunct="0"/>
                <a:r>
                  <a:rPr lang="en-US" sz="3100" b="1" dirty="0">
                    <a:cs typeface="Times New Roman" charset="0"/>
                    <a:sym typeface="Times New Roman" charset="0"/>
                  </a:rPr>
                  <a:t>H</a:t>
                </a:r>
              </a:p>
            </p:txBody>
          </p:sp>
        </p:grp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 rot="10800000">
              <a:off x="7252073" y="2058996"/>
              <a:ext cx="678457" cy="6709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7416714" y="2137386"/>
              <a:ext cx="323841" cy="289825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>
              <a:off x="7161892" y="2337038"/>
              <a:ext cx="195393" cy="458388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 flipV="1">
              <a:off x="6763592" y="2329522"/>
              <a:ext cx="67635" cy="308098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Line 26"/>
            <p:cNvSpPr>
              <a:spLocks noChangeShapeType="1"/>
            </p:cNvSpPr>
            <p:nvPr/>
          </p:nvSpPr>
          <p:spPr bwMode="auto">
            <a:xfrm flipV="1">
              <a:off x="6169900" y="2915660"/>
              <a:ext cx="285572" cy="52602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6840842" y="2917768"/>
              <a:ext cx="937288" cy="27949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 flipH="1" flipV="1">
              <a:off x="6763591" y="3058436"/>
              <a:ext cx="338178" cy="278039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lg" len="lg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26"/>
            <p:cNvSpPr>
              <a:spLocks noChangeShapeType="1"/>
            </p:cNvSpPr>
            <p:nvPr/>
          </p:nvSpPr>
          <p:spPr bwMode="auto">
            <a:xfrm>
              <a:off x="6132323" y="3171156"/>
              <a:ext cx="909327" cy="270525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med" len="med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Line 26"/>
            <p:cNvSpPr>
              <a:spLocks noChangeShapeType="1"/>
            </p:cNvSpPr>
            <p:nvPr/>
          </p:nvSpPr>
          <p:spPr bwMode="auto">
            <a:xfrm flipH="1">
              <a:off x="7725525" y="3186185"/>
              <a:ext cx="180362" cy="165321"/>
            </a:xfrm>
            <a:prstGeom prst="line">
              <a:avLst/>
            </a:prstGeom>
            <a:noFill/>
            <a:ln w="6350">
              <a:solidFill>
                <a:srgbClr val="3366FF"/>
              </a:solidFill>
              <a:round/>
              <a:headEnd type="stealth" w="med" len="med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245541" y="5810518"/>
            <a:ext cx="389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Currently 200 times less CH</a:t>
            </a:r>
            <a:r>
              <a:rPr lang="en-US" b="1" i="1" baseline="-25000" dirty="0" smtClean="0">
                <a:solidFill>
                  <a:srgbClr val="FF0000"/>
                </a:solidFill>
              </a:rPr>
              <a:t>4</a:t>
            </a:r>
            <a:r>
              <a:rPr lang="en-US" b="1" i="1" dirty="0" smtClean="0">
                <a:solidFill>
                  <a:srgbClr val="FF0000"/>
                </a:solidFill>
              </a:rPr>
              <a:t> than CO</a:t>
            </a:r>
            <a:r>
              <a:rPr lang="en-US" b="1" i="1" baseline="-25000" dirty="0" smtClean="0">
                <a:solidFill>
                  <a:srgbClr val="FF0000"/>
                </a:solidFill>
              </a:rPr>
              <a:t>2</a:t>
            </a:r>
            <a:r>
              <a:rPr lang="en-US" b="1" i="1" dirty="0" smtClean="0">
                <a:solidFill>
                  <a:srgbClr val="FF0000"/>
                </a:solidFill>
              </a:rPr>
              <a:t> in the atmosphere 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5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199"/>
            <a:ext cx="8534400" cy="1231901"/>
          </a:xfrm>
        </p:spPr>
        <p:txBody>
          <a:bodyPr/>
          <a:lstStyle/>
          <a:p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Gas Contains More Energy Per Carbon Than Coal</a:t>
            </a:r>
            <a:endParaRPr lang="en-US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03" y="1390041"/>
            <a:ext cx="4090664" cy="2404826"/>
          </a:xfrm>
        </p:spPr>
        <p:txBody>
          <a:bodyPr/>
          <a:lstStyle/>
          <a:p>
            <a:r>
              <a:rPr lang="en-US" dirty="0" smtClean="0"/>
              <a:t>Most of the energy in natural gas is in C-H bonds</a:t>
            </a:r>
          </a:p>
          <a:p>
            <a:r>
              <a:rPr lang="en-US" dirty="0" smtClean="0"/>
              <a:t>Most of the energy in coal is in C-C bonds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-1424" r="-2647" b="1424"/>
          <a:stretch/>
        </p:blipFill>
        <p:spPr bwMode="auto">
          <a:xfrm>
            <a:off x="5707731" y="4575026"/>
            <a:ext cx="3031631" cy="228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91" y="3751611"/>
            <a:ext cx="4106139" cy="129346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88" y="5185797"/>
            <a:ext cx="4146457" cy="12467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898" y="1463439"/>
            <a:ext cx="2552822" cy="2080937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4922392" y="3650103"/>
            <a:ext cx="4338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Electricity from gas emits only half as much CO</a:t>
            </a:r>
            <a:r>
              <a:rPr lang="en-US" b="1" i="1" baseline="-25000" dirty="0" smtClean="0">
                <a:solidFill>
                  <a:srgbClr val="FF0000"/>
                </a:solidFill>
              </a:rPr>
              <a:t>2</a:t>
            </a:r>
            <a:r>
              <a:rPr lang="en-US" b="1" i="1" dirty="0" smtClean="0">
                <a:solidFill>
                  <a:srgbClr val="FF0000"/>
                </a:solidFill>
              </a:rPr>
              <a:t> as from coal!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152399"/>
            <a:ext cx="8534400" cy="1058595"/>
          </a:xfrm>
        </p:spPr>
        <p:txBody>
          <a:bodyPr rIns="132080"/>
          <a:lstStyle/>
          <a:p>
            <a:pPr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Electricity from Gas Instead of Coal Might Help Slow the Growth of CO</a:t>
            </a:r>
            <a:r>
              <a:rPr lang="en-US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baseline="-25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34" y="1542974"/>
            <a:ext cx="4262437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4284267" y="1904713"/>
            <a:ext cx="1320800" cy="339725"/>
          </a:xfrm>
          <a:prstGeom prst="rightArrow">
            <a:avLst>
              <a:gd name="adj1" fmla="val 50000"/>
              <a:gd name="adj2" fmla="val 11172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94350" y="4041414"/>
            <a:ext cx="39303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Building 1400 </a:t>
            </a:r>
            <a:r>
              <a:rPr lang="en-US" dirty="0" err="1" smtClean="0"/>
              <a:t>gigawatt</a:t>
            </a:r>
            <a:r>
              <a:rPr lang="en-US" dirty="0" smtClean="0"/>
              <a:t> electric power stations burning gas instead of coal would reduce CO</a:t>
            </a:r>
            <a:r>
              <a:rPr lang="en-US" baseline="-25000" dirty="0" smtClean="0"/>
              <a:t>2</a:t>
            </a:r>
            <a:r>
              <a:rPr lang="en-US" dirty="0" smtClean="0"/>
              <a:t> emissions as much as doubling the gas mileage of all the world’s vehicles!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63" y="1349231"/>
            <a:ext cx="3394854" cy="24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191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84" y="71174"/>
            <a:ext cx="8534400" cy="1021676"/>
          </a:xfrm>
        </p:spPr>
        <p:txBody>
          <a:bodyPr/>
          <a:lstStyle/>
          <a:p>
            <a:r>
              <a:rPr lang="en-US" sz="9600" dirty="0" smtClean="0">
                <a:solidFill>
                  <a:srgbClr val="FF0000"/>
                </a:solidFill>
              </a:rPr>
              <a:t>BUT …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4038" y="1225182"/>
            <a:ext cx="4888122" cy="5087658"/>
          </a:xfrm>
        </p:spPr>
        <p:txBody>
          <a:bodyPr/>
          <a:lstStyle/>
          <a:p>
            <a:r>
              <a:rPr lang="en-US" dirty="0" smtClean="0"/>
              <a:t>Gas leaks during </a:t>
            </a:r>
            <a:r>
              <a:rPr lang="en-US" i="1" dirty="0" smtClean="0">
                <a:solidFill>
                  <a:srgbClr val="FF0000"/>
                </a:solidFill>
              </a:rPr>
              <a:t>drilling, </a:t>
            </a:r>
            <a:r>
              <a:rPr lang="en-US" i="1" dirty="0" err="1" smtClean="0">
                <a:solidFill>
                  <a:srgbClr val="FF0000"/>
                </a:solidFill>
              </a:rPr>
              <a:t>fracking</a:t>
            </a:r>
            <a:r>
              <a:rPr lang="en-US" i="1" dirty="0" smtClean="0">
                <a:solidFill>
                  <a:srgbClr val="FF0000"/>
                </a:solidFill>
              </a:rPr>
              <a:t>, completion, production, transport, refining, or electrical generation </a:t>
            </a:r>
            <a:r>
              <a:rPr lang="en-US" dirty="0" smtClean="0"/>
              <a:t>put CH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into the atmosphere</a:t>
            </a:r>
          </a:p>
          <a:p>
            <a:r>
              <a:rPr lang="en-US" dirty="0" smtClean="0"/>
              <a:t>Each molecule of CH</a:t>
            </a:r>
            <a:r>
              <a:rPr lang="en-US" baseline="-25000" dirty="0" smtClean="0"/>
              <a:t>4</a:t>
            </a:r>
            <a:r>
              <a:rPr lang="en-US" dirty="0" smtClean="0"/>
              <a:t> in the air emits 100x more heat than CO</a:t>
            </a:r>
            <a:r>
              <a:rPr lang="en-US" baseline="-25000" dirty="0" smtClean="0"/>
              <a:t>2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Leakage of just 3.4% cancels the climate benefit of gas!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71" y="1295724"/>
            <a:ext cx="38100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1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40500" cy="1625600"/>
          </a:xfrm>
        </p:spPr>
        <p:txBody>
          <a:bodyPr/>
          <a:lstStyle/>
          <a:p>
            <a:r>
              <a:rPr lang="en-US" sz="6000" dirty="0" smtClean="0"/>
              <a:t>Current Leakage is Way too High!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806084"/>
            <a:ext cx="4216400" cy="5013816"/>
          </a:xfrm>
        </p:spPr>
        <p:txBody>
          <a:bodyPr/>
          <a:lstStyle/>
          <a:p>
            <a:r>
              <a:rPr lang="en-US" dirty="0" smtClean="0"/>
              <a:t>EPA estimates that industry-wide leakage rate is 2.4%</a:t>
            </a:r>
          </a:p>
          <a:p>
            <a:r>
              <a:rPr lang="en-US" dirty="0" smtClean="0"/>
              <a:t>but recent data from Utah show leakage rates over 7%</a:t>
            </a:r>
          </a:p>
          <a:p>
            <a:r>
              <a:rPr lang="en-US" dirty="0" smtClean="0"/>
              <a:t>Recent </a:t>
            </a:r>
            <a:r>
              <a:rPr lang="en-US" dirty="0" smtClean="0">
                <a:solidFill>
                  <a:srgbClr val="FF0000"/>
                </a:solidFill>
              </a:rPr>
              <a:t>measurements from aircraft over NE Colorado show leakage rates of about 9%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42" y="0"/>
            <a:ext cx="1814857" cy="170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5229" y="0"/>
            <a:ext cx="129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Colm</a:t>
            </a:r>
            <a:r>
              <a:rPr lang="en-US" i="1" dirty="0" smtClean="0"/>
              <a:t> Sweeney, NOAA ESRL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58433"/>
            <a:ext cx="4089400" cy="2726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4258733"/>
            <a:ext cx="3898900" cy="259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2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241300" y="2028825"/>
            <a:ext cx="32861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274320" rIns="274320" bIns="457200">
            <a:spAutoFit/>
          </a:bodyPr>
          <a:lstStyle>
            <a:lvl1pPr marL="171450" indent="-171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Arial" charset="0"/>
              </a:rPr>
              <a:t>Implement CCS at </a:t>
            </a:r>
          </a:p>
          <a:p>
            <a:pPr eaLnBrk="1" hangingPunct="1"/>
            <a:endParaRPr lang="en-US" sz="1400" b="1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charset="0"/>
              </a:rPr>
              <a:t>800 GW coal electric plants </a:t>
            </a:r>
            <a:r>
              <a:rPr lang="en-US" sz="1400" b="1">
                <a:solidFill>
                  <a:schemeClr val="hlink"/>
                </a:solidFill>
                <a:latin typeface="Arial" charset="0"/>
              </a:rPr>
              <a:t>or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charset="0"/>
              </a:rPr>
              <a:t>1600 GW natural gas electric plants </a:t>
            </a:r>
            <a:r>
              <a:rPr lang="en-US" sz="1400" b="1">
                <a:solidFill>
                  <a:schemeClr val="hlink"/>
                </a:solidFill>
                <a:latin typeface="Arial" charset="0"/>
              </a:rPr>
              <a:t>or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charset="0"/>
              </a:rPr>
              <a:t>180 coal synfuels plants </a:t>
            </a:r>
            <a:r>
              <a:rPr lang="en-US" sz="1400" b="1">
                <a:solidFill>
                  <a:schemeClr val="hlink"/>
                </a:solidFill>
                <a:latin typeface="Arial" charset="0"/>
              </a:rPr>
              <a:t>or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 b="1">
                <a:latin typeface="Arial" charset="0"/>
              </a:rPr>
              <a:t>10 times today</a:t>
            </a:r>
            <a:r>
              <a:rPr lang="ja-JP" altLang="en-US" sz="1400" b="1">
                <a:latin typeface="Arial" charset="0"/>
              </a:rPr>
              <a:t>’</a:t>
            </a:r>
            <a:r>
              <a:rPr lang="en-US" altLang="ja-JP" sz="1400" b="1">
                <a:latin typeface="Arial" charset="0"/>
              </a:rPr>
              <a:t>s capacity of hydrogen plants</a:t>
            </a:r>
          </a:p>
          <a:p>
            <a:pPr eaLnBrk="1" hangingPunct="1"/>
            <a:endParaRPr lang="en-US" sz="1600" b="1">
              <a:latin typeface="Arial" charset="0"/>
            </a:endParaRPr>
          </a:p>
          <a:p>
            <a:pPr eaLnBrk="1" hangingPunct="1"/>
            <a:endParaRPr lang="en-US" sz="1600" b="1">
              <a:latin typeface="Arial" charset="0"/>
            </a:endParaRP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5819775" y="4572000"/>
            <a:ext cx="2824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Graphic courtesy of Alberta Geological Survey </a:t>
            </a:r>
          </a:p>
        </p:txBody>
      </p:sp>
      <p:pic>
        <p:nvPicPr>
          <p:cNvPr id="48131" name="Picture 4" descr="Alberta_USGS_stor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3676650" y="1095375"/>
            <a:ext cx="4967288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404813" y="142875"/>
            <a:ext cx="43227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i="1">
                <a:latin typeface="Arial" pitchFamily="-109" charset="0"/>
                <a:ea typeface="+mn-ea"/>
                <a:cs typeface="+mn-cs"/>
              </a:rPr>
              <a:t>Carbon Capture &amp; Storage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3292475" y="5160963"/>
            <a:ext cx="4419600" cy="457200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accent2"/>
                </a:solidFill>
                <a:latin typeface="Arial" charset="0"/>
              </a:rPr>
              <a:t>There are currently three storage projects that each inject 1 million tons of CO</a:t>
            </a:r>
            <a:r>
              <a:rPr lang="en-US" sz="1200" b="1" baseline="-2500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en-US" sz="1200" b="1">
                <a:solidFill>
                  <a:schemeClr val="accent2"/>
                </a:solidFill>
                <a:latin typeface="Arial" charset="0"/>
              </a:rPr>
              <a:t> per year – by 2055 need 3500.</a:t>
            </a:r>
          </a:p>
        </p:txBody>
      </p:sp>
      <p:sp>
        <p:nvSpPr>
          <p:cNvPr id="48134" name="Oval 7"/>
          <p:cNvSpPr>
            <a:spLocks noChangeArrowheads="1"/>
          </p:cNvSpPr>
          <p:nvPr/>
        </p:nvSpPr>
        <p:spPr bwMode="auto">
          <a:xfrm>
            <a:off x="323850" y="5343525"/>
            <a:ext cx="1876425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508000" y="5514975"/>
            <a:ext cx="188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  <a:latin typeface="Arial" charset="0"/>
              </a:rPr>
              <a:t>E, T, H / $$</a:t>
            </a:r>
          </a:p>
        </p:txBody>
      </p:sp>
      <p:pic>
        <p:nvPicPr>
          <p:cNvPr id="48136" name="Picture 9" descr="cmi-logo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/>
          <p:cNvSpPr txBox="1">
            <a:spLocks noChangeArrowheads="1"/>
          </p:cNvSpPr>
          <p:nvPr/>
        </p:nvSpPr>
        <p:spPr bwMode="auto">
          <a:xfrm>
            <a:off x="730250" y="2387600"/>
            <a:ext cx="36004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274320" rIns="274320" bIns="4572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Triple the world</a:t>
            </a:r>
            <a:r>
              <a:rPr lang="ja-JP" altLang="en-US" sz="1600" b="1">
                <a:latin typeface="Arial" charset="0"/>
              </a:rPr>
              <a:t>’</a:t>
            </a:r>
            <a:r>
              <a:rPr lang="en-US" altLang="ja-JP" sz="1600" b="1">
                <a:latin typeface="Arial" charset="0"/>
              </a:rPr>
              <a:t>s nuclear electricity capacity by 2055</a:t>
            </a:r>
            <a:endParaRPr lang="en-US" sz="1600" b="1">
              <a:latin typeface="Arial" charset="0"/>
            </a:endParaRPr>
          </a:p>
        </p:txBody>
      </p:sp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153988" y="201613"/>
            <a:ext cx="34655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i="1">
                <a:latin typeface="Arial" pitchFamily="-109" charset="0"/>
                <a:ea typeface="+mn-ea"/>
                <a:cs typeface="+mn-cs"/>
              </a:rPr>
              <a:t>Nuclear Electricity</a:t>
            </a:r>
          </a:p>
        </p:txBody>
      </p:sp>
      <p:pic>
        <p:nvPicPr>
          <p:cNvPr id="50179" name="Picture 4" descr="nrc_Limeric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200150"/>
            <a:ext cx="3573463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6470650" y="3860800"/>
            <a:ext cx="159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Graphic courtesy of NRC</a:t>
            </a:r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790825" y="4667250"/>
            <a:ext cx="4829175" cy="457200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chemeClr val="accent2"/>
                </a:solidFill>
                <a:latin typeface="Arial" charset="0"/>
              </a:rPr>
              <a:t>The rate of installation required for a wedge from electricity  is equal to the global rate of nuclear expansion from 1975-1990.</a:t>
            </a:r>
          </a:p>
        </p:txBody>
      </p:sp>
      <p:sp>
        <p:nvSpPr>
          <p:cNvPr id="50182" name="Oval 7"/>
          <p:cNvSpPr>
            <a:spLocks noChangeArrowheads="1"/>
          </p:cNvSpPr>
          <p:nvPr/>
        </p:nvSpPr>
        <p:spPr bwMode="auto">
          <a:xfrm>
            <a:off x="603250" y="5343525"/>
            <a:ext cx="1476375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Text Box 8"/>
          <p:cNvSpPr txBox="1">
            <a:spLocks noChangeArrowheads="1"/>
          </p:cNvSpPr>
          <p:nvPr/>
        </p:nvSpPr>
        <p:spPr bwMode="auto">
          <a:xfrm>
            <a:off x="990600" y="5514975"/>
            <a:ext cx="231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  <a:latin typeface="Arial" charset="0"/>
              </a:rPr>
              <a:t>E/ $$</a:t>
            </a:r>
          </a:p>
        </p:txBody>
      </p:sp>
      <p:pic>
        <p:nvPicPr>
          <p:cNvPr id="50184" name="Picture 9" descr="cmi-logo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228600" y="133350"/>
            <a:ext cx="4119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i="1">
                <a:latin typeface="Arial" pitchFamily="-109" charset="0"/>
                <a:ea typeface="+mn-ea"/>
                <a:cs typeface="+mn-cs"/>
              </a:rPr>
              <a:t>Wind Electricity</a:t>
            </a: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4257675" y="1714500"/>
            <a:ext cx="35052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274320" rIns="274320" bIns="4572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Install 1 million 2 MW windmills to replace coal-based electricity,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OR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Use 2 million windmills to produce hydrogen fuel</a:t>
            </a:r>
          </a:p>
        </p:txBody>
      </p:sp>
      <p:pic>
        <p:nvPicPr>
          <p:cNvPr id="52227" name="Picture 4" descr="DOE_w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31900"/>
            <a:ext cx="36576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2667000" y="4848225"/>
            <a:ext cx="1482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Photo courtesy of DOE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4451350" y="5183188"/>
            <a:ext cx="3886200" cy="457200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chemeClr val="accent2"/>
                </a:solidFill>
                <a:latin typeface="Arial" charset="0"/>
              </a:rPr>
              <a:t>A wedge worth of wind electricity will require increasing current capacity by a factor of 30</a:t>
            </a:r>
          </a:p>
        </p:txBody>
      </p:sp>
      <p:sp>
        <p:nvSpPr>
          <p:cNvPr id="52230" name="Oval 7"/>
          <p:cNvSpPr>
            <a:spLocks noChangeArrowheads="1"/>
          </p:cNvSpPr>
          <p:nvPr/>
        </p:nvSpPr>
        <p:spPr bwMode="auto">
          <a:xfrm>
            <a:off x="323850" y="5343525"/>
            <a:ext cx="1905000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431800" y="5527675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  <a:latin typeface="Arial" charset="0"/>
              </a:rPr>
              <a:t>E, T, H / $-$$</a:t>
            </a:r>
          </a:p>
        </p:txBody>
      </p:sp>
      <p:pic>
        <p:nvPicPr>
          <p:cNvPr id="52232" name="Picture 9" descr="cmi-logo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sandia_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2195513"/>
            <a:ext cx="31623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 descr="Fig. 29 - The Carlisle 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65150"/>
            <a:ext cx="35290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4549775" y="635000"/>
            <a:ext cx="34655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 i="1">
                <a:latin typeface="Arial" pitchFamily="-109" charset="0"/>
                <a:ea typeface="+mn-ea"/>
                <a:cs typeface="+mn-cs"/>
              </a:rPr>
              <a:t>Solar Electricity</a:t>
            </a: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3590925" y="4181475"/>
            <a:ext cx="46688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000">
                <a:latin typeface="Arial" charset="0"/>
              </a:rPr>
              <a:t>Photos courtesy of DOE Photovoltaics Program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542925" y="3209925"/>
            <a:ext cx="3295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latin typeface="Arial" charset="0"/>
              </a:rPr>
              <a:t>Install 20,000 square kilometers for dedicated use by 2054 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2905125" y="4981575"/>
            <a:ext cx="5886450" cy="274638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accent2"/>
                </a:solidFill>
                <a:latin typeface="Arial" charset="0"/>
              </a:rPr>
              <a:t>A wedge of solar electricity would mean increasing current capacity 700 times</a:t>
            </a:r>
          </a:p>
        </p:txBody>
      </p:sp>
      <p:sp>
        <p:nvSpPr>
          <p:cNvPr id="54279" name="Oval 8"/>
          <p:cNvSpPr>
            <a:spLocks noChangeArrowheads="1"/>
          </p:cNvSpPr>
          <p:nvPr/>
        </p:nvSpPr>
        <p:spPr bwMode="auto">
          <a:xfrm>
            <a:off x="323850" y="5343525"/>
            <a:ext cx="1419225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609600" y="5527675"/>
            <a:ext cx="148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  <a:latin typeface="Arial" charset="0"/>
              </a:rPr>
              <a:t>E / $$$</a:t>
            </a:r>
          </a:p>
        </p:txBody>
      </p:sp>
      <p:pic>
        <p:nvPicPr>
          <p:cNvPr id="54281" name="Picture 10" descr="cmi-logo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8"/>
          <p:cNvSpPr txBox="1">
            <a:spLocks noChangeArrowheads="1"/>
          </p:cNvSpPr>
          <p:nvPr/>
        </p:nvSpPr>
        <p:spPr bwMode="auto">
          <a:xfrm>
            <a:off x="1865313" y="4794250"/>
            <a:ext cx="7278687" cy="1754188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Using current practices, one wedge requires planting an area the size of India with biofuels crops</a:t>
            </a:r>
          </a:p>
        </p:txBody>
      </p:sp>
      <p:sp>
        <p:nvSpPr>
          <p:cNvPr id="5632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400"/>
          </a:p>
          <a:p>
            <a:endParaRPr lang="en-US" sz="1400"/>
          </a:p>
        </p:txBody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07963" y="152400"/>
            <a:ext cx="34655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i="1" dirty="0" err="1">
                <a:latin typeface="Arial Black"/>
                <a:ea typeface="+mn-ea"/>
                <a:cs typeface="Arial Black"/>
              </a:rPr>
              <a:t>Biofuels</a:t>
            </a:r>
            <a:endParaRPr lang="en-US" sz="4800" b="1" i="1" dirty="0">
              <a:latin typeface="Arial Black"/>
              <a:ea typeface="+mn-ea"/>
              <a:cs typeface="Arial Black"/>
            </a:endParaRPr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3051175" y="6613525"/>
            <a:ext cx="15732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Photo courtesy of NREL </a:t>
            </a:r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274638" y="1036638"/>
            <a:ext cx="2971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Scale up current global ethanol production by 30 times</a:t>
            </a:r>
          </a:p>
        </p:txBody>
      </p:sp>
      <p:sp>
        <p:nvSpPr>
          <p:cNvPr id="56326" name="Oval 11"/>
          <p:cNvSpPr>
            <a:spLocks noChangeArrowheads="1"/>
          </p:cNvSpPr>
          <p:nvPr/>
        </p:nvSpPr>
        <p:spPr bwMode="auto">
          <a:xfrm>
            <a:off x="323850" y="5343525"/>
            <a:ext cx="1562100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Text Box 12"/>
          <p:cNvSpPr txBox="1">
            <a:spLocks noChangeArrowheads="1"/>
          </p:cNvSpPr>
          <p:nvPr/>
        </p:nvSpPr>
        <p:spPr bwMode="auto">
          <a:xfrm>
            <a:off x="527050" y="5502275"/>
            <a:ext cx="148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T, H / $$</a:t>
            </a:r>
          </a:p>
        </p:txBody>
      </p:sp>
      <p:pic>
        <p:nvPicPr>
          <p:cNvPr id="56328" name="Picture 13" descr="NREL_PIX_biofu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66688"/>
            <a:ext cx="366077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6" descr="cmi-logo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2451100"/>
          </a:xfrm>
        </p:spPr>
        <p:txBody>
          <a:bodyPr rIns="132080"/>
          <a:lstStyle/>
          <a:p>
            <a:pPr>
              <a:defRPr/>
            </a:pPr>
            <a:r>
              <a:rPr lang="en-US" sz="6000" dirty="0"/>
              <a:t>What </a:t>
            </a:r>
            <a:r>
              <a:rPr lang="en-US" sz="6000" dirty="0" smtClean="0"/>
              <a:t>We’re </a:t>
            </a:r>
            <a:br>
              <a:rPr lang="en-US" sz="6000" dirty="0" smtClean="0"/>
            </a:br>
            <a:r>
              <a:rPr lang="en-US" sz="6000" dirty="0" smtClean="0"/>
              <a:t>Not So Sure About</a:t>
            </a:r>
            <a:endParaRPr lang="en-US" sz="6000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628900"/>
            <a:ext cx="8534400" cy="3771900"/>
          </a:xfrm>
        </p:spPr>
        <p:txBody>
          <a:bodyPr rIns="132080"/>
          <a:lstStyle/>
          <a:p>
            <a:pPr>
              <a:buClr>
                <a:srgbClr val="000000"/>
              </a:buClr>
            </a:pPr>
            <a:r>
              <a:rPr lang="en-US" sz="3600">
                <a:latin typeface="Comic Sans MS" charset="0"/>
                <a:ea typeface="ＭＳ Ｐゴシック" charset="0"/>
                <a:cs typeface="ＭＳ Ｐゴシック" charset="0"/>
              </a:rPr>
              <a:t>When and in precisely what ways the climate will change, especially </a:t>
            </a:r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locally</a:t>
            </a:r>
          </a:p>
          <a:p>
            <a:pPr>
              <a:buClr>
                <a:srgbClr val="000000"/>
              </a:buClr>
            </a:pPr>
            <a:r>
              <a:rPr lang="en-US" sz="3600">
                <a:latin typeface="Comic Sans MS" charset="0"/>
                <a:ea typeface="ＭＳ Ｐゴシック" charset="0"/>
                <a:cs typeface="ＭＳ Ｐゴシック" charset="0"/>
              </a:rPr>
              <a:t>The economic, political, and social </a:t>
            </a:r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consequences</a:t>
            </a:r>
            <a:r>
              <a:rPr lang="en-US" sz="3600">
                <a:latin typeface="Comic Sans MS" charset="0"/>
                <a:ea typeface="ＭＳ Ｐゴシック" charset="0"/>
                <a:cs typeface="ＭＳ Ｐゴシック" charset="0"/>
              </a:rPr>
              <a:t> of these changes</a:t>
            </a:r>
          </a:p>
          <a:p>
            <a:pPr>
              <a:buClr>
                <a:srgbClr val="000000"/>
              </a:buClr>
            </a:pPr>
            <a:r>
              <a:rPr lang="en-US" sz="36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What to do </a:t>
            </a:r>
            <a:r>
              <a:rPr lang="en-US" sz="3600">
                <a:latin typeface="Comic Sans MS" charset="0"/>
                <a:ea typeface="ＭＳ Ｐゴシック" charset="0"/>
                <a:cs typeface="ＭＳ Ｐゴシック" charset="0"/>
              </a:rPr>
              <a:t>about all of this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9"/>
          <p:cNvSpPr txBox="1">
            <a:spLocks noChangeArrowheads="1"/>
          </p:cNvSpPr>
          <p:nvPr/>
        </p:nvSpPr>
        <p:spPr bwMode="auto">
          <a:xfrm>
            <a:off x="0" y="4846638"/>
            <a:ext cx="4821238" cy="1200150"/>
          </a:xfrm>
          <a:prstGeom prst="rect">
            <a:avLst/>
          </a:prstGeom>
          <a:solidFill>
            <a:srgbClr val="E2E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Conservation tillage is currently practiced on less than 10% of global cropland </a:t>
            </a:r>
          </a:p>
        </p:txBody>
      </p:sp>
      <p:sp>
        <p:nvSpPr>
          <p:cNvPr id="583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400"/>
          </a:p>
          <a:p>
            <a:endParaRPr lang="en-US" sz="1400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95288" y="228600"/>
            <a:ext cx="5124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i="1" dirty="0">
                <a:latin typeface="Arial Black"/>
                <a:ea typeface="+mn-ea"/>
                <a:cs typeface="Arial Black"/>
              </a:rPr>
              <a:t>Natural Sinks</a:t>
            </a:r>
          </a:p>
        </p:txBody>
      </p:sp>
      <p:pic>
        <p:nvPicPr>
          <p:cNvPr id="58372" name="Picture 5" descr="SUNY_stonybrook_fores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/>
          <a:stretch>
            <a:fillRect/>
          </a:stretch>
        </p:blipFill>
        <p:spPr bwMode="auto">
          <a:xfrm>
            <a:off x="338138" y="1168400"/>
            <a:ext cx="42354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4343400" y="6438900"/>
            <a:ext cx="38909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Photos courtesy of NREL, SUNY Stonybrook, United Nations FAO</a:t>
            </a:r>
          </a:p>
        </p:txBody>
      </p:sp>
      <p:pic>
        <p:nvPicPr>
          <p:cNvPr id="58374" name="Picture 10" descr="braz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2633663"/>
            <a:ext cx="29908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11"/>
          <p:cNvSpPr txBox="1">
            <a:spLocks noChangeArrowheads="1"/>
          </p:cNvSpPr>
          <p:nvPr/>
        </p:nvSpPr>
        <p:spPr bwMode="auto">
          <a:xfrm>
            <a:off x="5338763" y="0"/>
            <a:ext cx="3805237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3600" b="1"/>
              <a:t>Eliminate tropical deforestation</a:t>
            </a:r>
          </a:p>
          <a:p>
            <a:pPr>
              <a:spcAft>
                <a:spcPts val="1800"/>
              </a:spcAft>
            </a:pPr>
            <a:r>
              <a:rPr lang="en-US" sz="3600" b="1"/>
              <a:t>OR</a:t>
            </a:r>
          </a:p>
          <a:p>
            <a:pPr>
              <a:spcAft>
                <a:spcPts val="1800"/>
              </a:spcAft>
            </a:pPr>
            <a:r>
              <a:rPr lang="en-US" sz="3600" b="1"/>
              <a:t>Plant new forests over an area the size of the USA</a:t>
            </a:r>
          </a:p>
          <a:p>
            <a:pPr>
              <a:spcAft>
                <a:spcPts val="1800"/>
              </a:spcAft>
            </a:pPr>
            <a:r>
              <a:rPr lang="en-US" sz="3600" b="1"/>
              <a:t>OR</a:t>
            </a:r>
          </a:p>
          <a:p>
            <a:pPr>
              <a:spcAft>
                <a:spcPts val="1800"/>
              </a:spcAft>
            </a:pPr>
            <a:r>
              <a:rPr lang="en-US" sz="3600" b="1"/>
              <a:t>Use conservation tillage on </a:t>
            </a:r>
            <a:r>
              <a:rPr lang="en-US" sz="3600" b="1" i="1"/>
              <a:t>all</a:t>
            </a:r>
            <a:r>
              <a:rPr lang="en-US" sz="3600" b="1"/>
              <a:t> cropland</a:t>
            </a:r>
            <a:endParaRPr lang="en-US" sz="3600"/>
          </a:p>
        </p:txBody>
      </p:sp>
      <p:sp>
        <p:nvSpPr>
          <p:cNvPr id="58376" name="Oval 17"/>
          <p:cNvSpPr>
            <a:spLocks noChangeArrowheads="1"/>
          </p:cNvSpPr>
          <p:nvPr/>
        </p:nvSpPr>
        <p:spPr bwMode="auto">
          <a:xfrm>
            <a:off x="77788" y="5978525"/>
            <a:ext cx="1419225" cy="7429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Text Box 18"/>
          <p:cNvSpPr txBox="1">
            <a:spLocks noChangeArrowheads="1"/>
          </p:cNvSpPr>
          <p:nvPr/>
        </p:nvSpPr>
        <p:spPr bwMode="auto">
          <a:xfrm>
            <a:off x="439738" y="6149975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B / $</a:t>
            </a:r>
          </a:p>
        </p:txBody>
      </p:sp>
      <p:pic>
        <p:nvPicPr>
          <p:cNvPr id="58378" name="Picture 20" descr="cmi-logo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 descr="Wedge.summ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0857" r="6677" b="23531"/>
          <a:stretch>
            <a:fillRect/>
          </a:stretch>
        </p:blipFill>
        <p:spPr bwMode="auto">
          <a:xfrm>
            <a:off x="-6350" y="25400"/>
            <a:ext cx="69469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091238" y="657225"/>
            <a:ext cx="31242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5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Wedges Summary</a:t>
            </a:r>
          </a:p>
        </p:txBody>
      </p:sp>
      <p:sp>
        <p:nvSpPr>
          <p:cNvPr id="60419" name="TextBox 5"/>
          <p:cNvSpPr txBox="1">
            <a:spLocks noChangeArrowheads="1"/>
          </p:cNvSpPr>
          <p:nvPr/>
        </p:nvSpPr>
        <p:spPr bwMode="auto">
          <a:xfrm>
            <a:off x="7077075" y="2555875"/>
            <a:ext cx="185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For stabilization of emissions </a:t>
            </a:r>
            <a:br>
              <a:rPr lang="en-US" b="1"/>
            </a:br>
            <a:r>
              <a:rPr lang="en-US" b="1"/>
              <a:t>(</a:t>
            </a:r>
            <a:r>
              <a:rPr lang="en-US" b="1">
                <a:solidFill>
                  <a:srgbClr val="FF0000"/>
                </a:solidFill>
              </a:rPr>
              <a:t>not CO</a:t>
            </a:r>
            <a:r>
              <a:rPr lang="en-US" b="1" baseline="-25000">
                <a:solidFill>
                  <a:srgbClr val="FF0000"/>
                </a:solidFill>
              </a:rPr>
              <a:t>2</a:t>
            </a:r>
            <a:r>
              <a:rPr lang="en-US" b="1"/>
              <a:t>) pick any 8 of these 15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52400"/>
            <a:ext cx="8839200" cy="762000"/>
          </a:xfrm>
        </p:spPr>
        <p:txBody>
          <a:bodyPr/>
          <a:lstStyle/>
          <a:p>
            <a:pPr>
              <a:defRPr/>
            </a:pPr>
            <a:r>
              <a:rPr lang="en-US" sz="4800">
                <a:latin typeface="Comic Sans MS" charset="0"/>
                <a:ea typeface="ＭＳ Ｐゴシック" charset="0"/>
                <a:cs typeface="ＭＳ Ｐゴシック" charset="0"/>
              </a:rPr>
              <a:t>Mitigation Costs and Savings</a:t>
            </a:r>
          </a:p>
        </p:txBody>
      </p:sp>
      <p:pic>
        <p:nvPicPr>
          <p:cNvPr id="61442" name="Picture 3" descr="Scan 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5"/>
          <a:stretch>
            <a:fillRect/>
          </a:stretch>
        </p:blipFill>
        <p:spPr bwMode="auto">
          <a:xfrm>
            <a:off x="168275" y="1008063"/>
            <a:ext cx="6713538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2659063" y="2989263"/>
            <a:ext cx="3995737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accent2"/>
                </a:solidFill>
              </a:rPr>
              <a:t>Emissions reduction in 2030 (tons of CO2e)</a:t>
            </a:r>
            <a:br>
              <a:rPr lang="en-US">
                <a:solidFill>
                  <a:schemeClr val="accent2"/>
                </a:solidFill>
              </a:rPr>
            </a:b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1444" name="TextBox 5"/>
          <p:cNvSpPr txBox="1">
            <a:spLocks noChangeArrowheads="1"/>
          </p:cNvSpPr>
          <p:nvPr/>
        </p:nvSpPr>
        <p:spPr bwMode="auto">
          <a:xfrm rot="-5400000">
            <a:off x="-1175543" y="3139281"/>
            <a:ext cx="28130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Cost per ton of CO2e</a:t>
            </a:r>
          </a:p>
        </p:txBody>
      </p:sp>
      <p:sp>
        <p:nvSpPr>
          <p:cNvPr id="61445" name="Content Placeholder 2"/>
          <p:cNvSpPr>
            <a:spLocks noGrp="1"/>
          </p:cNvSpPr>
          <p:nvPr>
            <p:ph idx="1"/>
          </p:nvPr>
        </p:nvSpPr>
        <p:spPr>
          <a:xfrm>
            <a:off x="6764338" y="1549400"/>
            <a:ext cx="2379662" cy="4183063"/>
          </a:xfrm>
        </p:spPr>
        <p:txBody>
          <a:bodyPr/>
          <a:lstStyle/>
          <a:p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Meets </a:t>
            </a:r>
            <a:r>
              <a:rPr lang="en-US" sz="24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stabilization at 450 ppm </a:t>
            </a:r>
            <a:r>
              <a:rPr lang="en-US" sz="2400">
                <a:latin typeface="Comic Sans MS" charset="0"/>
                <a:ea typeface="ＭＳ Ｐゴシック" charset="0"/>
                <a:cs typeface="ＭＳ Ｐゴシック" charset="0"/>
              </a:rPr>
              <a:t>trajectory</a:t>
            </a:r>
          </a:p>
          <a:p>
            <a:r>
              <a:rPr lang="en-US" sz="2400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Savings from efficiency largely offset new costs </a:t>
            </a:r>
          </a:p>
        </p:txBody>
      </p:sp>
      <p:sp>
        <p:nvSpPr>
          <p:cNvPr id="61446" name="TextBox 3"/>
          <p:cNvSpPr txBox="1">
            <a:spLocks noChangeArrowheads="1"/>
          </p:cNvSpPr>
          <p:nvPr/>
        </p:nvSpPr>
        <p:spPr bwMode="auto">
          <a:xfrm>
            <a:off x="533400" y="5748338"/>
            <a:ext cx="1655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066B03"/>
                </a:solidFill>
              </a:rPr>
              <a:t>Efficency</a:t>
            </a:r>
            <a:br>
              <a:rPr lang="en-US" i="1">
                <a:solidFill>
                  <a:srgbClr val="066B03"/>
                </a:solidFill>
              </a:rPr>
            </a:br>
            <a:r>
              <a:rPr lang="en-US" i="1">
                <a:solidFill>
                  <a:srgbClr val="066B03"/>
                </a:solidFill>
              </a:rPr>
              <a:t>(cost &lt; $0)</a:t>
            </a:r>
          </a:p>
        </p:txBody>
      </p:sp>
      <p:sp>
        <p:nvSpPr>
          <p:cNvPr id="61447" name="TextBox 4"/>
          <p:cNvSpPr txBox="1">
            <a:spLocks noChangeArrowheads="1"/>
          </p:cNvSpPr>
          <p:nvPr/>
        </p:nvSpPr>
        <p:spPr bwMode="auto">
          <a:xfrm>
            <a:off x="3030538" y="3979863"/>
            <a:ext cx="330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i="1">
                <a:solidFill>
                  <a:srgbClr val="066B03"/>
                </a:solidFill>
              </a:rPr>
              <a:t>Alternative</a:t>
            </a:r>
            <a:r>
              <a:rPr lang="en-US">
                <a:solidFill>
                  <a:srgbClr val="066B03"/>
                </a:solidFill>
              </a:rPr>
              <a:t> </a:t>
            </a:r>
            <a:r>
              <a:rPr lang="en-US" i="1">
                <a:solidFill>
                  <a:srgbClr val="066B03"/>
                </a:solidFill>
              </a:rPr>
              <a:t>technologies</a:t>
            </a:r>
            <a:br>
              <a:rPr lang="en-US" i="1">
                <a:solidFill>
                  <a:srgbClr val="066B03"/>
                </a:solidFill>
              </a:rPr>
            </a:br>
            <a:r>
              <a:rPr lang="en-US" i="1">
                <a:solidFill>
                  <a:srgbClr val="066B03"/>
                </a:solidFill>
              </a:rPr>
              <a:t>(cost &gt; $0)</a:t>
            </a:r>
          </a:p>
        </p:txBody>
      </p:sp>
      <p:cxnSp>
        <p:nvCxnSpPr>
          <p:cNvPr id="61448" name="Straight Arrow Connector 7"/>
          <p:cNvCxnSpPr>
            <a:cxnSpLocks noChangeShapeType="1"/>
          </p:cNvCxnSpPr>
          <p:nvPr/>
        </p:nvCxnSpPr>
        <p:spPr bwMode="auto">
          <a:xfrm>
            <a:off x="2133600" y="4081463"/>
            <a:ext cx="4513263" cy="7937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9" name="Straight Arrow Connector 11"/>
          <p:cNvCxnSpPr>
            <a:cxnSpLocks noChangeShapeType="1"/>
          </p:cNvCxnSpPr>
          <p:nvPr/>
        </p:nvCxnSpPr>
        <p:spPr bwMode="auto">
          <a:xfrm>
            <a:off x="728663" y="5816600"/>
            <a:ext cx="1074737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0" name="TextBox 10"/>
          <p:cNvSpPr txBox="1">
            <a:spLocks noChangeArrowheads="1"/>
          </p:cNvSpPr>
          <p:nvPr/>
        </p:nvSpPr>
        <p:spPr bwMode="auto">
          <a:xfrm>
            <a:off x="2176463" y="6116638"/>
            <a:ext cx="686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/>
              <a:t>McKinsey &amp; Company report, '</a:t>
            </a:r>
            <a:r>
              <a:rPr lang="en-US" sz="1800" i="1"/>
              <a:t>Pathways to a low-carbon economy - Version 2 of the Global Greenhouse Gas Abatement Cost Curve</a:t>
            </a:r>
            <a:r>
              <a:rPr lang="en-US" sz="1800"/>
              <a:t>.'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latin typeface="Comic Sans MS" charset="0"/>
                <a:ea typeface="ＭＳ Ｐゴシック" charset="0"/>
                <a:cs typeface="ＭＳ Ｐゴシック" charset="0"/>
              </a:rPr>
              <a:t>Free Market Solutions</a:t>
            </a:r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511175" y="1219200"/>
            <a:ext cx="8520113" cy="48768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new industrial revolution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t happen because people want to 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do the right thing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18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The government 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can</a:t>
            </a: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 just pass a law 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and create a new global energy economy, any more than they could 200 years ago</a:t>
            </a:r>
          </a:p>
          <a:p>
            <a:pPr>
              <a:spcAft>
                <a:spcPts val="1800"/>
              </a:spcAft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If low-carbon-footprint goods and services cost less than 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dirtier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 ones, 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people will buy them</a:t>
            </a: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latin typeface="Comic Sans MS" charset="0"/>
                <a:ea typeface="ＭＳ Ｐゴシック" charset="0"/>
                <a:cs typeface="ＭＳ Ｐゴシック" charset="0"/>
              </a:rPr>
              <a:t>A Policy Spectrum</a:t>
            </a:r>
          </a:p>
        </p:txBody>
      </p:sp>
      <p:cxnSp>
        <p:nvCxnSpPr>
          <p:cNvPr id="60419" name="Straight Connector 4"/>
          <p:cNvCxnSpPr>
            <a:cxnSpLocks noChangeShapeType="1"/>
          </p:cNvCxnSpPr>
          <p:nvPr/>
        </p:nvCxnSpPr>
        <p:spPr bwMode="auto">
          <a:xfrm>
            <a:off x="446088" y="3449638"/>
            <a:ext cx="7808912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9713" y="3800475"/>
            <a:ext cx="11255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direct </a:t>
            </a:r>
            <a:br>
              <a:rPr lang="en-US"/>
            </a:br>
            <a:r>
              <a:rPr lang="en-US"/>
              <a:t>subsidy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78200" y="3970338"/>
            <a:ext cx="210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ja-JP" altLang="en-US"/>
              <a:t>“</a:t>
            </a:r>
            <a:r>
              <a:rPr lang="en-US" altLang="ja-JP"/>
              <a:t>cap and trade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83388" y="4079875"/>
            <a:ext cx="218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ja-JP" altLang="en-US"/>
              <a:t>“</a:t>
            </a:r>
            <a:r>
              <a:rPr lang="en-US" altLang="ja-JP"/>
              <a:t>tax and rebate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213" y="2587625"/>
            <a:ext cx="3130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ja-JP" altLang="en-US"/>
              <a:t>“</a:t>
            </a:r>
            <a:r>
              <a:rPr lang="en-US" altLang="ja-JP"/>
              <a:t>command and control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23013" y="2757488"/>
            <a:ext cx="2659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ja-JP" altLang="en-US"/>
              <a:t>“</a:t>
            </a:r>
            <a:r>
              <a:rPr lang="en-US" altLang="ja-JP"/>
              <a:t>market capitalism</a:t>
            </a:r>
            <a:r>
              <a:rPr lang="ja-JP" altLang="en-US"/>
              <a:t>”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Imagine it</a:t>
            </a:r>
            <a:r>
              <a:rPr lang="ja-JP" altLang="en-US" sz="40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s 1800, </a:t>
            </a:r>
            <a:b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and you</a:t>
            </a:r>
            <a:r>
              <a:rPr lang="ja-JP" altLang="en-US" sz="4000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re 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169988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sz="2800">
                <a:latin typeface="Comic Sans MS" charset="0"/>
              </a:rPr>
              <a:t>Somebody presents you with a grand idea for transforming the world economy:</a:t>
            </a:r>
          </a:p>
          <a:p>
            <a:pPr lvl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Comic Sans MS" charset="0"/>
              </a:rPr>
              <a:t>Dig 8 billion tons of carbon out of the ground every year</a:t>
            </a:r>
          </a:p>
          <a:p>
            <a:pPr lvl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Comic Sans MS" charset="0"/>
              </a:rPr>
              <a:t>Build a system of pipelines, supertankers, railroads, highways, and trucks to deliver it to every street corner on the planet</a:t>
            </a:r>
          </a:p>
          <a:p>
            <a:pPr lvl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Comic Sans MS" charset="0"/>
              </a:rPr>
              <a:t>Build millions of cars every year, and millions of miles of roads to drive them on</a:t>
            </a:r>
          </a:p>
          <a:p>
            <a:pPr lvl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Comic Sans MS" charset="0"/>
              </a:rPr>
              <a:t>Generate and pipe enough electricity to every house to power lights &amp; stereos &amp; plasma TVs</a:t>
            </a:r>
          </a:p>
          <a:p>
            <a:pPr>
              <a:spcBef>
                <a:spcPct val="30000"/>
              </a:spcBef>
            </a:pPr>
            <a:endParaRPr lang="en-US" sz="2800">
              <a:latin typeface="Comic Sans MS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6554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1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 i="1">
                  <a:solidFill>
                    <a:srgbClr val="FF0000"/>
                  </a:solidFill>
                  <a:latin typeface="Comic Sans MS" charset="0"/>
                </a:rPr>
                <a:t>…  </a:t>
              </a:r>
              <a:r>
                <a:rPr lang="ja-JP" altLang="en-US" b="1" i="1">
                  <a:solidFill>
                    <a:srgbClr val="FF0000"/>
                  </a:solidFill>
                  <a:latin typeface="Comic Sans MS" charset="0"/>
                </a:rPr>
                <a:t>“</a:t>
              </a:r>
              <a:r>
                <a:rPr lang="en-US" altLang="ja-JP" b="1" i="1">
                  <a:solidFill>
                    <a:srgbClr val="FF0000"/>
                  </a:solidFill>
                  <a:latin typeface="Comic Sans MS" charset="0"/>
                </a:rPr>
                <a:t>and here</a:t>
              </a:r>
              <a:r>
                <a:rPr lang="ja-JP" altLang="en-US" b="1" i="1">
                  <a:solidFill>
                    <a:srgbClr val="FF0000"/>
                  </a:solidFill>
                  <a:latin typeface="Comic Sans MS" charset="0"/>
                </a:rPr>
                <a:t>’</a:t>
              </a:r>
              <a:r>
                <a:rPr lang="en-US" altLang="ja-JP" b="1" i="1">
                  <a:solidFill>
                    <a:srgbClr val="FF0000"/>
                  </a:solidFill>
                  <a:latin typeface="Comic Sans MS" charset="0"/>
                </a:rPr>
                <a:t>s the itemized bill …</a:t>
              </a:r>
              <a:r>
                <a:rPr lang="ja-JP" altLang="en-US" b="1" i="1">
                  <a:solidFill>
                    <a:srgbClr val="FF0000"/>
                  </a:solidFill>
                  <a:latin typeface="Comic Sans MS" charset="0"/>
                </a:rPr>
                <a:t>”</a:t>
              </a:r>
              <a:endParaRPr lang="en-US" altLang="ja-JP" b="1" i="1">
                <a:solidFill>
                  <a:srgbClr val="FF0000"/>
                </a:solidFill>
                <a:latin typeface="Comic Sans MS" charset="0"/>
              </a:endParaRPr>
            </a:p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5585" r="11708" b="-1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>
                <a:solidFill>
                  <a:srgbClr val="008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Thinking about Co$t$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Our global society built that very system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We didn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t all go broke building it …</a:t>
            </a: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We got rich beyond the avarice of kings!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6758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0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30000"/>
                </a:spcBef>
                <a:buFontTx/>
                <a:buChar char="•"/>
              </a:pPr>
              <a:r>
                <a:rPr lang="en-US" sz="2800">
                  <a:solidFill>
                    <a:srgbClr val="FF0000"/>
                  </a:solidFill>
                  <a:latin typeface="Comic Sans MS" charset="0"/>
                </a:rPr>
                <a:t>Now we get to </a:t>
              </a:r>
              <a:br>
                <a:rPr lang="en-US" sz="2800">
                  <a:solidFill>
                    <a:srgbClr val="FF0000"/>
                  </a:solidFill>
                  <a:latin typeface="Comic Sans MS" charset="0"/>
                </a:rPr>
              </a:br>
              <a:r>
                <a:rPr lang="en-US" sz="2800">
                  <a:solidFill>
                    <a:srgbClr val="FF0000"/>
                  </a:solidFill>
                  <a:latin typeface="Comic Sans MS" charset="0"/>
                </a:rPr>
                <a:t>do it again!</a:t>
              </a:r>
            </a:p>
            <a:p>
              <a:pPr>
                <a:spcBef>
                  <a:spcPct val="30000"/>
                </a:spcBef>
                <a:buFontTx/>
                <a:buChar char="•"/>
              </a:pPr>
              <a:r>
                <a:rPr lang="en-US" sz="2800">
                  <a:solidFill>
                    <a:srgbClr val="FF0000"/>
                  </a:solidFill>
                  <a:latin typeface="Comic Sans MS" charset="0"/>
                </a:rPr>
                <a:t>How?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Choose Your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Many academics believe:  </a:t>
            </a:r>
          </a:p>
          <a:p>
            <a:pPr lvl="1">
              <a:buFontTx/>
              <a:buNone/>
            </a:pP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Modern economy is possible only through the subsidy of cheap fossil energy. When we stop burning coal we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’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ll freeze in the dark!</a:t>
            </a: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”</a:t>
            </a:r>
            <a:endParaRPr lang="en-US" altLang="ja-JP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  <a:p>
            <a:pPr lvl="1">
              <a:buFontTx/>
              <a:buNone/>
            </a:pPr>
            <a:endParaRPr lang="en-US">
              <a:latin typeface="Comic Sans MS" charset="0"/>
              <a:ea typeface="ＭＳ Ｐゴシック" charset="0"/>
            </a:endParaRPr>
          </a:p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 prefer:</a:t>
            </a:r>
          </a:p>
          <a:p>
            <a:pPr lvl="1">
              <a:buFontTx/>
              <a:buNone/>
            </a:pP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Modern wealth results from ingenuity and hard work. Before we run out of oil, we</a:t>
            </a: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’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ll invent better technologies for the 21</a:t>
            </a:r>
            <a:r>
              <a:rPr lang="en-US" altLang="ja-JP" baseline="30000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st</a:t>
            </a:r>
            <a:r>
              <a:rPr lang="en-US" altLang="ja-JP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 Century. </a:t>
            </a:r>
          </a:p>
          <a:p>
            <a:pPr lvl="1">
              <a:buFontTx/>
              <a:buNone/>
            </a:pPr>
            <a:r>
              <a:rPr 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The future is bright.</a:t>
            </a:r>
            <a:r>
              <a:rPr lang="ja-JP" altLang="en-US">
                <a:solidFill>
                  <a:srgbClr val="FF0000"/>
                </a:solidFill>
                <a:latin typeface="Comic Sans MS" charset="0"/>
                <a:ea typeface="ＭＳ Ｐゴシック" charset="0"/>
              </a:rPr>
              <a:t>”</a:t>
            </a:r>
            <a:endParaRPr lang="en-US">
              <a:solidFill>
                <a:srgbClr val="FF0000"/>
              </a:solidFill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>
                <a:latin typeface="Comic Sans MS" charset="0"/>
                <a:ea typeface="ＭＳ Ｐゴシック" charset="0"/>
                <a:cs typeface="ＭＳ Ｐゴシック" charset="0"/>
              </a:rPr>
              <a:t>The Global Carbon Cycle</a:t>
            </a:r>
          </a:p>
        </p:txBody>
      </p:sp>
      <p:sp>
        <p:nvSpPr>
          <p:cNvPr id="271363" name="AutoShape 3"/>
          <p:cNvSpPr>
            <a:spLocks noChangeAspect="1" noChangeArrowheads="1"/>
          </p:cNvSpPr>
          <p:nvPr/>
        </p:nvSpPr>
        <p:spPr bwMode="auto">
          <a:xfrm>
            <a:off x="3514725" y="4827588"/>
            <a:ext cx="2120900" cy="1825625"/>
          </a:xfrm>
          <a:prstGeom prst="flowChartMagneticDisk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9459" name="Text Box 4"/>
          <p:cNvSpPr txBox="1">
            <a:spLocks noChangeAspect="1" noChangeArrowheads="1"/>
          </p:cNvSpPr>
          <p:nvPr/>
        </p:nvSpPr>
        <p:spPr bwMode="auto">
          <a:xfrm>
            <a:off x="4054475" y="5286375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charset="0"/>
              </a:rPr>
              <a:t>Humans</a:t>
            </a:r>
          </a:p>
        </p:txBody>
      </p:sp>
      <p:grpSp>
        <p:nvGrpSpPr>
          <p:cNvPr id="19460" name="Group 5"/>
          <p:cNvGrpSpPr>
            <a:grpSpLocks noChangeAspect="1"/>
          </p:cNvGrpSpPr>
          <p:nvPr/>
        </p:nvGrpSpPr>
        <p:grpSpPr bwMode="auto">
          <a:xfrm>
            <a:off x="3457575" y="1136650"/>
            <a:ext cx="2352675" cy="2319338"/>
            <a:chOff x="3928" y="5040"/>
            <a:chExt cx="1792" cy="1793"/>
          </a:xfrm>
        </p:grpSpPr>
        <p:sp>
          <p:nvSpPr>
            <p:cNvPr id="271366" name="Oval 6"/>
            <p:cNvSpPr>
              <a:spLocks noChangeAspect="1" noChangeArrowheads="1"/>
            </p:cNvSpPr>
            <p:nvPr/>
          </p:nvSpPr>
          <p:spPr bwMode="auto">
            <a:xfrm>
              <a:off x="3928" y="5040"/>
              <a:ext cx="1792" cy="179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1">
                <a:ea typeface="+mn-ea"/>
                <a:cs typeface="+mn-cs"/>
              </a:endParaRPr>
            </a:p>
          </p:txBody>
        </p:sp>
        <p:sp>
          <p:nvSpPr>
            <p:cNvPr id="19484" name="Text Box 7"/>
            <p:cNvSpPr txBox="1">
              <a:spLocks noChangeAspect="1" noChangeArrowheads="1"/>
            </p:cNvSpPr>
            <p:nvPr/>
          </p:nvSpPr>
          <p:spPr bwMode="auto">
            <a:xfrm>
              <a:off x="4078" y="5218"/>
              <a:ext cx="1494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latin typeface="Arial" charset="0"/>
                </a:rPr>
                <a:t>Atmosphere</a:t>
              </a:r>
            </a:p>
          </p:txBody>
        </p:sp>
        <p:graphicFrame>
          <p:nvGraphicFramePr>
            <p:cNvPr id="19485" name="Object 3"/>
            <p:cNvGraphicFramePr>
              <a:graphicFrameLocks noChangeAspect="1"/>
            </p:cNvGraphicFramePr>
            <p:nvPr/>
          </p:nvGraphicFramePr>
          <p:xfrm>
            <a:off x="4176" y="5541"/>
            <a:ext cx="1234" cy="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90" name="Image" r:id="rId4" imgW="6077744" imgH="4266768" progId="Photoshop.Image.5">
                    <p:embed/>
                  </p:oleObj>
                </mc:Choice>
                <mc:Fallback>
                  <p:oleObj name="Image" r:id="rId4" imgW="6077744" imgH="4266768" progId="Photoshop.Image.5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5541"/>
                          <a:ext cx="1234" cy="8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86" name="Text Box 9"/>
            <p:cNvSpPr txBox="1">
              <a:spLocks noChangeAspect="1" noChangeArrowheads="1"/>
            </p:cNvSpPr>
            <p:nvPr/>
          </p:nvSpPr>
          <p:spPr bwMode="auto">
            <a:xfrm>
              <a:off x="4225" y="6433"/>
              <a:ext cx="1206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latin typeface="Arial" charset="0"/>
                </a:rPr>
                <a:t>775 + 4/yr</a:t>
              </a:r>
            </a:p>
          </p:txBody>
        </p:sp>
      </p:grpSp>
      <p:grpSp>
        <p:nvGrpSpPr>
          <p:cNvPr id="19461" name="Group 10"/>
          <p:cNvGrpSpPr>
            <a:grpSpLocks noChangeAspect="1"/>
          </p:cNvGrpSpPr>
          <p:nvPr/>
        </p:nvGrpSpPr>
        <p:grpSpPr bwMode="auto">
          <a:xfrm>
            <a:off x="630238" y="4206875"/>
            <a:ext cx="2355850" cy="2317750"/>
            <a:chOff x="1920" y="5616"/>
            <a:chExt cx="1920" cy="1920"/>
          </a:xfrm>
        </p:grpSpPr>
        <p:sp>
          <p:nvSpPr>
            <p:cNvPr id="271371" name="Oval 11"/>
            <p:cNvSpPr>
              <a:spLocks noChangeAspect="1" noChangeArrowheads="1"/>
            </p:cNvSpPr>
            <p:nvPr/>
          </p:nvSpPr>
          <p:spPr bwMode="auto">
            <a:xfrm>
              <a:off x="1920" y="5616"/>
              <a:ext cx="1920" cy="192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1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sp>
          <p:nvSpPr>
            <p:cNvPr id="19480" name="Text Box 12"/>
            <p:cNvSpPr txBox="1">
              <a:spLocks noChangeAspect="1" noChangeArrowheads="1"/>
            </p:cNvSpPr>
            <p:nvPr/>
          </p:nvSpPr>
          <p:spPr bwMode="auto">
            <a:xfrm>
              <a:off x="2428" y="5807"/>
              <a:ext cx="91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Arial" charset="0"/>
                </a:rPr>
                <a:t>Ocean</a:t>
              </a:r>
            </a:p>
          </p:txBody>
        </p:sp>
        <p:sp>
          <p:nvSpPr>
            <p:cNvPr id="19481" name="Text Box 13"/>
            <p:cNvSpPr txBox="1">
              <a:spLocks noChangeAspect="1" noChangeArrowheads="1"/>
            </p:cNvSpPr>
            <p:nvPr/>
          </p:nvSpPr>
          <p:spPr bwMode="auto">
            <a:xfrm>
              <a:off x="2432" y="7105"/>
              <a:ext cx="91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solidFill>
                    <a:schemeClr val="bg1"/>
                  </a:solidFill>
                  <a:latin typeface="Arial" charset="0"/>
                </a:rPr>
                <a:t>38,000</a:t>
              </a:r>
            </a:p>
          </p:txBody>
        </p:sp>
        <p:graphicFrame>
          <p:nvGraphicFramePr>
            <p:cNvPr id="19482" name="Object 2"/>
            <p:cNvGraphicFramePr>
              <a:graphicFrameLocks noChangeAspect="1"/>
            </p:cNvGraphicFramePr>
            <p:nvPr/>
          </p:nvGraphicFramePr>
          <p:xfrm>
            <a:off x="2208" y="6096"/>
            <a:ext cx="1303" cy="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91" name="Image" r:id="rId6" imgW="12974232" imgH="9263678" progId="Photoshop.Image.5">
                    <p:embed/>
                  </p:oleObj>
                </mc:Choice>
                <mc:Fallback>
                  <p:oleObj name="Image" r:id="rId6" imgW="12974232" imgH="9263678" progId="Photoshop.Image.5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6096"/>
                          <a:ext cx="1303" cy="9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1375" name="Oval 15"/>
          <p:cNvSpPr>
            <a:spLocks noChangeAspect="1" noChangeArrowheads="1"/>
          </p:cNvSpPr>
          <p:nvPr/>
        </p:nvSpPr>
        <p:spPr bwMode="auto">
          <a:xfrm>
            <a:off x="6281738" y="4206875"/>
            <a:ext cx="2355850" cy="231775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1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9463" name="Text Box 16"/>
          <p:cNvSpPr txBox="1">
            <a:spLocks noChangeAspect="1" noChangeArrowheads="1"/>
          </p:cNvSpPr>
          <p:nvPr/>
        </p:nvSpPr>
        <p:spPr bwMode="auto">
          <a:xfrm>
            <a:off x="7081838" y="4337050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Arial" charset="0"/>
              </a:rPr>
              <a:t>Land</a:t>
            </a:r>
          </a:p>
        </p:txBody>
      </p:sp>
      <p:sp>
        <p:nvSpPr>
          <p:cNvPr id="19464" name="Text Box 17"/>
          <p:cNvSpPr txBox="1">
            <a:spLocks noChangeAspect="1" noChangeArrowheads="1"/>
          </p:cNvSpPr>
          <p:nvPr/>
        </p:nvSpPr>
        <p:spPr bwMode="auto">
          <a:xfrm>
            <a:off x="7034213" y="6100763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charset="0"/>
              </a:rPr>
              <a:t>2000</a:t>
            </a:r>
          </a:p>
        </p:txBody>
      </p:sp>
      <p:sp>
        <p:nvSpPr>
          <p:cNvPr id="271378" name="Line 18"/>
          <p:cNvSpPr>
            <a:spLocks noChangeAspect="1" noChangeShapeType="1"/>
          </p:cNvSpPr>
          <p:nvPr/>
        </p:nvSpPr>
        <p:spPr bwMode="auto">
          <a:xfrm flipH="1">
            <a:off x="2513013" y="3165475"/>
            <a:ext cx="1296987" cy="127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1379" name="Line 19"/>
          <p:cNvSpPr>
            <a:spLocks noChangeAspect="1" noChangeShapeType="1"/>
          </p:cNvSpPr>
          <p:nvPr/>
        </p:nvSpPr>
        <p:spPr bwMode="auto">
          <a:xfrm flipV="1">
            <a:off x="4575175" y="3455988"/>
            <a:ext cx="0" cy="1677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1380" name="Line 20"/>
          <p:cNvSpPr>
            <a:spLocks noChangeAspect="1" noChangeShapeType="1"/>
          </p:cNvSpPr>
          <p:nvPr/>
        </p:nvSpPr>
        <p:spPr bwMode="auto">
          <a:xfrm flipH="1" flipV="1">
            <a:off x="5753100" y="2584450"/>
            <a:ext cx="1411288" cy="1622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468" name="Text Box 21"/>
          <p:cNvSpPr txBox="1">
            <a:spLocks noChangeAspect="1" noChangeArrowheads="1"/>
          </p:cNvSpPr>
          <p:nvPr/>
        </p:nvSpPr>
        <p:spPr bwMode="auto">
          <a:xfrm>
            <a:off x="2843213" y="3736975"/>
            <a:ext cx="827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~90</a:t>
            </a:r>
          </a:p>
        </p:txBody>
      </p:sp>
      <p:sp>
        <p:nvSpPr>
          <p:cNvPr id="19469" name="Text Box 22"/>
          <p:cNvSpPr txBox="1">
            <a:spLocks noChangeAspect="1" noChangeArrowheads="1"/>
          </p:cNvSpPr>
          <p:nvPr/>
        </p:nvSpPr>
        <p:spPr bwMode="auto">
          <a:xfrm>
            <a:off x="5773738" y="2997200"/>
            <a:ext cx="977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~120</a:t>
            </a:r>
          </a:p>
        </p:txBody>
      </p:sp>
      <p:sp>
        <p:nvSpPr>
          <p:cNvPr id="271383" name="Line 23"/>
          <p:cNvSpPr>
            <a:spLocks noChangeAspect="1" noChangeShapeType="1"/>
          </p:cNvSpPr>
          <p:nvPr/>
        </p:nvSpPr>
        <p:spPr bwMode="auto">
          <a:xfrm>
            <a:off x="5575300" y="3048000"/>
            <a:ext cx="1179513" cy="1392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471" name="Text Box 24"/>
          <p:cNvSpPr txBox="1">
            <a:spLocks noChangeAspect="1" noChangeArrowheads="1"/>
          </p:cNvSpPr>
          <p:nvPr/>
        </p:nvSpPr>
        <p:spPr bwMode="auto">
          <a:xfrm>
            <a:off x="5548313" y="3663950"/>
            <a:ext cx="977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~120</a:t>
            </a:r>
          </a:p>
        </p:txBody>
      </p:sp>
      <p:sp>
        <p:nvSpPr>
          <p:cNvPr id="19472" name="Text Box 25"/>
          <p:cNvSpPr txBox="1">
            <a:spLocks noChangeAspect="1" noChangeArrowheads="1"/>
          </p:cNvSpPr>
          <p:nvPr/>
        </p:nvSpPr>
        <p:spPr bwMode="auto">
          <a:xfrm>
            <a:off x="3900488" y="4146550"/>
            <a:ext cx="13747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8 GtC/yr</a:t>
            </a:r>
          </a:p>
        </p:txBody>
      </p:sp>
      <p:sp>
        <p:nvSpPr>
          <p:cNvPr id="271386" name="Line 26"/>
          <p:cNvSpPr>
            <a:spLocks noChangeAspect="1" noChangeShapeType="1"/>
          </p:cNvSpPr>
          <p:nvPr/>
        </p:nvSpPr>
        <p:spPr bwMode="auto">
          <a:xfrm flipV="1">
            <a:off x="2017713" y="2781300"/>
            <a:ext cx="153035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474" name="Text Box 27"/>
          <p:cNvSpPr txBox="1">
            <a:spLocks noChangeAspect="1" noChangeArrowheads="1"/>
          </p:cNvSpPr>
          <p:nvPr/>
        </p:nvSpPr>
        <p:spPr bwMode="auto">
          <a:xfrm>
            <a:off x="2543175" y="3144838"/>
            <a:ext cx="838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~90</a:t>
            </a:r>
          </a:p>
        </p:txBody>
      </p:sp>
      <p:pic>
        <p:nvPicPr>
          <p:cNvPr id="19475" name="Picture 28" descr="trop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4754563"/>
            <a:ext cx="17430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9" descr="smo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5686425"/>
            <a:ext cx="1270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7" name="Text Box 30"/>
          <p:cNvSpPr txBox="1">
            <a:spLocks noChangeArrowheads="1"/>
          </p:cNvSpPr>
          <p:nvPr/>
        </p:nvSpPr>
        <p:spPr bwMode="auto">
          <a:xfrm>
            <a:off x="176213" y="1473200"/>
            <a:ext cx="2298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  <a:latin typeface="Times" charset="0"/>
              </a:rPr>
              <a:t>About half the CO</a:t>
            </a:r>
            <a:r>
              <a:rPr lang="en-US" b="1" i="1" baseline="-25000">
                <a:solidFill>
                  <a:srgbClr val="FF0000"/>
                </a:solidFill>
                <a:latin typeface="Times" charset="0"/>
              </a:rPr>
              <a:t>2</a:t>
            </a:r>
            <a:r>
              <a:rPr lang="en-US" b="1" i="1">
                <a:solidFill>
                  <a:srgbClr val="FF0000"/>
                </a:solidFill>
                <a:latin typeface="Times" charset="0"/>
              </a:rPr>
              <a:t> released by humans is absorbed by oceans and land</a:t>
            </a:r>
          </a:p>
        </p:txBody>
      </p:sp>
      <p:sp>
        <p:nvSpPr>
          <p:cNvPr id="19478" name="Text Box 31"/>
          <p:cNvSpPr txBox="1">
            <a:spLocks noChangeArrowheads="1"/>
          </p:cNvSpPr>
          <p:nvPr/>
        </p:nvSpPr>
        <p:spPr bwMode="auto">
          <a:xfrm>
            <a:off x="6994525" y="1608138"/>
            <a:ext cx="20129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i="1">
                <a:solidFill>
                  <a:srgbClr val="FF0000"/>
                </a:solidFill>
                <a:latin typeface="Times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latin typeface="Times" charset="0"/>
              </a:rPr>
              <a:t>Missing</a:t>
            </a:r>
            <a:r>
              <a:rPr lang="ja-JP" altLang="en-US" b="1" i="1">
                <a:solidFill>
                  <a:srgbClr val="FF0000"/>
                </a:solidFill>
                <a:latin typeface="Times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latin typeface="Times" charset="0"/>
              </a:rPr>
              <a:t> carbon is hard to find among large natural fluxes</a:t>
            </a:r>
            <a:endParaRPr lang="en-US" b="1" i="1">
              <a:solidFill>
                <a:srgbClr val="FF0000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Where Has All the Carbon Gone?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135938" cy="5257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Into the 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oceans</a:t>
            </a:r>
          </a:p>
          <a:p>
            <a:pPr lvl="1">
              <a:defRPr/>
            </a:pPr>
            <a:r>
              <a:rPr lang="en-US" sz="2000" b="1">
                <a:latin typeface="Comic Sans MS" charset="0"/>
                <a:ea typeface="ＭＳ Ｐゴシック" charset="0"/>
              </a:rPr>
              <a:t>Solubility pump</a:t>
            </a:r>
            <a:r>
              <a:rPr lang="en-US" sz="2000">
                <a:latin typeface="Comic Sans MS" charset="0"/>
                <a:ea typeface="ＭＳ Ｐゴシック" charset="0"/>
              </a:rPr>
              <a:t> (CO</a:t>
            </a:r>
            <a:r>
              <a:rPr lang="en-US" sz="2000" baseline="-25000">
                <a:latin typeface="Comic Sans MS" charset="0"/>
                <a:ea typeface="ＭＳ Ｐゴシック" charset="0"/>
              </a:rPr>
              <a:t>2</a:t>
            </a:r>
            <a:r>
              <a:rPr lang="en-US" sz="2000">
                <a:latin typeface="Comic Sans MS" charset="0"/>
                <a:ea typeface="ＭＳ Ｐゴシック" charset="0"/>
              </a:rPr>
              <a:t> very soluble in cold water, but rates are limited by slow physical mixing)</a:t>
            </a:r>
          </a:p>
          <a:p>
            <a:pPr lvl="1">
              <a:defRPr/>
            </a:pPr>
            <a:r>
              <a:rPr lang="en-US" sz="2000" b="1">
                <a:latin typeface="Comic Sans MS" charset="0"/>
                <a:ea typeface="ＭＳ Ｐゴシック" charset="0"/>
              </a:rPr>
              <a:t>Biological pump</a:t>
            </a:r>
            <a:r>
              <a:rPr lang="en-US" sz="2000">
                <a:latin typeface="Comic Sans MS" charset="0"/>
                <a:ea typeface="ＭＳ Ｐゴシック" charset="0"/>
              </a:rPr>
              <a:t> (slow </a:t>
            </a:r>
            <a:r>
              <a:rPr lang="ja-JP" altLang="en-US" sz="2000">
                <a:latin typeface="Comic Sans MS" charset="0"/>
                <a:ea typeface="ＭＳ Ｐゴシック" charset="0"/>
              </a:rPr>
              <a:t>“</a:t>
            </a:r>
            <a:r>
              <a:rPr lang="en-US" sz="2000">
                <a:latin typeface="Comic Sans MS" charset="0"/>
                <a:ea typeface="ＭＳ Ｐゴシック" charset="0"/>
              </a:rPr>
              <a:t>rain</a:t>
            </a:r>
            <a:r>
              <a:rPr lang="ja-JP" altLang="en-US" sz="2000">
                <a:latin typeface="Comic Sans MS" charset="0"/>
                <a:ea typeface="ＭＳ Ｐゴシック" charset="0"/>
              </a:rPr>
              <a:t>”</a:t>
            </a:r>
            <a:r>
              <a:rPr lang="en-US" sz="2000">
                <a:latin typeface="Comic Sans MS" charset="0"/>
                <a:ea typeface="ＭＳ Ｐゴシック" charset="0"/>
              </a:rPr>
              <a:t> of organic debris)</a:t>
            </a:r>
          </a:p>
          <a:p>
            <a:pPr lvl="1">
              <a:lnSpc>
                <a:spcPct val="20000"/>
              </a:lnSpc>
              <a:spcBef>
                <a:spcPct val="0"/>
              </a:spcBef>
              <a:buFontTx/>
              <a:buNone/>
              <a:defRPr/>
            </a:pPr>
            <a:endParaRPr lang="en-US" sz="2000">
              <a:latin typeface="Comic Sans MS" charset="0"/>
              <a:ea typeface="ＭＳ Ｐゴシック" charset="0"/>
            </a:endParaRPr>
          </a:p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Into the </a:t>
            </a: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land</a:t>
            </a:r>
          </a:p>
          <a:p>
            <a:pPr lvl="1">
              <a:defRPr/>
            </a:pPr>
            <a:r>
              <a:rPr lang="en-US" sz="2000" b="1">
                <a:latin typeface="Comic Sans MS" charset="0"/>
                <a:ea typeface="ＭＳ Ｐゴシック" charset="0"/>
              </a:rPr>
              <a:t>CO</a:t>
            </a:r>
            <a:r>
              <a:rPr lang="en-US" sz="2000" b="1" baseline="-25000">
                <a:latin typeface="Comic Sans MS" charset="0"/>
                <a:ea typeface="ＭＳ Ｐゴシック" charset="0"/>
              </a:rPr>
              <a:t>2</a:t>
            </a:r>
            <a:r>
              <a:rPr lang="en-US" sz="2000" b="1">
                <a:latin typeface="Comic Sans MS" charset="0"/>
                <a:ea typeface="ＭＳ Ｐゴシック" charset="0"/>
              </a:rPr>
              <a:t> Fertilization</a:t>
            </a:r>
            <a:r>
              <a:rPr lang="en-US" sz="2000">
                <a:latin typeface="Comic Sans MS" charset="0"/>
                <a:ea typeface="ＭＳ Ｐゴシック" charset="0"/>
              </a:rPr>
              <a:t> </a:t>
            </a:r>
            <a:br>
              <a:rPr lang="en-US" sz="2000">
                <a:latin typeface="Comic Sans MS" charset="0"/>
                <a:ea typeface="ＭＳ Ｐゴシック" charset="0"/>
              </a:rPr>
            </a:br>
            <a:r>
              <a:rPr lang="en-US" sz="2000">
                <a:latin typeface="Comic Sans MS" charset="0"/>
                <a:ea typeface="ＭＳ Ｐゴシック" charset="0"/>
              </a:rPr>
              <a:t>(plants eat CO2 … is more better?)</a:t>
            </a:r>
          </a:p>
          <a:p>
            <a:pPr lvl="1">
              <a:defRPr/>
            </a:pPr>
            <a:r>
              <a:rPr lang="en-US" sz="2000" b="1">
                <a:latin typeface="Comic Sans MS" charset="0"/>
                <a:ea typeface="ＭＳ Ｐゴシック" charset="0"/>
              </a:rPr>
              <a:t>Nutrient fertilization</a:t>
            </a:r>
            <a:r>
              <a:rPr lang="en-US" sz="2000">
                <a:latin typeface="Comic Sans MS" charset="0"/>
                <a:ea typeface="ＭＳ Ｐゴシック" charset="0"/>
              </a:rPr>
              <a:t> </a:t>
            </a:r>
            <a:br>
              <a:rPr lang="en-US" sz="2000">
                <a:latin typeface="Comic Sans MS" charset="0"/>
                <a:ea typeface="ＭＳ Ｐゴシック" charset="0"/>
              </a:rPr>
            </a:br>
            <a:r>
              <a:rPr lang="en-US" sz="2000">
                <a:latin typeface="Comic Sans MS" charset="0"/>
                <a:ea typeface="ＭＳ Ｐゴシック" charset="0"/>
              </a:rPr>
              <a:t>(N-deposition and fertilizers)</a:t>
            </a:r>
          </a:p>
          <a:p>
            <a:pPr lvl="1">
              <a:defRPr/>
            </a:pPr>
            <a:r>
              <a:rPr lang="en-US" sz="2000" b="1">
                <a:latin typeface="Comic Sans MS" charset="0"/>
                <a:ea typeface="ＭＳ Ｐゴシック" charset="0"/>
              </a:rPr>
              <a:t>Land-use change</a:t>
            </a:r>
            <a:r>
              <a:rPr lang="en-US" sz="2000">
                <a:latin typeface="Comic Sans MS" charset="0"/>
                <a:ea typeface="ＭＳ Ｐゴシック" charset="0"/>
              </a:rPr>
              <a:t> </a:t>
            </a:r>
            <a:br>
              <a:rPr lang="en-US" sz="2000">
                <a:latin typeface="Comic Sans MS" charset="0"/>
                <a:ea typeface="ＭＳ Ｐゴシック" charset="0"/>
              </a:rPr>
            </a:br>
            <a:r>
              <a:rPr lang="en-US" sz="2000">
                <a:latin typeface="Comic Sans MS" charset="0"/>
                <a:ea typeface="ＭＳ Ｐゴシック" charset="0"/>
              </a:rPr>
              <a:t>(forest regrowth, fire suppression, woody encroachment … but what about Wal-Marts?)</a:t>
            </a:r>
          </a:p>
          <a:p>
            <a:pPr lvl="1">
              <a:defRPr/>
            </a:pPr>
            <a:r>
              <a:rPr lang="en-US" sz="2000">
                <a:latin typeface="Comic Sans MS" charset="0"/>
                <a:ea typeface="ＭＳ Ｐゴシック" charset="0"/>
              </a:rPr>
              <a:t>Response to </a:t>
            </a:r>
            <a:r>
              <a:rPr lang="en-US" sz="2000" b="1">
                <a:latin typeface="Comic Sans MS" charset="0"/>
                <a:ea typeface="ＭＳ Ｐゴシック" charset="0"/>
              </a:rPr>
              <a:t>changing climate</a:t>
            </a:r>
            <a:r>
              <a:rPr lang="en-US" sz="2000">
                <a:latin typeface="Comic Sans MS" charset="0"/>
                <a:ea typeface="ＭＳ Ｐゴシック" charset="0"/>
              </a:rPr>
              <a:t> </a:t>
            </a:r>
            <a:br>
              <a:rPr lang="en-US" sz="2000">
                <a:latin typeface="Comic Sans MS" charset="0"/>
                <a:ea typeface="ＭＳ Ｐゴシック" charset="0"/>
              </a:rPr>
            </a:br>
            <a:r>
              <a:rPr lang="en-US" sz="2000">
                <a:latin typeface="Comic Sans MS" charset="0"/>
                <a:ea typeface="ＭＳ Ｐゴシック" charset="0"/>
              </a:rPr>
              <a:t>(e.g., Boreal warming)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295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>
                <a:latin typeface="Comic Sans MS" charset="0"/>
                <a:ea typeface="ＭＳ Ｐゴシック" charset="0"/>
                <a:cs typeface="ＭＳ Ｐゴシック" charset="0"/>
              </a:rPr>
              <a:t>Vertical Structure </a:t>
            </a:r>
            <a:br>
              <a:rPr lang="en-US" sz="5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5000">
                <a:latin typeface="Comic Sans MS" charset="0"/>
                <a:ea typeface="ＭＳ Ｐゴシック" charset="0"/>
                <a:cs typeface="ＭＳ Ｐゴシック" charset="0"/>
              </a:rPr>
              <a:t>of the Oceans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295400" y="5105400"/>
            <a:ext cx="6705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>
                <a:latin typeface="Comic Sans MS" charset="0"/>
                <a:ea typeface="ＭＳ Ｐゴシック" charset="0"/>
                <a:cs typeface="ＭＳ Ｐゴシック" charset="0"/>
              </a:rPr>
              <a:t>Warm 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buoyant </a:t>
            </a:r>
            <a:r>
              <a:rPr lang="ja-JP" altLang="en-US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raft</a:t>
            </a:r>
            <a:r>
              <a:rPr lang="ja-JP" altLang="en-US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>
                <a:latin typeface="Comic Sans MS" charset="0"/>
                <a:ea typeface="ＭＳ Ｐゴシック" charset="0"/>
                <a:cs typeface="ＭＳ Ｐゴシック" charset="0"/>
              </a:rPr>
              <a:t> floats at surface</a:t>
            </a:r>
          </a:p>
          <a:p>
            <a:pPr>
              <a:lnSpc>
                <a:spcPct val="90000"/>
              </a:lnSpc>
            </a:pPr>
            <a:r>
              <a:rPr lang="en-US" sz="1800">
                <a:latin typeface="Comic Sans MS" charset="0"/>
                <a:ea typeface="ＭＳ Ｐゴシック" charset="0"/>
                <a:cs typeface="ＭＳ Ｐゴシック" charset="0"/>
              </a:rPr>
              <a:t>Cold deep water is only </a:t>
            </a:r>
            <a:r>
              <a:rPr lang="ja-JP" altLang="en-US" sz="18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>
                <a:latin typeface="Comic Sans MS" charset="0"/>
                <a:ea typeface="ＭＳ Ｐゴシック" charset="0"/>
                <a:cs typeface="ＭＳ Ｐゴシック" charset="0"/>
              </a:rPr>
              <a:t>formed</a:t>
            </a:r>
            <a:r>
              <a:rPr lang="ja-JP" altLang="en-US" sz="18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>
                <a:latin typeface="Comic Sans MS" charset="0"/>
                <a:ea typeface="ＭＳ Ｐゴシック" charset="0"/>
                <a:cs typeface="ＭＳ Ｐゴシック" charset="0"/>
              </a:rPr>
              <a:t> at high latitudes</a:t>
            </a:r>
          </a:p>
          <a:p>
            <a:pPr>
              <a:lnSpc>
                <a:spcPct val="90000"/>
              </a:lnSpc>
            </a:pPr>
            <a:r>
              <a:rPr lang="en-US" sz="1800">
                <a:latin typeface="Comic Sans MS" charset="0"/>
                <a:ea typeface="ＭＳ Ｐゴシック" charset="0"/>
                <a:cs typeface="ＭＳ Ｐゴシック" charset="0"/>
              </a:rPr>
              <a:t>Very stable, </a:t>
            </a: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hard to mix, takes ~ 1000 years!</a:t>
            </a:r>
          </a:p>
          <a:p>
            <a:pPr>
              <a:lnSpc>
                <a:spcPct val="90000"/>
              </a:lnSpc>
            </a:pPr>
            <a:r>
              <a:rPr lang="en-US" sz="1800">
                <a:latin typeface="Comic Sans MS" charset="0"/>
                <a:ea typeface="ＭＳ Ｐゴシック" charset="0"/>
                <a:cs typeface="ＭＳ Ｐゴシック" charset="0"/>
              </a:rPr>
              <a:t>Icy cold, inky black, most of the ocean </a:t>
            </a:r>
            <a:br>
              <a:rPr lang="en-US" sz="18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doesn</a:t>
            </a:r>
            <a:r>
              <a:rPr lang="ja-JP" altLang="en-US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 know we</a:t>
            </a:r>
            <a:r>
              <a:rPr lang="ja-JP" altLang="en-US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80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re here yet!</a:t>
            </a:r>
            <a:r>
              <a:rPr lang="en-US" altLang="ja-JP" sz="180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endParaRPr lang="en-US" sz="18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5" name="Picture 4" descr="oc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35100"/>
            <a:ext cx="73152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52400" y="15875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sfc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82550" y="3492500"/>
            <a:ext cx="801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4 km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Scan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7251700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630488" cy="2201863"/>
          </a:xfrm>
        </p:spPr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Climate Change Mitigation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334125" y="1962150"/>
            <a:ext cx="2779713" cy="1863725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Stabilizing CO</a:t>
            </a:r>
            <a:r>
              <a:rPr lang="en-US" baseline="-25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 at 450 ppm would be really hard!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Paths to 450 ppm</a:t>
            </a:r>
          </a:p>
        </p:txBody>
      </p:sp>
      <p:pic>
        <p:nvPicPr>
          <p:cNvPr id="26626" name="Picture 3" descr="Scan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425"/>
            <a:ext cx="9040813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485775" y="1171575"/>
            <a:ext cx="8134350" cy="4475163"/>
            <a:chOff x="479" y="678"/>
            <a:chExt cx="5124" cy="2819"/>
          </a:xfrm>
        </p:grpSpPr>
        <p:sp>
          <p:nvSpPr>
            <p:cNvPr id="27653" name="Freeform 3"/>
            <p:cNvSpPr>
              <a:spLocks/>
            </p:cNvSpPr>
            <p:nvPr/>
          </p:nvSpPr>
          <p:spPr bwMode="auto">
            <a:xfrm>
              <a:off x="1359" y="1823"/>
              <a:ext cx="2553" cy="768"/>
            </a:xfrm>
            <a:custGeom>
              <a:avLst/>
              <a:gdLst>
                <a:gd name="T0" fmla="*/ 0 w 2553"/>
                <a:gd name="T1" fmla="*/ 0 h 768"/>
                <a:gd name="T2" fmla="*/ 172 w 2553"/>
                <a:gd name="T3" fmla="*/ 28 h 768"/>
                <a:gd name="T4" fmla="*/ 451 w 2553"/>
                <a:gd name="T5" fmla="*/ 35 h 768"/>
                <a:gd name="T6" fmla="*/ 809 w 2553"/>
                <a:gd name="T7" fmla="*/ 44 h 768"/>
                <a:gd name="T8" fmla="*/ 1180 w 2553"/>
                <a:gd name="T9" fmla="*/ 44 h 768"/>
                <a:gd name="T10" fmla="*/ 1580 w 2553"/>
                <a:gd name="T11" fmla="*/ 41 h 768"/>
                <a:gd name="T12" fmla="*/ 1945 w 2553"/>
                <a:gd name="T13" fmla="*/ 41 h 768"/>
                <a:gd name="T14" fmla="*/ 2262 w 2553"/>
                <a:gd name="T15" fmla="*/ 32 h 768"/>
                <a:gd name="T16" fmla="*/ 2473 w 2553"/>
                <a:gd name="T17" fmla="*/ 19 h 768"/>
                <a:gd name="T18" fmla="*/ 2553 w 2553"/>
                <a:gd name="T19" fmla="*/ 3 h 768"/>
                <a:gd name="T20" fmla="*/ 2543 w 2553"/>
                <a:gd name="T21" fmla="*/ 192 h 768"/>
                <a:gd name="T22" fmla="*/ 2524 w 2553"/>
                <a:gd name="T23" fmla="*/ 329 h 768"/>
                <a:gd name="T24" fmla="*/ 2502 w 2553"/>
                <a:gd name="T25" fmla="*/ 470 h 768"/>
                <a:gd name="T26" fmla="*/ 2460 w 2553"/>
                <a:gd name="T27" fmla="*/ 585 h 768"/>
                <a:gd name="T28" fmla="*/ 2406 w 2553"/>
                <a:gd name="T29" fmla="*/ 665 h 768"/>
                <a:gd name="T30" fmla="*/ 2262 w 2553"/>
                <a:gd name="T31" fmla="*/ 707 h 768"/>
                <a:gd name="T32" fmla="*/ 2089 w 2553"/>
                <a:gd name="T33" fmla="*/ 729 h 768"/>
                <a:gd name="T34" fmla="*/ 1903 w 2553"/>
                <a:gd name="T35" fmla="*/ 745 h 768"/>
                <a:gd name="T36" fmla="*/ 1740 w 2553"/>
                <a:gd name="T37" fmla="*/ 758 h 768"/>
                <a:gd name="T38" fmla="*/ 1567 w 2553"/>
                <a:gd name="T39" fmla="*/ 761 h 768"/>
                <a:gd name="T40" fmla="*/ 1401 w 2553"/>
                <a:gd name="T41" fmla="*/ 764 h 768"/>
                <a:gd name="T42" fmla="*/ 1263 w 2553"/>
                <a:gd name="T43" fmla="*/ 764 h 768"/>
                <a:gd name="T44" fmla="*/ 1116 w 2553"/>
                <a:gd name="T45" fmla="*/ 768 h 768"/>
                <a:gd name="T46" fmla="*/ 962 w 2553"/>
                <a:gd name="T47" fmla="*/ 764 h 768"/>
                <a:gd name="T48" fmla="*/ 815 w 2553"/>
                <a:gd name="T49" fmla="*/ 758 h 768"/>
                <a:gd name="T50" fmla="*/ 687 w 2553"/>
                <a:gd name="T51" fmla="*/ 755 h 768"/>
                <a:gd name="T52" fmla="*/ 527 w 2553"/>
                <a:gd name="T53" fmla="*/ 739 h 768"/>
                <a:gd name="T54" fmla="*/ 354 w 2553"/>
                <a:gd name="T55" fmla="*/ 713 h 768"/>
                <a:gd name="T56" fmla="*/ 249 w 2553"/>
                <a:gd name="T57" fmla="*/ 700 h 768"/>
                <a:gd name="T58" fmla="*/ 156 w 2553"/>
                <a:gd name="T59" fmla="*/ 649 h 768"/>
                <a:gd name="T60" fmla="*/ 102 w 2553"/>
                <a:gd name="T61" fmla="*/ 588 h 768"/>
                <a:gd name="T62" fmla="*/ 73 w 2553"/>
                <a:gd name="T63" fmla="*/ 515 h 768"/>
                <a:gd name="T64" fmla="*/ 41 w 2553"/>
                <a:gd name="T65" fmla="*/ 329 h 768"/>
                <a:gd name="T66" fmla="*/ 9 w 2553"/>
                <a:gd name="T67" fmla="*/ 112 h 768"/>
                <a:gd name="T68" fmla="*/ 0 w 2553"/>
                <a:gd name="T69" fmla="*/ 0 h 7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53"/>
                <a:gd name="T106" fmla="*/ 0 h 768"/>
                <a:gd name="T107" fmla="*/ 2553 w 2553"/>
                <a:gd name="T108" fmla="*/ 768 h 7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53" h="768">
                  <a:moveTo>
                    <a:pt x="0" y="0"/>
                  </a:moveTo>
                  <a:lnTo>
                    <a:pt x="172" y="28"/>
                  </a:lnTo>
                  <a:lnTo>
                    <a:pt x="451" y="35"/>
                  </a:lnTo>
                  <a:lnTo>
                    <a:pt x="809" y="44"/>
                  </a:lnTo>
                  <a:lnTo>
                    <a:pt x="1180" y="44"/>
                  </a:lnTo>
                  <a:lnTo>
                    <a:pt x="1580" y="41"/>
                  </a:lnTo>
                  <a:lnTo>
                    <a:pt x="1945" y="41"/>
                  </a:lnTo>
                  <a:lnTo>
                    <a:pt x="2262" y="32"/>
                  </a:lnTo>
                  <a:lnTo>
                    <a:pt x="2473" y="19"/>
                  </a:lnTo>
                  <a:lnTo>
                    <a:pt x="2553" y="3"/>
                  </a:lnTo>
                  <a:lnTo>
                    <a:pt x="2543" y="192"/>
                  </a:lnTo>
                  <a:lnTo>
                    <a:pt x="2524" y="329"/>
                  </a:lnTo>
                  <a:lnTo>
                    <a:pt x="2502" y="470"/>
                  </a:lnTo>
                  <a:lnTo>
                    <a:pt x="2460" y="585"/>
                  </a:lnTo>
                  <a:lnTo>
                    <a:pt x="2406" y="665"/>
                  </a:lnTo>
                  <a:lnTo>
                    <a:pt x="2262" y="707"/>
                  </a:lnTo>
                  <a:lnTo>
                    <a:pt x="2089" y="729"/>
                  </a:lnTo>
                  <a:lnTo>
                    <a:pt x="1903" y="745"/>
                  </a:lnTo>
                  <a:lnTo>
                    <a:pt x="1740" y="758"/>
                  </a:lnTo>
                  <a:lnTo>
                    <a:pt x="1567" y="761"/>
                  </a:lnTo>
                  <a:lnTo>
                    <a:pt x="1401" y="764"/>
                  </a:lnTo>
                  <a:lnTo>
                    <a:pt x="1263" y="764"/>
                  </a:lnTo>
                  <a:lnTo>
                    <a:pt x="1116" y="768"/>
                  </a:lnTo>
                  <a:lnTo>
                    <a:pt x="962" y="764"/>
                  </a:lnTo>
                  <a:lnTo>
                    <a:pt x="815" y="758"/>
                  </a:lnTo>
                  <a:lnTo>
                    <a:pt x="687" y="755"/>
                  </a:lnTo>
                  <a:lnTo>
                    <a:pt x="527" y="739"/>
                  </a:lnTo>
                  <a:lnTo>
                    <a:pt x="354" y="713"/>
                  </a:lnTo>
                  <a:lnTo>
                    <a:pt x="249" y="700"/>
                  </a:lnTo>
                  <a:lnTo>
                    <a:pt x="156" y="649"/>
                  </a:lnTo>
                  <a:lnTo>
                    <a:pt x="102" y="588"/>
                  </a:lnTo>
                  <a:lnTo>
                    <a:pt x="73" y="515"/>
                  </a:lnTo>
                  <a:lnTo>
                    <a:pt x="41" y="329"/>
                  </a:lnTo>
                  <a:lnTo>
                    <a:pt x="9" y="11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>
                    <a:alpha val="20000"/>
                  </a:srgbClr>
                </a:gs>
                <a:gs pos="100000">
                  <a:schemeClr val="bg1">
                    <a:alpha val="89998"/>
                  </a:schemeClr>
                </a:gs>
              </a:gsLst>
              <a:lin ang="5400000" scaled="1"/>
            </a:gra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4" name="AutoShape 4"/>
            <p:cNvSpPr>
              <a:spLocks noChangeArrowheads="1"/>
            </p:cNvSpPr>
            <p:nvPr/>
          </p:nvSpPr>
          <p:spPr bwMode="auto">
            <a:xfrm rot="16200000" flipH="1">
              <a:off x="1549" y="2412"/>
              <a:ext cx="222" cy="312"/>
            </a:xfrm>
            <a:prstGeom prst="flowChartPunchedTape">
              <a:avLst/>
            </a:prstGeom>
            <a:gradFill rotWithShape="1">
              <a:gsLst>
                <a:gs pos="0">
                  <a:srgbClr val="005E47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AutoShape 5"/>
            <p:cNvSpPr>
              <a:spLocks noChangeArrowheads="1"/>
            </p:cNvSpPr>
            <p:nvPr/>
          </p:nvSpPr>
          <p:spPr bwMode="auto">
            <a:xfrm rot="16200000" flipH="1">
              <a:off x="1635" y="2444"/>
              <a:ext cx="222" cy="312"/>
            </a:xfrm>
            <a:prstGeom prst="flowChartPunchedTape">
              <a:avLst/>
            </a:prstGeom>
            <a:gradFill rotWithShape="1">
              <a:gsLst>
                <a:gs pos="0">
                  <a:srgbClr val="005E47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318" name="AutoShape 6"/>
            <p:cNvSpPr>
              <a:spLocks noChangeArrowheads="1"/>
            </p:cNvSpPr>
            <p:nvPr/>
          </p:nvSpPr>
          <p:spPr bwMode="auto">
            <a:xfrm rot="5400000">
              <a:off x="3392" y="2404"/>
              <a:ext cx="222" cy="312"/>
            </a:xfrm>
            <a:prstGeom prst="flowChartPunchedTap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9" charset="0"/>
                <a:ea typeface="+mn-ea"/>
                <a:cs typeface="+mn-cs"/>
              </a:endParaRPr>
            </a:p>
          </p:txBody>
        </p:sp>
        <p:sp>
          <p:nvSpPr>
            <p:cNvPr id="397319" name="AutoShape 7"/>
            <p:cNvSpPr>
              <a:spLocks noChangeArrowheads="1"/>
            </p:cNvSpPr>
            <p:nvPr/>
          </p:nvSpPr>
          <p:spPr bwMode="auto">
            <a:xfrm rot="5400000">
              <a:off x="3487" y="2449"/>
              <a:ext cx="222" cy="312"/>
            </a:xfrm>
            <a:prstGeom prst="flowChartPunchedTap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9" charset="0"/>
                <a:ea typeface="+mn-ea"/>
                <a:cs typeface="+mn-cs"/>
              </a:endParaRPr>
            </a:p>
          </p:txBody>
        </p:sp>
        <p:sp>
          <p:nvSpPr>
            <p:cNvPr id="27658" name="Freeform 8"/>
            <p:cNvSpPr>
              <a:spLocks/>
            </p:cNvSpPr>
            <p:nvPr/>
          </p:nvSpPr>
          <p:spPr bwMode="auto">
            <a:xfrm>
              <a:off x="1330" y="1490"/>
              <a:ext cx="2621" cy="1093"/>
            </a:xfrm>
            <a:custGeom>
              <a:avLst/>
              <a:gdLst>
                <a:gd name="T0" fmla="*/ 0 w 2621"/>
                <a:gd name="T1" fmla="*/ 0 h 1093"/>
                <a:gd name="T2" fmla="*/ 2621 w 2621"/>
                <a:gd name="T3" fmla="*/ 0 h 1093"/>
                <a:gd name="T4" fmla="*/ 2584 w 2621"/>
                <a:gd name="T5" fmla="*/ 385 h 1093"/>
                <a:gd name="T6" fmla="*/ 2566 w 2621"/>
                <a:gd name="T7" fmla="*/ 553 h 1093"/>
                <a:gd name="T8" fmla="*/ 2530 w 2621"/>
                <a:gd name="T9" fmla="*/ 805 h 1093"/>
                <a:gd name="T10" fmla="*/ 2488 w 2621"/>
                <a:gd name="T11" fmla="*/ 925 h 1093"/>
                <a:gd name="T12" fmla="*/ 2440 w 2621"/>
                <a:gd name="T13" fmla="*/ 997 h 1093"/>
                <a:gd name="T14" fmla="*/ 2332 w 2621"/>
                <a:gd name="T15" fmla="*/ 1033 h 1093"/>
                <a:gd name="T16" fmla="*/ 2164 w 2621"/>
                <a:gd name="T17" fmla="*/ 1057 h 1093"/>
                <a:gd name="T18" fmla="*/ 1834 w 2621"/>
                <a:gd name="T19" fmla="*/ 1087 h 1093"/>
                <a:gd name="T20" fmla="*/ 898 w 2621"/>
                <a:gd name="T21" fmla="*/ 1093 h 1093"/>
                <a:gd name="T22" fmla="*/ 640 w 2621"/>
                <a:gd name="T23" fmla="*/ 1075 h 1093"/>
                <a:gd name="T24" fmla="*/ 316 w 2621"/>
                <a:gd name="T25" fmla="*/ 1039 h 1093"/>
                <a:gd name="T26" fmla="*/ 208 w 2621"/>
                <a:gd name="T27" fmla="*/ 1003 h 1093"/>
                <a:gd name="T28" fmla="*/ 136 w 2621"/>
                <a:gd name="T29" fmla="*/ 937 h 1093"/>
                <a:gd name="T30" fmla="*/ 94 w 2621"/>
                <a:gd name="T31" fmla="*/ 835 h 1093"/>
                <a:gd name="T32" fmla="*/ 52 w 2621"/>
                <a:gd name="T33" fmla="*/ 553 h 1093"/>
                <a:gd name="T34" fmla="*/ 34 w 2621"/>
                <a:gd name="T35" fmla="*/ 385 h 1093"/>
                <a:gd name="T36" fmla="*/ 0 w 2621"/>
                <a:gd name="T37" fmla="*/ 0 h 10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21"/>
                <a:gd name="T58" fmla="*/ 0 h 1093"/>
                <a:gd name="T59" fmla="*/ 2621 w 2621"/>
                <a:gd name="T60" fmla="*/ 1093 h 10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21" h="1093">
                  <a:moveTo>
                    <a:pt x="0" y="0"/>
                  </a:moveTo>
                  <a:lnTo>
                    <a:pt x="2621" y="0"/>
                  </a:lnTo>
                  <a:lnTo>
                    <a:pt x="2584" y="385"/>
                  </a:lnTo>
                  <a:lnTo>
                    <a:pt x="2566" y="553"/>
                  </a:lnTo>
                  <a:lnTo>
                    <a:pt x="2530" y="805"/>
                  </a:lnTo>
                  <a:lnTo>
                    <a:pt x="2488" y="925"/>
                  </a:lnTo>
                  <a:lnTo>
                    <a:pt x="2440" y="997"/>
                  </a:lnTo>
                  <a:lnTo>
                    <a:pt x="2332" y="1033"/>
                  </a:lnTo>
                  <a:lnTo>
                    <a:pt x="2164" y="1057"/>
                  </a:lnTo>
                  <a:lnTo>
                    <a:pt x="1834" y="1087"/>
                  </a:lnTo>
                  <a:lnTo>
                    <a:pt x="898" y="1093"/>
                  </a:lnTo>
                  <a:lnTo>
                    <a:pt x="640" y="1075"/>
                  </a:lnTo>
                  <a:lnTo>
                    <a:pt x="316" y="1039"/>
                  </a:lnTo>
                  <a:lnTo>
                    <a:pt x="208" y="1003"/>
                  </a:lnTo>
                  <a:lnTo>
                    <a:pt x="136" y="937"/>
                  </a:lnTo>
                  <a:lnTo>
                    <a:pt x="94" y="835"/>
                  </a:lnTo>
                  <a:lnTo>
                    <a:pt x="52" y="553"/>
                  </a:lnTo>
                  <a:lnTo>
                    <a:pt x="34" y="38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321" name="Oval 9"/>
            <p:cNvSpPr>
              <a:spLocks noChangeArrowheads="1"/>
            </p:cNvSpPr>
            <p:nvPr/>
          </p:nvSpPr>
          <p:spPr bwMode="auto">
            <a:xfrm>
              <a:off x="1202" y="1377"/>
              <a:ext cx="2886" cy="172"/>
            </a:xfrm>
            <a:prstGeom prst="ellipse">
              <a:avLst/>
            </a:prstGeom>
            <a:gradFill rotWithShape="1">
              <a:gsLst>
                <a:gs pos="0">
                  <a:srgbClr val="3B3B3B"/>
                </a:gs>
                <a:gs pos="50000">
                  <a:schemeClr val="bg1"/>
                </a:gs>
                <a:gs pos="100000">
                  <a:srgbClr val="3B3B3B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9" charset="0"/>
                <a:ea typeface="+mn-ea"/>
                <a:cs typeface="+mn-cs"/>
              </a:endParaRPr>
            </a:p>
          </p:txBody>
        </p:sp>
        <p:sp>
          <p:nvSpPr>
            <p:cNvPr id="27660" name="Oval 10"/>
            <p:cNvSpPr>
              <a:spLocks noChangeArrowheads="1"/>
            </p:cNvSpPr>
            <p:nvPr/>
          </p:nvSpPr>
          <p:spPr bwMode="auto">
            <a:xfrm>
              <a:off x="1340" y="1401"/>
              <a:ext cx="2622" cy="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AutoShape 11"/>
            <p:cNvSpPr>
              <a:spLocks noChangeArrowheads="1"/>
            </p:cNvSpPr>
            <p:nvPr/>
          </p:nvSpPr>
          <p:spPr bwMode="auto">
            <a:xfrm>
              <a:off x="1560" y="1282"/>
              <a:ext cx="129" cy="492"/>
            </a:xfrm>
            <a:prstGeom prst="downArrow">
              <a:avLst>
                <a:gd name="adj1" fmla="val 50000"/>
                <a:gd name="adj2" fmla="val 95349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Freeform 12"/>
            <p:cNvSpPr>
              <a:spLocks/>
            </p:cNvSpPr>
            <p:nvPr/>
          </p:nvSpPr>
          <p:spPr bwMode="auto">
            <a:xfrm>
              <a:off x="1065" y="1221"/>
              <a:ext cx="592" cy="245"/>
            </a:xfrm>
            <a:custGeom>
              <a:avLst/>
              <a:gdLst>
                <a:gd name="T0" fmla="*/ 0 w 457"/>
                <a:gd name="T1" fmla="*/ 0 h 164"/>
                <a:gd name="T2" fmla="*/ 112551 w 457"/>
                <a:gd name="T3" fmla="*/ 0 h 164"/>
                <a:gd name="T4" fmla="*/ 122127 w 457"/>
                <a:gd name="T5" fmla="*/ 17275 h 164"/>
                <a:gd name="T6" fmla="*/ 129411 w 457"/>
                <a:gd name="T7" fmla="*/ 55245 h 164"/>
                <a:gd name="T8" fmla="*/ 133694 w 457"/>
                <a:gd name="T9" fmla="*/ 150228 h 164"/>
                <a:gd name="T10" fmla="*/ 135600 w 457"/>
                <a:gd name="T11" fmla="*/ 275159 h 164"/>
                <a:gd name="T12" fmla="*/ 135885 w 457"/>
                <a:gd name="T13" fmla="*/ 398504 h 164"/>
                <a:gd name="T14" fmla="*/ 135885 w 457"/>
                <a:gd name="T15" fmla="*/ 1122650 h 164"/>
                <a:gd name="T16" fmla="*/ 121702 w 457"/>
                <a:gd name="T17" fmla="*/ 1122650 h 164"/>
                <a:gd name="T18" fmla="*/ 121702 w 457"/>
                <a:gd name="T19" fmla="*/ 439536 h 164"/>
                <a:gd name="T20" fmla="*/ 120417 w 457"/>
                <a:gd name="T21" fmla="*/ 383494 h 164"/>
                <a:gd name="T22" fmla="*/ 117974 w 457"/>
                <a:gd name="T23" fmla="*/ 342243 h 164"/>
                <a:gd name="T24" fmla="*/ 114950 w 457"/>
                <a:gd name="T25" fmla="*/ 331200 h 164"/>
                <a:gd name="T26" fmla="*/ 1 w 457"/>
                <a:gd name="T27" fmla="*/ 342243 h 164"/>
                <a:gd name="T28" fmla="*/ 0 w 457"/>
                <a:gd name="T29" fmla="*/ 0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7"/>
                <a:gd name="T46" fmla="*/ 0 h 164"/>
                <a:gd name="T47" fmla="*/ 457 w 457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7" h="164">
                  <a:moveTo>
                    <a:pt x="0" y="0"/>
                  </a:moveTo>
                  <a:lnTo>
                    <a:pt x="379" y="0"/>
                  </a:lnTo>
                  <a:lnTo>
                    <a:pt x="411" y="3"/>
                  </a:lnTo>
                  <a:lnTo>
                    <a:pt x="435" y="8"/>
                  </a:lnTo>
                  <a:lnTo>
                    <a:pt x="450" y="22"/>
                  </a:lnTo>
                  <a:lnTo>
                    <a:pt x="456" y="40"/>
                  </a:lnTo>
                  <a:lnTo>
                    <a:pt x="457" y="58"/>
                  </a:lnTo>
                  <a:lnTo>
                    <a:pt x="457" y="164"/>
                  </a:lnTo>
                  <a:lnTo>
                    <a:pt x="409" y="164"/>
                  </a:lnTo>
                  <a:lnTo>
                    <a:pt x="409" y="64"/>
                  </a:lnTo>
                  <a:lnTo>
                    <a:pt x="405" y="56"/>
                  </a:lnTo>
                  <a:lnTo>
                    <a:pt x="397" y="50"/>
                  </a:lnTo>
                  <a:lnTo>
                    <a:pt x="387" y="48"/>
                  </a:lnTo>
                  <a:lnTo>
                    <a:pt x="1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Rectangle 13"/>
            <p:cNvSpPr>
              <a:spLocks noChangeArrowheads="1"/>
            </p:cNvSpPr>
            <p:nvPr/>
          </p:nvSpPr>
          <p:spPr bwMode="auto">
            <a:xfrm>
              <a:off x="1596" y="1305"/>
              <a:ext cx="58" cy="379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Freeform 14"/>
            <p:cNvSpPr>
              <a:spLocks/>
            </p:cNvSpPr>
            <p:nvPr/>
          </p:nvSpPr>
          <p:spPr bwMode="auto">
            <a:xfrm>
              <a:off x="1592" y="1521"/>
              <a:ext cx="64" cy="6"/>
            </a:xfrm>
            <a:custGeom>
              <a:avLst/>
              <a:gdLst>
                <a:gd name="T0" fmla="*/ 0 w 64"/>
                <a:gd name="T1" fmla="*/ 0 h 6"/>
                <a:gd name="T2" fmla="*/ 64 w 64"/>
                <a:gd name="T3" fmla="*/ 6 h 6"/>
                <a:gd name="T4" fmla="*/ 0 60000 65536"/>
                <a:gd name="T5" fmla="*/ 0 60000 65536"/>
                <a:gd name="T6" fmla="*/ 0 w 64"/>
                <a:gd name="T7" fmla="*/ 0 h 6"/>
                <a:gd name="T8" fmla="*/ 64 w 64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" h="6">
                  <a:moveTo>
                    <a:pt x="0" y="0"/>
                  </a:moveTo>
                  <a:cubicBezTo>
                    <a:pt x="11" y="1"/>
                    <a:pt x="51" y="5"/>
                    <a:pt x="64" y="6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15"/>
            <p:cNvSpPr txBox="1">
              <a:spLocks noChangeArrowheads="1"/>
            </p:cNvSpPr>
            <p:nvPr/>
          </p:nvSpPr>
          <p:spPr bwMode="auto">
            <a:xfrm>
              <a:off x="2105" y="3168"/>
              <a:ext cx="2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latin typeface="Arial" charset="0"/>
                </a:rPr>
                <a:t>2</a:t>
              </a:r>
              <a:endParaRPr lang="en-US" sz="1800" b="1">
                <a:latin typeface="Arial" charset="0"/>
              </a:endParaRPr>
            </a:p>
          </p:txBody>
        </p:sp>
        <p:sp>
          <p:nvSpPr>
            <p:cNvPr id="27666" name="Text Box 16"/>
            <p:cNvSpPr txBox="1">
              <a:spLocks noChangeArrowheads="1"/>
            </p:cNvSpPr>
            <p:nvPr/>
          </p:nvSpPr>
          <p:spPr bwMode="auto">
            <a:xfrm>
              <a:off x="2771" y="3167"/>
              <a:ext cx="3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latin typeface="Arial" charset="0"/>
                </a:rPr>
                <a:t>2</a:t>
              </a:r>
            </a:p>
          </p:txBody>
        </p:sp>
        <p:sp>
          <p:nvSpPr>
            <p:cNvPr id="27667" name="Text Box 17"/>
            <p:cNvSpPr txBox="1">
              <a:spLocks noChangeArrowheads="1"/>
            </p:cNvSpPr>
            <p:nvPr/>
          </p:nvSpPr>
          <p:spPr bwMode="auto">
            <a:xfrm>
              <a:off x="3104" y="3222"/>
              <a:ext cx="1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=</a:t>
              </a:r>
            </a:p>
          </p:txBody>
        </p:sp>
        <p:grpSp>
          <p:nvGrpSpPr>
            <p:cNvPr id="27668" name="Group 18"/>
            <p:cNvGrpSpPr>
              <a:grpSpLocks/>
            </p:cNvGrpSpPr>
            <p:nvPr/>
          </p:nvGrpSpPr>
          <p:grpSpPr bwMode="auto">
            <a:xfrm>
              <a:off x="3379" y="3170"/>
              <a:ext cx="1412" cy="327"/>
              <a:chOff x="4092" y="3156"/>
              <a:chExt cx="1412" cy="327"/>
            </a:xfrm>
          </p:grpSpPr>
          <p:sp>
            <p:nvSpPr>
              <p:cNvPr id="27703" name="Text Box 19"/>
              <p:cNvSpPr txBox="1">
                <a:spLocks noChangeArrowheads="1"/>
              </p:cNvSpPr>
              <p:nvPr/>
            </p:nvSpPr>
            <p:spPr bwMode="auto">
              <a:xfrm>
                <a:off x="4092" y="3156"/>
                <a:ext cx="225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800" b="1">
                    <a:latin typeface="Arial" charset="0"/>
                  </a:rPr>
                  <a:t>4</a:t>
                </a:r>
              </a:p>
            </p:txBody>
          </p:sp>
          <p:sp>
            <p:nvSpPr>
              <p:cNvPr id="27704" name="Text Box 20"/>
              <p:cNvSpPr txBox="1">
                <a:spLocks noChangeArrowheads="1"/>
              </p:cNvSpPr>
              <p:nvPr/>
            </p:nvSpPr>
            <p:spPr bwMode="auto">
              <a:xfrm>
                <a:off x="4279" y="3248"/>
                <a:ext cx="122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billion tons go out</a:t>
                </a:r>
              </a:p>
            </p:txBody>
          </p:sp>
        </p:grpSp>
        <p:sp>
          <p:nvSpPr>
            <p:cNvPr id="27669" name="Text Box 21"/>
            <p:cNvSpPr txBox="1">
              <a:spLocks noChangeArrowheads="1"/>
            </p:cNvSpPr>
            <p:nvPr/>
          </p:nvSpPr>
          <p:spPr bwMode="auto">
            <a:xfrm>
              <a:off x="1604" y="2876"/>
              <a:ext cx="7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hlink"/>
                  </a:solidFill>
                  <a:latin typeface="Arial" charset="0"/>
                </a:rPr>
                <a:t>Ocean</a:t>
              </a:r>
            </a:p>
          </p:txBody>
        </p:sp>
        <p:sp>
          <p:nvSpPr>
            <p:cNvPr id="27670" name="Text Box 22"/>
            <p:cNvSpPr txBox="1">
              <a:spLocks noChangeArrowheads="1"/>
            </p:cNvSpPr>
            <p:nvPr/>
          </p:nvSpPr>
          <p:spPr bwMode="auto">
            <a:xfrm>
              <a:off x="2954" y="2900"/>
              <a:ext cx="1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solidFill>
                    <a:schemeClr val="folHlink"/>
                  </a:solidFill>
                  <a:latin typeface="Arial" charset="0"/>
                </a:rPr>
                <a:t>Land Biosphere (net)</a:t>
              </a:r>
            </a:p>
          </p:txBody>
        </p:sp>
        <p:sp>
          <p:nvSpPr>
            <p:cNvPr id="27671" name="Text Box 23"/>
            <p:cNvSpPr txBox="1">
              <a:spLocks noChangeArrowheads="1"/>
            </p:cNvSpPr>
            <p:nvPr/>
          </p:nvSpPr>
          <p:spPr bwMode="auto">
            <a:xfrm>
              <a:off x="1001" y="678"/>
              <a:ext cx="99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990033"/>
                  </a:solidFill>
                  <a:latin typeface="Arial" charset="0"/>
                </a:rPr>
                <a:t>Fossil Fuel</a:t>
              </a:r>
            </a:p>
            <a:p>
              <a:pPr eaLnBrk="1" hangingPunct="1"/>
              <a:r>
                <a:rPr lang="en-US" sz="1800" b="1">
                  <a:solidFill>
                    <a:srgbClr val="990033"/>
                  </a:solidFill>
                  <a:latin typeface="Arial" charset="0"/>
                </a:rPr>
                <a:t>Burning</a:t>
              </a:r>
            </a:p>
          </p:txBody>
        </p:sp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2469" y="3221"/>
              <a:ext cx="2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>
                  <a:latin typeface="Arial" charset="0"/>
                </a:rPr>
                <a:t>+</a:t>
              </a:r>
            </a:p>
          </p:txBody>
        </p:sp>
        <p:sp>
          <p:nvSpPr>
            <p:cNvPr id="27673" name="Text Box 25"/>
            <p:cNvSpPr txBox="1">
              <a:spLocks noChangeArrowheads="1"/>
            </p:cNvSpPr>
            <p:nvPr/>
          </p:nvSpPr>
          <p:spPr bwMode="auto">
            <a:xfrm>
              <a:off x="698" y="1093"/>
              <a:ext cx="30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latin typeface="Arial" charset="0"/>
                </a:rPr>
                <a:t>8</a:t>
              </a:r>
            </a:p>
          </p:txBody>
        </p:sp>
        <p:sp>
          <p:nvSpPr>
            <p:cNvPr id="27674" name="Text Box 26"/>
            <p:cNvSpPr txBox="1">
              <a:spLocks noChangeArrowheads="1"/>
            </p:cNvSpPr>
            <p:nvPr/>
          </p:nvSpPr>
          <p:spPr bwMode="auto">
            <a:xfrm>
              <a:off x="1850" y="2003"/>
              <a:ext cx="147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</a:pPr>
              <a:r>
                <a:rPr lang="en-US" sz="2800" b="1">
                  <a:latin typeface="Arial" charset="0"/>
                </a:rPr>
                <a:t>800</a:t>
              </a:r>
            </a:p>
            <a:p>
              <a:pPr algn="ctr" eaLnBrk="1" hangingPunct="1">
                <a:lnSpc>
                  <a:spcPct val="75000"/>
                </a:lnSpc>
              </a:pPr>
              <a:r>
                <a:rPr lang="en-US" sz="1400" b="1">
                  <a:latin typeface="Arial" charset="0"/>
                </a:rPr>
                <a:t>billion tons carbon</a:t>
              </a:r>
            </a:p>
          </p:txBody>
        </p:sp>
        <p:sp>
          <p:nvSpPr>
            <p:cNvPr id="27675" name="Text Box 27"/>
            <p:cNvSpPr txBox="1">
              <a:spLocks noChangeArrowheads="1"/>
            </p:cNvSpPr>
            <p:nvPr/>
          </p:nvSpPr>
          <p:spPr bwMode="auto">
            <a:xfrm>
              <a:off x="4068" y="1461"/>
              <a:ext cx="23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latin typeface="Arial" charset="0"/>
                </a:rPr>
                <a:t>4</a:t>
              </a:r>
            </a:p>
          </p:txBody>
        </p:sp>
        <p:sp>
          <p:nvSpPr>
            <p:cNvPr id="27676" name="Rectangle 28"/>
            <p:cNvSpPr>
              <a:spLocks noChangeArrowheads="1"/>
            </p:cNvSpPr>
            <p:nvPr/>
          </p:nvSpPr>
          <p:spPr bwMode="auto">
            <a:xfrm rot="243108">
              <a:off x="1588" y="1492"/>
              <a:ext cx="73" cy="3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Text Box 29"/>
            <p:cNvSpPr txBox="1">
              <a:spLocks noChangeArrowheads="1"/>
            </p:cNvSpPr>
            <p:nvPr/>
          </p:nvSpPr>
          <p:spPr bwMode="auto">
            <a:xfrm>
              <a:off x="479" y="1400"/>
              <a:ext cx="727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1600" b="1">
                  <a:latin typeface="Arial" charset="0"/>
                </a:rPr>
                <a:t>billion 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en-US" sz="1600" b="1">
                  <a:latin typeface="Arial" charset="0"/>
                </a:rPr>
                <a:t>tons go in</a:t>
              </a:r>
            </a:p>
          </p:txBody>
        </p:sp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>
              <a:off x="1068" y="1224"/>
              <a:ext cx="463" cy="68"/>
            </a:xfrm>
            <a:prstGeom prst="rect">
              <a:avLst/>
            </a:prstGeom>
            <a:gradFill rotWithShape="1">
              <a:gsLst>
                <a:gs pos="0">
                  <a:srgbClr val="990033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679" name="Group 31"/>
            <p:cNvGrpSpPr>
              <a:grpSpLocks/>
            </p:cNvGrpSpPr>
            <p:nvPr/>
          </p:nvGrpSpPr>
          <p:grpSpPr bwMode="auto">
            <a:xfrm>
              <a:off x="887" y="769"/>
              <a:ext cx="115" cy="248"/>
              <a:chOff x="102" y="2682"/>
              <a:chExt cx="448" cy="985"/>
            </a:xfrm>
          </p:grpSpPr>
          <p:sp>
            <p:nvSpPr>
              <p:cNvPr id="27700" name="Freeform 32"/>
              <p:cNvSpPr>
                <a:spLocks/>
              </p:cNvSpPr>
              <p:nvPr/>
            </p:nvSpPr>
            <p:spPr bwMode="auto">
              <a:xfrm>
                <a:off x="102" y="2682"/>
                <a:ext cx="448" cy="985"/>
              </a:xfrm>
              <a:custGeom>
                <a:avLst/>
                <a:gdLst>
                  <a:gd name="T0" fmla="*/ 314 w 448"/>
                  <a:gd name="T1" fmla="*/ 108 h 985"/>
                  <a:gd name="T2" fmla="*/ 301 w 448"/>
                  <a:gd name="T3" fmla="*/ 160 h 985"/>
                  <a:gd name="T4" fmla="*/ 314 w 448"/>
                  <a:gd name="T5" fmla="*/ 217 h 985"/>
                  <a:gd name="T6" fmla="*/ 372 w 448"/>
                  <a:gd name="T7" fmla="*/ 313 h 985"/>
                  <a:gd name="T8" fmla="*/ 423 w 448"/>
                  <a:gd name="T9" fmla="*/ 403 h 985"/>
                  <a:gd name="T10" fmla="*/ 448 w 448"/>
                  <a:gd name="T11" fmla="*/ 505 h 985"/>
                  <a:gd name="T12" fmla="*/ 442 w 448"/>
                  <a:gd name="T13" fmla="*/ 620 h 985"/>
                  <a:gd name="T14" fmla="*/ 384 w 448"/>
                  <a:gd name="T15" fmla="*/ 748 h 985"/>
                  <a:gd name="T16" fmla="*/ 320 w 448"/>
                  <a:gd name="T17" fmla="*/ 832 h 985"/>
                  <a:gd name="T18" fmla="*/ 224 w 448"/>
                  <a:gd name="T19" fmla="*/ 934 h 985"/>
                  <a:gd name="T20" fmla="*/ 212 w 448"/>
                  <a:gd name="T21" fmla="*/ 985 h 985"/>
                  <a:gd name="T22" fmla="*/ 109 w 448"/>
                  <a:gd name="T23" fmla="*/ 844 h 985"/>
                  <a:gd name="T24" fmla="*/ 45 w 448"/>
                  <a:gd name="T25" fmla="*/ 729 h 985"/>
                  <a:gd name="T26" fmla="*/ 7 w 448"/>
                  <a:gd name="T27" fmla="*/ 601 h 985"/>
                  <a:gd name="T28" fmla="*/ 0 w 448"/>
                  <a:gd name="T29" fmla="*/ 480 h 985"/>
                  <a:gd name="T30" fmla="*/ 13 w 448"/>
                  <a:gd name="T31" fmla="*/ 339 h 985"/>
                  <a:gd name="T32" fmla="*/ 52 w 448"/>
                  <a:gd name="T33" fmla="*/ 236 h 985"/>
                  <a:gd name="T34" fmla="*/ 103 w 448"/>
                  <a:gd name="T35" fmla="*/ 160 h 985"/>
                  <a:gd name="T36" fmla="*/ 180 w 448"/>
                  <a:gd name="T37" fmla="*/ 96 h 985"/>
                  <a:gd name="T38" fmla="*/ 269 w 448"/>
                  <a:gd name="T39" fmla="*/ 38 h 985"/>
                  <a:gd name="T40" fmla="*/ 378 w 448"/>
                  <a:gd name="T41" fmla="*/ 0 h 985"/>
                  <a:gd name="T42" fmla="*/ 352 w 448"/>
                  <a:gd name="T43" fmla="*/ 64 h 985"/>
                  <a:gd name="T44" fmla="*/ 314 w 448"/>
                  <a:gd name="T45" fmla="*/ 108 h 98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8"/>
                  <a:gd name="T70" fmla="*/ 0 h 985"/>
                  <a:gd name="T71" fmla="*/ 448 w 448"/>
                  <a:gd name="T72" fmla="*/ 985 h 98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8" h="985">
                    <a:moveTo>
                      <a:pt x="314" y="108"/>
                    </a:moveTo>
                    <a:lnTo>
                      <a:pt x="301" y="160"/>
                    </a:lnTo>
                    <a:lnTo>
                      <a:pt x="314" y="217"/>
                    </a:lnTo>
                    <a:cubicBezTo>
                      <a:pt x="326" y="242"/>
                      <a:pt x="354" y="282"/>
                      <a:pt x="372" y="313"/>
                    </a:cubicBezTo>
                    <a:lnTo>
                      <a:pt x="423" y="403"/>
                    </a:lnTo>
                    <a:lnTo>
                      <a:pt x="448" y="505"/>
                    </a:lnTo>
                    <a:lnTo>
                      <a:pt x="442" y="620"/>
                    </a:lnTo>
                    <a:lnTo>
                      <a:pt x="384" y="748"/>
                    </a:lnTo>
                    <a:lnTo>
                      <a:pt x="320" y="832"/>
                    </a:lnTo>
                    <a:lnTo>
                      <a:pt x="224" y="934"/>
                    </a:lnTo>
                    <a:lnTo>
                      <a:pt x="212" y="985"/>
                    </a:lnTo>
                    <a:cubicBezTo>
                      <a:pt x="177" y="938"/>
                      <a:pt x="150" y="885"/>
                      <a:pt x="109" y="844"/>
                    </a:cubicBezTo>
                    <a:lnTo>
                      <a:pt x="45" y="729"/>
                    </a:lnTo>
                    <a:lnTo>
                      <a:pt x="7" y="601"/>
                    </a:lnTo>
                    <a:lnTo>
                      <a:pt x="0" y="480"/>
                    </a:lnTo>
                    <a:lnTo>
                      <a:pt x="13" y="339"/>
                    </a:lnTo>
                    <a:lnTo>
                      <a:pt x="52" y="236"/>
                    </a:lnTo>
                    <a:lnTo>
                      <a:pt x="103" y="160"/>
                    </a:lnTo>
                    <a:lnTo>
                      <a:pt x="180" y="96"/>
                    </a:lnTo>
                    <a:lnTo>
                      <a:pt x="269" y="38"/>
                    </a:lnTo>
                    <a:lnTo>
                      <a:pt x="378" y="0"/>
                    </a:lnTo>
                    <a:lnTo>
                      <a:pt x="352" y="64"/>
                    </a:lnTo>
                    <a:lnTo>
                      <a:pt x="314" y="108"/>
                    </a:lnTo>
                    <a:close/>
                  </a:path>
                </a:pathLst>
              </a:custGeom>
              <a:solidFill>
                <a:srgbClr val="99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1" name="Freeform 33"/>
              <p:cNvSpPr>
                <a:spLocks/>
              </p:cNvSpPr>
              <p:nvPr/>
            </p:nvSpPr>
            <p:spPr bwMode="auto">
              <a:xfrm>
                <a:off x="192" y="2964"/>
                <a:ext cx="225" cy="495"/>
              </a:xfrm>
              <a:custGeom>
                <a:avLst/>
                <a:gdLst>
                  <a:gd name="T0" fmla="*/ 1 w 448"/>
                  <a:gd name="T1" fmla="*/ 1 h 985"/>
                  <a:gd name="T2" fmla="*/ 1 w 448"/>
                  <a:gd name="T3" fmla="*/ 1 h 985"/>
                  <a:gd name="T4" fmla="*/ 1 w 448"/>
                  <a:gd name="T5" fmla="*/ 1 h 985"/>
                  <a:gd name="T6" fmla="*/ 1 w 448"/>
                  <a:gd name="T7" fmla="*/ 1 h 985"/>
                  <a:gd name="T8" fmla="*/ 1 w 448"/>
                  <a:gd name="T9" fmla="*/ 1 h 985"/>
                  <a:gd name="T10" fmla="*/ 1 w 448"/>
                  <a:gd name="T11" fmla="*/ 1 h 985"/>
                  <a:gd name="T12" fmla="*/ 1 w 448"/>
                  <a:gd name="T13" fmla="*/ 1 h 985"/>
                  <a:gd name="T14" fmla="*/ 1 w 448"/>
                  <a:gd name="T15" fmla="*/ 1 h 985"/>
                  <a:gd name="T16" fmla="*/ 1 w 448"/>
                  <a:gd name="T17" fmla="*/ 1 h 985"/>
                  <a:gd name="T18" fmla="*/ 1 w 448"/>
                  <a:gd name="T19" fmla="*/ 1 h 985"/>
                  <a:gd name="T20" fmla="*/ 1 w 448"/>
                  <a:gd name="T21" fmla="*/ 1 h 985"/>
                  <a:gd name="T22" fmla="*/ 1 w 448"/>
                  <a:gd name="T23" fmla="*/ 1 h 985"/>
                  <a:gd name="T24" fmla="*/ 1 w 448"/>
                  <a:gd name="T25" fmla="*/ 1 h 985"/>
                  <a:gd name="T26" fmla="*/ 1 w 448"/>
                  <a:gd name="T27" fmla="*/ 1 h 985"/>
                  <a:gd name="T28" fmla="*/ 0 w 448"/>
                  <a:gd name="T29" fmla="*/ 1 h 985"/>
                  <a:gd name="T30" fmla="*/ 1 w 448"/>
                  <a:gd name="T31" fmla="*/ 1 h 985"/>
                  <a:gd name="T32" fmla="*/ 1 w 448"/>
                  <a:gd name="T33" fmla="*/ 1 h 985"/>
                  <a:gd name="T34" fmla="*/ 1 w 448"/>
                  <a:gd name="T35" fmla="*/ 1 h 985"/>
                  <a:gd name="T36" fmla="*/ 1 w 448"/>
                  <a:gd name="T37" fmla="*/ 1 h 985"/>
                  <a:gd name="T38" fmla="*/ 1 w 448"/>
                  <a:gd name="T39" fmla="*/ 1 h 985"/>
                  <a:gd name="T40" fmla="*/ 1 w 448"/>
                  <a:gd name="T41" fmla="*/ 0 h 985"/>
                  <a:gd name="T42" fmla="*/ 1 w 448"/>
                  <a:gd name="T43" fmla="*/ 1 h 985"/>
                  <a:gd name="T44" fmla="*/ 1 w 448"/>
                  <a:gd name="T45" fmla="*/ 1 h 98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8"/>
                  <a:gd name="T70" fmla="*/ 0 h 985"/>
                  <a:gd name="T71" fmla="*/ 448 w 448"/>
                  <a:gd name="T72" fmla="*/ 985 h 98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8" h="985">
                    <a:moveTo>
                      <a:pt x="314" y="108"/>
                    </a:moveTo>
                    <a:lnTo>
                      <a:pt x="301" y="160"/>
                    </a:lnTo>
                    <a:lnTo>
                      <a:pt x="314" y="217"/>
                    </a:lnTo>
                    <a:cubicBezTo>
                      <a:pt x="326" y="242"/>
                      <a:pt x="354" y="282"/>
                      <a:pt x="372" y="313"/>
                    </a:cubicBezTo>
                    <a:lnTo>
                      <a:pt x="423" y="403"/>
                    </a:lnTo>
                    <a:lnTo>
                      <a:pt x="448" y="505"/>
                    </a:lnTo>
                    <a:lnTo>
                      <a:pt x="442" y="620"/>
                    </a:lnTo>
                    <a:lnTo>
                      <a:pt x="384" y="748"/>
                    </a:lnTo>
                    <a:lnTo>
                      <a:pt x="320" y="832"/>
                    </a:lnTo>
                    <a:lnTo>
                      <a:pt x="224" y="934"/>
                    </a:lnTo>
                    <a:lnTo>
                      <a:pt x="212" y="985"/>
                    </a:lnTo>
                    <a:cubicBezTo>
                      <a:pt x="177" y="938"/>
                      <a:pt x="150" y="885"/>
                      <a:pt x="109" y="844"/>
                    </a:cubicBezTo>
                    <a:lnTo>
                      <a:pt x="45" y="729"/>
                    </a:lnTo>
                    <a:lnTo>
                      <a:pt x="7" y="601"/>
                    </a:lnTo>
                    <a:lnTo>
                      <a:pt x="0" y="480"/>
                    </a:lnTo>
                    <a:lnTo>
                      <a:pt x="13" y="339"/>
                    </a:lnTo>
                    <a:lnTo>
                      <a:pt x="52" y="236"/>
                    </a:lnTo>
                    <a:lnTo>
                      <a:pt x="103" y="160"/>
                    </a:lnTo>
                    <a:lnTo>
                      <a:pt x="180" y="96"/>
                    </a:lnTo>
                    <a:lnTo>
                      <a:pt x="269" y="38"/>
                    </a:lnTo>
                    <a:lnTo>
                      <a:pt x="378" y="0"/>
                    </a:lnTo>
                    <a:lnTo>
                      <a:pt x="352" y="64"/>
                    </a:lnTo>
                    <a:lnTo>
                      <a:pt x="314" y="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2" name="Freeform 34"/>
              <p:cNvSpPr>
                <a:spLocks/>
              </p:cNvSpPr>
              <p:nvPr/>
            </p:nvSpPr>
            <p:spPr bwMode="auto">
              <a:xfrm>
                <a:off x="237" y="3110"/>
                <a:ext cx="115" cy="248"/>
              </a:xfrm>
              <a:custGeom>
                <a:avLst/>
                <a:gdLst>
                  <a:gd name="T0" fmla="*/ 0 w 448"/>
                  <a:gd name="T1" fmla="*/ 0 h 985"/>
                  <a:gd name="T2" fmla="*/ 0 w 448"/>
                  <a:gd name="T3" fmla="*/ 0 h 985"/>
                  <a:gd name="T4" fmla="*/ 0 w 448"/>
                  <a:gd name="T5" fmla="*/ 0 h 985"/>
                  <a:gd name="T6" fmla="*/ 0 w 448"/>
                  <a:gd name="T7" fmla="*/ 0 h 985"/>
                  <a:gd name="T8" fmla="*/ 0 w 448"/>
                  <a:gd name="T9" fmla="*/ 0 h 985"/>
                  <a:gd name="T10" fmla="*/ 0 w 448"/>
                  <a:gd name="T11" fmla="*/ 0 h 985"/>
                  <a:gd name="T12" fmla="*/ 0 w 448"/>
                  <a:gd name="T13" fmla="*/ 0 h 985"/>
                  <a:gd name="T14" fmla="*/ 0 w 448"/>
                  <a:gd name="T15" fmla="*/ 0 h 985"/>
                  <a:gd name="T16" fmla="*/ 0 w 448"/>
                  <a:gd name="T17" fmla="*/ 0 h 985"/>
                  <a:gd name="T18" fmla="*/ 0 w 448"/>
                  <a:gd name="T19" fmla="*/ 0 h 985"/>
                  <a:gd name="T20" fmla="*/ 0 w 448"/>
                  <a:gd name="T21" fmla="*/ 0 h 985"/>
                  <a:gd name="T22" fmla="*/ 0 w 448"/>
                  <a:gd name="T23" fmla="*/ 0 h 985"/>
                  <a:gd name="T24" fmla="*/ 0 w 448"/>
                  <a:gd name="T25" fmla="*/ 0 h 985"/>
                  <a:gd name="T26" fmla="*/ 0 w 448"/>
                  <a:gd name="T27" fmla="*/ 0 h 985"/>
                  <a:gd name="T28" fmla="*/ 0 w 448"/>
                  <a:gd name="T29" fmla="*/ 0 h 985"/>
                  <a:gd name="T30" fmla="*/ 0 w 448"/>
                  <a:gd name="T31" fmla="*/ 0 h 985"/>
                  <a:gd name="T32" fmla="*/ 0 w 448"/>
                  <a:gd name="T33" fmla="*/ 0 h 985"/>
                  <a:gd name="T34" fmla="*/ 0 w 448"/>
                  <a:gd name="T35" fmla="*/ 0 h 985"/>
                  <a:gd name="T36" fmla="*/ 0 w 448"/>
                  <a:gd name="T37" fmla="*/ 0 h 985"/>
                  <a:gd name="T38" fmla="*/ 0 w 448"/>
                  <a:gd name="T39" fmla="*/ 0 h 985"/>
                  <a:gd name="T40" fmla="*/ 0 w 448"/>
                  <a:gd name="T41" fmla="*/ 0 h 985"/>
                  <a:gd name="T42" fmla="*/ 0 w 448"/>
                  <a:gd name="T43" fmla="*/ 0 h 985"/>
                  <a:gd name="T44" fmla="*/ 0 w 448"/>
                  <a:gd name="T45" fmla="*/ 0 h 98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8"/>
                  <a:gd name="T70" fmla="*/ 0 h 985"/>
                  <a:gd name="T71" fmla="*/ 448 w 448"/>
                  <a:gd name="T72" fmla="*/ 985 h 98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8" h="985">
                    <a:moveTo>
                      <a:pt x="314" y="108"/>
                    </a:moveTo>
                    <a:lnTo>
                      <a:pt x="301" y="160"/>
                    </a:lnTo>
                    <a:lnTo>
                      <a:pt x="314" y="217"/>
                    </a:lnTo>
                    <a:cubicBezTo>
                      <a:pt x="326" y="242"/>
                      <a:pt x="354" y="282"/>
                      <a:pt x="372" y="313"/>
                    </a:cubicBezTo>
                    <a:lnTo>
                      <a:pt x="423" y="403"/>
                    </a:lnTo>
                    <a:lnTo>
                      <a:pt x="448" y="505"/>
                    </a:lnTo>
                    <a:lnTo>
                      <a:pt x="442" y="620"/>
                    </a:lnTo>
                    <a:lnTo>
                      <a:pt x="384" y="748"/>
                    </a:lnTo>
                    <a:lnTo>
                      <a:pt x="320" y="832"/>
                    </a:lnTo>
                    <a:lnTo>
                      <a:pt x="224" y="934"/>
                    </a:lnTo>
                    <a:lnTo>
                      <a:pt x="212" y="985"/>
                    </a:lnTo>
                    <a:cubicBezTo>
                      <a:pt x="177" y="938"/>
                      <a:pt x="150" y="885"/>
                      <a:pt x="109" y="844"/>
                    </a:cubicBezTo>
                    <a:lnTo>
                      <a:pt x="45" y="729"/>
                    </a:lnTo>
                    <a:lnTo>
                      <a:pt x="7" y="601"/>
                    </a:lnTo>
                    <a:lnTo>
                      <a:pt x="0" y="480"/>
                    </a:lnTo>
                    <a:lnTo>
                      <a:pt x="13" y="339"/>
                    </a:lnTo>
                    <a:lnTo>
                      <a:pt x="52" y="236"/>
                    </a:lnTo>
                    <a:lnTo>
                      <a:pt x="103" y="160"/>
                    </a:lnTo>
                    <a:lnTo>
                      <a:pt x="180" y="96"/>
                    </a:lnTo>
                    <a:lnTo>
                      <a:pt x="269" y="38"/>
                    </a:lnTo>
                    <a:lnTo>
                      <a:pt x="378" y="0"/>
                    </a:lnTo>
                    <a:lnTo>
                      <a:pt x="352" y="64"/>
                    </a:lnTo>
                    <a:lnTo>
                      <a:pt x="314" y="108"/>
                    </a:lnTo>
                    <a:close/>
                  </a:path>
                </a:pathLst>
              </a:custGeom>
              <a:solidFill>
                <a:srgbClr val="99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80" name="Text Box 35"/>
            <p:cNvSpPr txBox="1">
              <a:spLocks noChangeArrowheads="1"/>
            </p:cNvSpPr>
            <p:nvPr/>
          </p:nvSpPr>
          <p:spPr bwMode="auto">
            <a:xfrm rot="193436">
              <a:off x="2988" y="1220"/>
              <a:ext cx="103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2"/>
                  </a:solidFill>
                  <a:latin typeface="Arial" charset="0"/>
                </a:rPr>
                <a:t>ATMOSPHERE</a:t>
              </a:r>
            </a:p>
          </p:txBody>
        </p:sp>
        <p:sp>
          <p:nvSpPr>
            <p:cNvPr id="27681" name="Text Box 36"/>
            <p:cNvSpPr txBox="1">
              <a:spLocks noChangeArrowheads="1"/>
            </p:cNvSpPr>
            <p:nvPr/>
          </p:nvSpPr>
          <p:spPr bwMode="auto">
            <a:xfrm>
              <a:off x="4248" y="1557"/>
              <a:ext cx="135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billion tons added every year</a:t>
              </a:r>
            </a:p>
          </p:txBody>
        </p:sp>
        <p:sp>
          <p:nvSpPr>
            <p:cNvPr id="27682" name="Oval 37"/>
            <p:cNvSpPr>
              <a:spLocks noChangeArrowheads="1"/>
            </p:cNvSpPr>
            <p:nvPr/>
          </p:nvSpPr>
          <p:spPr bwMode="auto">
            <a:xfrm>
              <a:off x="1520" y="2361"/>
              <a:ext cx="2256" cy="22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3" name="Oval 38"/>
            <p:cNvSpPr>
              <a:spLocks noChangeArrowheads="1"/>
            </p:cNvSpPr>
            <p:nvPr/>
          </p:nvSpPr>
          <p:spPr bwMode="auto">
            <a:xfrm>
              <a:off x="2078" y="2433"/>
              <a:ext cx="318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4" name="AutoShape 39"/>
            <p:cNvSpPr>
              <a:spLocks noChangeArrowheads="1"/>
            </p:cNvSpPr>
            <p:nvPr/>
          </p:nvSpPr>
          <p:spPr bwMode="auto">
            <a:xfrm>
              <a:off x="2150" y="2463"/>
              <a:ext cx="140" cy="660"/>
            </a:xfrm>
            <a:prstGeom prst="downArrow">
              <a:avLst>
                <a:gd name="adj1" fmla="val 50000"/>
                <a:gd name="adj2" fmla="val 117857"/>
              </a:avLst>
            </a:prstGeom>
            <a:gradFill rotWithShape="1">
              <a:gsLst>
                <a:gs pos="0">
                  <a:srgbClr val="EAEAEA"/>
                </a:gs>
                <a:gs pos="100000">
                  <a:srgbClr val="0099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5" name="Oval 40"/>
            <p:cNvSpPr>
              <a:spLocks noChangeArrowheads="1"/>
            </p:cNvSpPr>
            <p:nvPr/>
          </p:nvSpPr>
          <p:spPr bwMode="auto">
            <a:xfrm>
              <a:off x="2732" y="2439"/>
              <a:ext cx="318" cy="7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6" name="Oval 41"/>
            <p:cNvSpPr>
              <a:spLocks noChangeArrowheads="1"/>
            </p:cNvSpPr>
            <p:nvPr/>
          </p:nvSpPr>
          <p:spPr bwMode="auto">
            <a:xfrm flipV="1">
              <a:off x="2072" y="2430"/>
              <a:ext cx="318" cy="78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7" name="AutoShape 42"/>
            <p:cNvSpPr>
              <a:spLocks noChangeArrowheads="1"/>
            </p:cNvSpPr>
            <p:nvPr/>
          </p:nvSpPr>
          <p:spPr bwMode="auto">
            <a:xfrm>
              <a:off x="2822" y="2469"/>
              <a:ext cx="128" cy="660"/>
            </a:xfrm>
            <a:prstGeom prst="downArrow">
              <a:avLst>
                <a:gd name="adj1" fmla="val 50000"/>
                <a:gd name="adj2" fmla="val 128906"/>
              </a:avLst>
            </a:prstGeom>
            <a:gradFill rotWithShape="1">
              <a:gsLst>
                <a:gs pos="0">
                  <a:srgbClr val="EAEAEA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8" name="Oval 43"/>
            <p:cNvSpPr>
              <a:spLocks noChangeArrowheads="1"/>
            </p:cNvSpPr>
            <p:nvPr/>
          </p:nvSpPr>
          <p:spPr bwMode="auto">
            <a:xfrm flipV="1">
              <a:off x="2732" y="2436"/>
              <a:ext cx="318" cy="78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9" name="Oval 44"/>
            <p:cNvSpPr>
              <a:spLocks noChangeArrowheads="1"/>
            </p:cNvSpPr>
            <p:nvPr/>
          </p:nvSpPr>
          <p:spPr bwMode="auto">
            <a:xfrm>
              <a:off x="1520" y="2361"/>
              <a:ext cx="2256" cy="228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0" name="Oval 45"/>
            <p:cNvSpPr>
              <a:spLocks noChangeArrowheads="1"/>
            </p:cNvSpPr>
            <p:nvPr/>
          </p:nvSpPr>
          <p:spPr bwMode="auto">
            <a:xfrm>
              <a:off x="1369" y="1781"/>
              <a:ext cx="2546" cy="87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Line 46"/>
            <p:cNvSpPr>
              <a:spLocks noChangeShapeType="1"/>
            </p:cNvSpPr>
            <p:nvPr/>
          </p:nvSpPr>
          <p:spPr bwMode="auto">
            <a:xfrm flipV="1">
              <a:off x="2014" y="1632"/>
              <a:ext cx="0" cy="192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2" name="Line 47"/>
            <p:cNvSpPr>
              <a:spLocks noChangeShapeType="1"/>
            </p:cNvSpPr>
            <p:nvPr/>
          </p:nvSpPr>
          <p:spPr bwMode="auto">
            <a:xfrm flipV="1">
              <a:off x="2446" y="1632"/>
              <a:ext cx="0" cy="192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3" name="Line 48"/>
            <p:cNvSpPr>
              <a:spLocks noChangeShapeType="1"/>
            </p:cNvSpPr>
            <p:nvPr/>
          </p:nvSpPr>
          <p:spPr bwMode="auto">
            <a:xfrm flipV="1">
              <a:off x="2878" y="1632"/>
              <a:ext cx="0" cy="192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4" name="Line 49"/>
            <p:cNvSpPr>
              <a:spLocks noChangeShapeType="1"/>
            </p:cNvSpPr>
            <p:nvPr/>
          </p:nvSpPr>
          <p:spPr bwMode="auto">
            <a:xfrm flipV="1">
              <a:off x="3310" y="1632"/>
              <a:ext cx="0" cy="192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Rectangle 50"/>
            <p:cNvSpPr>
              <a:spLocks noChangeArrowheads="1"/>
            </p:cNvSpPr>
            <p:nvPr/>
          </p:nvSpPr>
          <p:spPr bwMode="auto">
            <a:xfrm>
              <a:off x="2150" y="2512"/>
              <a:ext cx="136" cy="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6" name="Rectangle 51"/>
            <p:cNvSpPr>
              <a:spLocks noChangeArrowheads="1"/>
            </p:cNvSpPr>
            <p:nvPr/>
          </p:nvSpPr>
          <p:spPr bwMode="auto">
            <a:xfrm>
              <a:off x="2825" y="2518"/>
              <a:ext cx="136" cy="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7" name="Freeform 52"/>
            <p:cNvSpPr>
              <a:spLocks/>
            </p:cNvSpPr>
            <p:nvPr/>
          </p:nvSpPr>
          <p:spPr bwMode="auto">
            <a:xfrm>
              <a:off x="1515" y="2472"/>
              <a:ext cx="2268" cy="117"/>
            </a:xfrm>
            <a:custGeom>
              <a:avLst/>
              <a:gdLst>
                <a:gd name="T0" fmla="*/ 0 w 2268"/>
                <a:gd name="T1" fmla="*/ 3 h 117"/>
                <a:gd name="T2" fmla="*/ 33 w 2268"/>
                <a:gd name="T3" fmla="*/ 24 h 117"/>
                <a:gd name="T4" fmla="*/ 93 w 2268"/>
                <a:gd name="T5" fmla="*/ 45 h 117"/>
                <a:gd name="T6" fmla="*/ 159 w 2268"/>
                <a:gd name="T7" fmla="*/ 60 h 117"/>
                <a:gd name="T8" fmla="*/ 258 w 2268"/>
                <a:gd name="T9" fmla="*/ 72 h 117"/>
                <a:gd name="T10" fmla="*/ 390 w 2268"/>
                <a:gd name="T11" fmla="*/ 90 h 117"/>
                <a:gd name="T12" fmla="*/ 582 w 2268"/>
                <a:gd name="T13" fmla="*/ 108 h 117"/>
                <a:gd name="T14" fmla="*/ 777 w 2268"/>
                <a:gd name="T15" fmla="*/ 114 h 117"/>
                <a:gd name="T16" fmla="*/ 870 w 2268"/>
                <a:gd name="T17" fmla="*/ 117 h 117"/>
                <a:gd name="T18" fmla="*/ 978 w 2268"/>
                <a:gd name="T19" fmla="*/ 117 h 117"/>
                <a:gd name="T20" fmla="*/ 1080 w 2268"/>
                <a:gd name="T21" fmla="*/ 117 h 117"/>
                <a:gd name="T22" fmla="*/ 1152 w 2268"/>
                <a:gd name="T23" fmla="*/ 117 h 117"/>
                <a:gd name="T24" fmla="*/ 1302 w 2268"/>
                <a:gd name="T25" fmla="*/ 117 h 117"/>
                <a:gd name="T26" fmla="*/ 1416 w 2268"/>
                <a:gd name="T27" fmla="*/ 117 h 117"/>
                <a:gd name="T28" fmla="*/ 1644 w 2268"/>
                <a:gd name="T29" fmla="*/ 108 h 117"/>
                <a:gd name="T30" fmla="*/ 1911 w 2268"/>
                <a:gd name="T31" fmla="*/ 84 h 117"/>
                <a:gd name="T32" fmla="*/ 2058 w 2268"/>
                <a:gd name="T33" fmla="*/ 66 h 117"/>
                <a:gd name="T34" fmla="*/ 2175 w 2268"/>
                <a:gd name="T35" fmla="*/ 45 h 117"/>
                <a:gd name="T36" fmla="*/ 2238 w 2268"/>
                <a:gd name="T37" fmla="*/ 30 h 117"/>
                <a:gd name="T38" fmla="*/ 2268 w 2268"/>
                <a:gd name="T39" fmla="*/ 0 h 1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17"/>
                <a:gd name="T62" fmla="*/ 2268 w 2268"/>
                <a:gd name="T63" fmla="*/ 117 h 1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17">
                  <a:moveTo>
                    <a:pt x="0" y="3"/>
                  </a:moveTo>
                  <a:lnTo>
                    <a:pt x="33" y="24"/>
                  </a:lnTo>
                  <a:lnTo>
                    <a:pt x="93" y="45"/>
                  </a:lnTo>
                  <a:lnTo>
                    <a:pt x="159" y="60"/>
                  </a:lnTo>
                  <a:lnTo>
                    <a:pt x="258" y="72"/>
                  </a:lnTo>
                  <a:lnTo>
                    <a:pt x="390" y="90"/>
                  </a:lnTo>
                  <a:lnTo>
                    <a:pt x="582" y="108"/>
                  </a:lnTo>
                  <a:lnTo>
                    <a:pt x="777" y="114"/>
                  </a:lnTo>
                  <a:lnTo>
                    <a:pt x="870" y="117"/>
                  </a:lnTo>
                  <a:lnTo>
                    <a:pt x="978" y="117"/>
                  </a:lnTo>
                  <a:lnTo>
                    <a:pt x="1080" y="117"/>
                  </a:lnTo>
                  <a:lnTo>
                    <a:pt x="1152" y="117"/>
                  </a:lnTo>
                  <a:lnTo>
                    <a:pt x="1302" y="117"/>
                  </a:lnTo>
                  <a:lnTo>
                    <a:pt x="1416" y="117"/>
                  </a:lnTo>
                  <a:lnTo>
                    <a:pt x="1644" y="108"/>
                  </a:lnTo>
                  <a:lnTo>
                    <a:pt x="1911" y="84"/>
                  </a:lnTo>
                  <a:lnTo>
                    <a:pt x="2058" y="66"/>
                  </a:lnTo>
                  <a:lnTo>
                    <a:pt x="2175" y="45"/>
                  </a:lnTo>
                  <a:lnTo>
                    <a:pt x="2238" y="30"/>
                  </a:lnTo>
                  <a:lnTo>
                    <a:pt x="226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8" name="Freeform 53"/>
            <p:cNvSpPr>
              <a:spLocks/>
            </p:cNvSpPr>
            <p:nvPr/>
          </p:nvSpPr>
          <p:spPr bwMode="auto">
            <a:xfrm>
              <a:off x="2184" y="2463"/>
              <a:ext cx="72" cy="42"/>
            </a:xfrm>
            <a:custGeom>
              <a:avLst/>
              <a:gdLst>
                <a:gd name="T0" fmla="*/ 0 w 72"/>
                <a:gd name="T1" fmla="*/ 4 h 48"/>
                <a:gd name="T2" fmla="*/ 0 w 72"/>
                <a:gd name="T3" fmla="*/ 0 h 48"/>
                <a:gd name="T4" fmla="*/ 72 w 72"/>
                <a:gd name="T5" fmla="*/ 0 h 48"/>
                <a:gd name="T6" fmla="*/ 72 w 72"/>
                <a:gd name="T7" fmla="*/ 4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48"/>
                <a:gd name="T14" fmla="*/ 72 w 72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48">
                  <a:moveTo>
                    <a:pt x="0" y="45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48"/>
                  </a:lnTo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9" name="Freeform 54"/>
            <p:cNvSpPr>
              <a:spLocks/>
            </p:cNvSpPr>
            <p:nvPr/>
          </p:nvSpPr>
          <p:spPr bwMode="auto">
            <a:xfrm>
              <a:off x="2853" y="2469"/>
              <a:ext cx="66" cy="42"/>
            </a:xfrm>
            <a:custGeom>
              <a:avLst/>
              <a:gdLst>
                <a:gd name="T0" fmla="*/ 0 w 72"/>
                <a:gd name="T1" fmla="*/ 4 h 48"/>
                <a:gd name="T2" fmla="*/ 0 w 72"/>
                <a:gd name="T3" fmla="*/ 0 h 48"/>
                <a:gd name="T4" fmla="*/ 12 w 72"/>
                <a:gd name="T5" fmla="*/ 0 h 48"/>
                <a:gd name="T6" fmla="*/ 12 w 72"/>
                <a:gd name="T7" fmla="*/ 4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48"/>
                <a:gd name="T14" fmla="*/ 72 w 72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48">
                  <a:moveTo>
                    <a:pt x="0" y="45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48"/>
                  </a:lnTo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7367" name="Rectangle 55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CO</a:t>
            </a:r>
            <a:r>
              <a:rPr lang="en-US" sz="4000" baseline="-25000"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4000">
                <a:latin typeface="Comic Sans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Budget</a:t>
            </a:r>
            <a:r>
              <a:rPr lang="ja-JP" altLang="en-US" sz="4000">
                <a:latin typeface="Comic Sans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 of the Atmosphere</a:t>
            </a:r>
          </a:p>
        </p:txBody>
      </p:sp>
      <p:sp>
        <p:nvSpPr>
          <p:cNvPr id="27651" name="TextBox 55"/>
          <p:cNvSpPr txBox="1">
            <a:spLocks noChangeArrowheads="1"/>
          </p:cNvSpPr>
          <p:nvPr/>
        </p:nvSpPr>
        <p:spPr bwMode="auto">
          <a:xfrm>
            <a:off x="974725" y="6134100"/>
            <a:ext cx="7105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i="1">
                <a:solidFill>
                  <a:srgbClr val="FF0000"/>
                </a:solidFill>
              </a:rPr>
              <a:t>Rob Socolow and Steve Pacala	http://www.princeton.edu/wedges/</a:t>
            </a:r>
            <a:br>
              <a:rPr lang="en-US" sz="1800" i="1">
                <a:solidFill>
                  <a:srgbClr val="FF0000"/>
                </a:solidFill>
              </a:rPr>
            </a:br>
            <a:r>
              <a:rPr lang="en-US" sz="1800" i="1">
                <a:solidFill>
                  <a:srgbClr val="FF0000"/>
                </a:solidFill>
              </a:rPr>
              <a:t>Climate Mitigation Initiative, Princeton University</a:t>
            </a:r>
          </a:p>
        </p:txBody>
      </p:sp>
      <p:pic>
        <p:nvPicPr>
          <p:cNvPr id="27652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4773</TotalTime>
  <Words>2436</Words>
  <Application>Microsoft Macintosh PowerPoint</Application>
  <PresentationFormat>Letter Paper (8.5x11 in)</PresentationFormat>
  <Paragraphs>405</Paragraphs>
  <Slides>37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New Presentation</vt:lpstr>
      <vt:lpstr>Image</vt:lpstr>
      <vt:lpstr>Climate Change:  Adaptation and Mitigation</vt:lpstr>
      <vt:lpstr>What we Know for Sure</vt:lpstr>
      <vt:lpstr>What We’re  Not So Sure About</vt:lpstr>
      <vt:lpstr>The Global Carbon Cycle</vt:lpstr>
      <vt:lpstr>Where Has All the Carbon Gone?</vt:lpstr>
      <vt:lpstr>Vertical Structure  of the Oceans</vt:lpstr>
      <vt:lpstr>Climate Change Mitigation</vt:lpstr>
      <vt:lpstr>Paths to 450 ppm</vt:lpstr>
      <vt:lpstr>CO2 “Budget” of the Atmosphere</vt:lpstr>
      <vt:lpstr>How Far Do We Choose to Go?</vt:lpstr>
      <vt:lpstr>PowerPoint Presentation</vt:lpstr>
      <vt:lpstr>PowerPoint Presentation</vt:lpstr>
      <vt:lpstr>PowerPoint Presentation</vt:lpstr>
      <vt:lpstr>What is a “Wedge”?</vt:lpstr>
      <vt:lpstr>Helpful (?) “Rules of Thumb”  for Emissions vs Climate</vt:lpstr>
      <vt:lpstr>Bottom Line: Wedges and Warming</vt:lpstr>
      <vt:lpstr>PowerPoint Presentation</vt:lpstr>
      <vt:lpstr>PowerPoint Presentation</vt:lpstr>
      <vt:lpstr>PowerPoint Presentation</vt:lpstr>
      <vt:lpstr>Natural Gas is  Mostly Methane (CH4)</vt:lpstr>
      <vt:lpstr>Gas Contains More Energy Per Carbon Than Coal</vt:lpstr>
      <vt:lpstr>Electricity from Gas Instead of Coal Might Help Slow the Growth of CO2</vt:lpstr>
      <vt:lpstr>BUT …</vt:lpstr>
      <vt:lpstr>Current Leakage is Way too High!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Mitigation Costs and Savings</vt:lpstr>
      <vt:lpstr>Free Market Solutions</vt:lpstr>
      <vt:lpstr>A Policy Spectrum</vt:lpstr>
      <vt:lpstr>Imagine it’s 1800,  and you’re in charge …</vt:lpstr>
      <vt:lpstr>Thinking about Co$t$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Earth’s Climate Work, and How is it Changing?</dc:title>
  <cp:lastModifiedBy>Scott Denning</cp:lastModifiedBy>
  <cp:revision>198</cp:revision>
  <cp:lastPrinted>2012-07-17T20:42:00Z</cp:lastPrinted>
  <dcterms:created xsi:type="dcterms:W3CDTF">2010-05-03T17:59:32Z</dcterms:created>
  <dcterms:modified xsi:type="dcterms:W3CDTF">2013-07-10T04:19:43Z</dcterms:modified>
</cp:coreProperties>
</file>