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71" r:id="rId2"/>
    <p:sldId id="288" r:id="rId3"/>
    <p:sldId id="281" r:id="rId4"/>
    <p:sldId id="294" r:id="rId5"/>
    <p:sldId id="291" r:id="rId6"/>
    <p:sldId id="285" r:id="rId7"/>
    <p:sldId id="289" r:id="rId8"/>
    <p:sldId id="287" r:id="rId9"/>
    <p:sldId id="290" r:id="rId10"/>
    <p:sldId id="295" r:id="rId11"/>
    <p:sldId id="261" r:id="rId12"/>
    <p:sldId id="273" r:id="rId13"/>
    <p:sldId id="272" r:id="rId14"/>
    <p:sldId id="266" r:id="rId15"/>
    <p:sldId id="263" r:id="rId16"/>
    <p:sldId id="269" r:id="rId17"/>
    <p:sldId id="275" r:id="rId18"/>
    <p:sldId id="276" r:id="rId19"/>
    <p:sldId id="277" r:id="rId20"/>
    <p:sldId id="268" r:id="rId21"/>
    <p:sldId id="264" r:id="rId22"/>
    <p:sldId id="278" r:id="rId23"/>
    <p:sldId id="279" r:id="rId24"/>
    <p:sldId id="280" r:id="rId25"/>
    <p:sldId id="267" r:id="rId26"/>
    <p:sldId id="265" r:id="rId27"/>
    <p:sldId id="270" r:id="rId28"/>
    <p:sldId id="282" r:id="rId29"/>
    <p:sldId id="283" r:id="rId30"/>
    <p:sldId id="284" r:id="rId31"/>
    <p:sldId id="274" r:id="rId32"/>
    <p:sldId id="28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133" autoAdjust="0"/>
  </p:normalViewPr>
  <p:slideViewPr>
    <p:cSldViewPr>
      <p:cViewPr varScale="1">
        <p:scale>
          <a:sx n="92" d="100"/>
          <a:sy n="92" d="100"/>
        </p:scale>
        <p:origin x="-157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CEB968-8C33-4837-B285-0E7EE10216FA}" type="datetimeFigureOut">
              <a:rPr lang="en-US" smtClean="0"/>
              <a:pPr/>
              <a:t>7/10/14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68A133-663C-4244-A24A-DB29F8EFC871}" type="slidenum">
              <a:rPr lang="en-US" smtClean="0"/>
              <a:pPr/>
              <a:t>‹#›</a:t>
            </a:fld>
            <a:endParaRPr lang="en-US" dirty="0"/>
          </a:p>
        </p:txBody>
      </p:sp>
    </p:spTree>
    <p:extLst>
      <p:ext uri="{BB962C8B-B14F-4D97-AF65-F5344CB8AC3E}">
        <p14:creationId xmlns:p14="http://schemas.microsoft.com/office/powerpoint/2010/main" val="3970889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3AA06C-6CA1-443B-A11A-99706523B730}" type="slidenum">
              <a:rPr lang="en-US" smtClean="0"/>
              <a:pPr/>
              <a:t>11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3AA06C-6CA1-443B-A11A-99706523B730}" type="slidenum">
              <a:rPr lang="en-US" smtClean="0"/>
              <a:pPr/>
              <a:t>14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3AA06C-6CA1-443B-A11A-99706523B730}" type="slidenum">
              <a:rPr lang="en-US" smtClean="0"/>
              <a:pPr/>
              <a:t>15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3AA06C-6CA1-443B-A11A-99706523B730}" type="slidenum">
              <a:rPr lang="en-US" smtClean="0"/>
              <a:pPr/>
              <a:t>16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3AA06C-6CA1-443B-A11A-99706523B730}" type="slidenum">
              <a:rPr lang="en-US" smtClean="0"/>
              <a:pPr/>
              <a:t>20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3AA06C-6CA1-443B-A11A-99706523B730}" type="slidenum">
              <a:rPr lang="en-US" smtClean="0"/>
              <a:pPr/>
              <a:t>21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3AA06C-6CA1-443B-A11A-99706523B730}" type="slidenum">
              <a:rPr lang="en-US" smtClean="0"/>
              <a:pPr/>
              <a:t>25</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3AA06C-6CA1-443B-A11A-99706523B730}" type="slidenum">
              <a:rPr lang="en-US" smtClean="0"/>
              <a:pPr/>
              <a:t>26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0496E6-04FA-4E61-91A6-9539B3583106}" type="datetimeFigureOut">
              <a:rPr lang="en-US" smtClean="0"/>
              <a:pPr/>
              <a:t>7/10/14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0CFA74-97DD-46A0-929F-BCC6E2B584D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0496E6-04FA-4E61-91A6-9539B3583106}" type="datetimeFigureOut">
              <a:rPr lang="en-US" smtClean="0"/>
              <a:pPr/>
              <a:t>7/10/14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0CFA74-97DD-46A0-929F-BCC6E2B584D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0496E6-04FA-4E61-91A6-9539B3583106}" type="datetimeFigureOut">
              <a:rPr lang="en-US" smtClean="0"/>
              <a:pPr/>
              <a:t>7/10/14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0CFA74-97DD-46A0-929F-BCC6E2B584D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0496E6-04FA-4E61-91A6-9539B3583106}" type="datetimeFigureOut">
              <a:rPr lang="en-US" smtClean="0"/>
              <a:pPr/>
              <a:t>7/10/14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0CFA74-97DD-46A0-929F-BCC6E2B584D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0496E6-04FA-4E61-91A6-9539B3583106}" type="datetimeFigureOut">
              <a:rPr lang="en-US" smtClean="0"/>
              <a:pPr/>
              <a:t>7/10/14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0CFA74-97DD-46A0-929F-BCC6E2B584D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0496E6-04FA-4E61-91A6-9539B3583106}" type="datetimeFigureOut">
              <a:rPr lang="en-US" smtClean="0"/>
              <a:pPr/>
              <a:t>7/10/14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0CFA74-97DD-46A0-929F-BCC6E2B584D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0496E6-04FA-4E61-91A6-9539B3583106}" type="datetimeFigureOut">
              <a:rPr lang="en-US" smtClean="0"/>
              <a:pPr/>
              <a:t>7/10/14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0CFA74-97DD-46A0-929F-BCC6E2B584D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0496E6-04FA-4E61-91A6-9539B3583106}" type="datetimeFigureOut">
              <a:rPr lang="en-US" smtClean="0"/>
              <a:pPr/>
              <a:t>7/10/14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0CFA74-97DD-46A0-929F-BCC6E2B584D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0496E6-04FA-4E61-91A6-9539B3583106}" type="datetimeFigureOut">
              <a:rPr lang="en-US" smtClean="0"/>
              <a:pPr/>
              <a:t>7/10/14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0CFA74-97DD-46A0-929F-BCC6E2B584D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0496E6-04FA-4E61-91A6-9539B3583106}" type="datetimeFigureOut">
              <a:rPr lang="en-US" smtClean="0"/>
              <a:pPr/>
              <a:t>7/10/14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0CFA74-97DD-46A0-929F-BCC6E2B584D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0496E6-04FA-4E61-91A6-9539B3583106}" type="datetimeFigureOut">
              <a:rPr lang="en-US" smtClean="0"/>
              <a:pPr/>
              <a:t>7/10/14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0CFA74-97DD-46A0-929F-BCC6E2B584D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0496E6-04FA-4E61-91A6-9539B3583106}" type="datetimeFigureOut">
              <a:rPr lang="en-US" smtClean="0"/>
              <a:pPr/>
              <a:t>7/10/14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0CFA74-97DD-46A0-929F-BCC6E2B584D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png"/><Relationship Id="rId6" Type="http://schemas.openxmlformats.org/officeDocument/2006/relationships/hyperlink" Target="http://en.wikipedia.org/wiki/Vega_program%23Balloon" TargetMode="External"/><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gif"/><Relationship Id="rId5"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8.gif"/><Relationship Id="rId4" Type="http://schemas.openxmlformats.org/officeDocument/2006/relationships/image" Target="../media/image19.gif"/><Relationship Id="rId5"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hyperlink" Target="https://scied.ucar.edu/shortcontent/troposphere-overview" TargetMode="External"/><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hyperlink" Target="https://scied.ucar.edu/shortcontent/stratosphere-overview" TargetMode="External"/><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hyperlink" Target="https://scied.ucar.edu/events/cmmap-summer-courses-2014"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hyperlink" Target="https://scied.ucar.edu/shortcontent/mesosphere-overview" TargetMode="External"/><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hyperlink" Target="https://scied.ucar.edu/planetary-atmospheres" TargetMode="External"/></Relationships>
</file>

<file path=ppt/slides/_rels/slide5.xml.rels><?xml version="1.0" encoding="UTF-8" standalone="yes"?>
<Relationships xmlns="http://schemas.openxmlformats.org/package/2006/relationships"><Relationship Id="rId11" Type="http://schemas.openxmlformats.org/officeDocument/2006/relationships/hyperlink" Target="https://scied.ucar.edu/shortcontent/exosphere-overview" TargetMode="External"/><Relationship Id="rId12" Type="http://schemas.openxmlformats.org/officeDocument/2006/relationships/hyperlink" Target="https://scied.ucar.edu/weather-activities" TargetMode="External"/><Relationship Id="rId13" Type="http://schemas.openxmlformats.org/officeDocument/2006/relationships/hyperlink" Target="https://scied.ucar.edu/cloud-image-gallery" TargetMode="External"/><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hyperlink" Target="https://scied.ucar.edu/games" TargetMode="External"/><Relationship Id="rId4" Type="http://schemas.openxmlformats.org/officeDocument/2006/relationships/hyperlink" Target="https://scied.ucar.edu/clouds-memory-game" TargetMode="External"/><Relationship Id="rId5" Type="http://schemas.openxmlformats.org/officeDocument/2006/relationships/hyperlink" Target="https://scied.ucar.edu/interactives" TargetMode="External"/><Relationship Id="rId6" Type="http://schemas.openxmlformats.org/officeDocument/2006/relationships/hyperlink" Target="https://scied.ucar.edu/air-parcel-simulation" TargetMode="External"/><Relationship Id="rId7" Type="http://schemas.openxmlformats.org/officeDocument/2006/relationships/hyperlink" Target="https://scied.ucar.edu/shortcontent/troposphere-overview" TargetMode="External"/><Relationship Id="rId8" Type="http://schemas.openxmlformats.org/officeDocument/2006/relationships/hyperlink" Target="https://scied.ucar.edu/shortcontent/stratosphere-overview" TargetMode="External"/><Relationship Id="rId9" Type="http://schemas.openxmlformats.org/officeDocument/2006/relationships/hyperlink" Target="https://scied.ucar.edu/shortcontent/mesosphere-overview" TargetMode="External"/><Relationship Id="rId10" Type="http://schemas.openxmlformats.org/officeDocument/2006/relationships/hyperlink" Target="https://scied.ucar.edu/shortcontent/thermosphere-overview"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scied.ucar.edu/virtual-ballooning" TargetMode="External"/><Relationship Id="rId4" Type="http://schemas.openxmlformats.org/officeDocument/2006/relationships/hyperlink" Target="https://scied.ucar.edu/activity/virtual-ballooning-explore-atmosphere-activity" TargetMode="External"/><Relationship Id="rId5" Type="http://schemas.openxmlformats.org/officeDocument/2006/relationships/hyperlink" Target="https://scied.ucar.edu/activity/1769/student" TargetMode="External"/><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70p_rgb.png"/>
          <p:cNvPicPr>
            <a:picLocks noChangeAspect="1"/>
          </p:cNvPicPr>
          <p:nvPr/>
        </p:nvPicPr>
        <p:blipFill>
          <a:blip r:embed="rId2" cstate="print"/>
          <a:stretch>
            <a:fillRect/>
          </a:stretch>
        </p:blipFill>
        <p:spPr>
          <a:xfrm>
            <a:off x="152933" y="6172200"/>
            <a:ext cx="5028667" cy="553752"/>
          </a:xfrm>
          <a:prstGeom prst="rect">
            <a:avLst/>
          </a:prstGeom>
        </p:spPr>
      </p:pic>
      <p:sp>
        <p:nvSpPr>
          <p:cNvPr id="3" name="TextBox 2"/>
          <p:cNvSpPr txBox="1"/>
          <p:nvPr/>
        </p:nvSpPr>
        <p:spPr>
          <a:xfrm>
            <a:off x="6629400" y="6248400"/>
            <a:ext cx="2363724" cy="461665"/>
          </a:xfrm>
          <a:prstGeom prst="rect">
            <a:avLst/>
          </a:prstGeom>
          <a:noFill/>
        </p:spPr>
        <p:txBody>
          <a:bodyPr wrap="none" rtlCol="0">
            <a:spAutoFit/>
          </a:bodyPr>
          <a:lstStyle/>
          <a:p>
            <a:r>
              <a:rPr lang="en-US" sz="2400" dirty="0" smtClean="0">
                <a:solidFill>
                  <a:srgbClr val="336699"/>
                </a:solidFill>
                <a:latin typeface="Tahoma" pitchFamily="34" charset="0"/>
                <a:ea typeface="Tahoma" pitchFamily="34" charset="0"/>
                <a:cs typeface="Tahoma" pitchFamily="34" charset="0"/>
              </a:rPr>
              <a:t>SciEd.UCAR.edu</a:t>
            </a:r>
            <a:endParaRPr lang="en-US" sz="2400" dirty="0">
              <a:solidFill>
                <a:srgbClr val="336699"/>
              </a:solidFill>
              <a:latin typeface="Tahoma" pitchFamily="34" charset="0"/>
              <a:ea typeface="Tahoma" pitchFamily="34" charset="0"/>
              <a:cs typeface="Tahoma" pitchFamily="34" charset="0"/>
            </a:endParaRPr>
          </a:p>
        </p:txBody>
      </p:sp>
      <p:sp>
        <p:nvSpPr>
          <p:cNvPr id="4" name="TextBox 2"/>
          <p:cNvSpPr txBox="1">
            <a:spLocks noChangeArrowheads="1"/>
          </p:cNvSpPr>
          <p:nvPr/>
        </p:nvSpPr>
        <p:spPr bwMode="auto">
          <a:xfrm>
            <a:off x="152400" y="115669"/>
            <a:ext cx="8839200" cy="3170099"/>
          </a:xfrm>
          <a:prstGeom prst="rect">
            <a:avLst/>
          </a:prstGeom>
          <a:noFill/>
          <a:ln w="9525">
            <a:noFill/>
            <a:miter lim="800000"/>
            <a:headEnd/>
            <a:tailEnd/>
          </a:ln>
        </p:spPr>
        <p:txBody>
          <a:bodyPr wrap="square">
            <a:spAutoFit/>
          </a:bodyPr>
          <a:lstStyle/>
          <a:p>
            <a:pPr algn="ctr"/>
            <a:r>
              <a:rPr lang="en-US" sz="4000" dirty="0" smtClean="0">
                <a:solidFill>
                  <a:srgbClr val="336699"/>
                </a:solidFill>
                <a:latin typeface="Georgia" pitchFamily="18" charset="0"/>
                <a:ea typeface="Tahoma" pitchFamily="100" charset="0"/>
              </a:rPr>
              <a:t>Virtual Ballooning at the</a:t>
            </a:r>
          </a:p>
          <a:p>
            <a:pPr algn="ctr"/>
            <a:r>
              <a:rPr lang="en-US" sz="4000" dirty="0" smtClean="0">
                <a:solidFill>
                  <a:srgbClr val="336699"/>
                </a:solidFill>
                <a:latin typeface="Georgia" pitchFamily="18" charset="0"/>
                <a:ea typeface="Tahoma" pitchFamily="100" charset="0"/>
              </a:rPr>
              <a:t>CMMAP/Little Shop of Physics</a:t>
            </a:r>
          </a:p>
          <a:p>
            <a:pPr algn="ctr"/>
            <a:r>
              <a:rPr lang="en-US" sz="4000" dirty="0" smtClean="0">
                <a:solidFill>
                  <a:srgbClr val="336699"/>
                </a:solidFill>
                <a:latin typeface="Georgia" pitchFamily="18" charset="0"/>
                <a:ea typeface="Tahoma" pitchFamily="100" charset="0"/>
              </a:rPr>
              <a:t>“Science of Weather &amp; Climate”</a:t>
            </a:r>
          </a:p>
          <a:p>
            <a:pPr algn="ctr"/>
            <a:r>
              <a:rPr lang="en-US" sz="4000" dirty="0" smtClean="0">
                <a:solidFill>
                  <a:srgbClr val="336699"/>
                </a:solidFill>
                <a:latin typeface="Georgia" pitchFamily="18" charset="0"/>
                <a:ea typeface="Tahoma" pitchFamily="100" charset="0"/>
              </a:rPr>
              <a:t>Course  for Educators</a:t>
            </a:r>
          </a:p>
          <a:p>
            <a:pPr algn="ctr"/>
            <a:r>
              <a:rPr lang="en-US" sz="4000" dirty="0" smtClean="0">
                <a:solidFill>
                  <a:srgbClr val="336699"/>
                </a:solidFill>
                <a:latin typeface="Georgia" pitchFamily="18" charset="0"/>
                <a:ea typeface="Tahoma" pitchFamily="100" charset="0"/>
              </a:rPr>
              <a:t>July 2014</a:t>
            </a:r>
            <a:endParaRPr lang="en-US" sz="4000" dirty="0">
              <a:solidFill>
                <a:srgbClr val="336699"/>
              </a:solidFill>
              <a:latin typeface="Georgia" pitchFamily="18" charset="0"/>
              <a:ea typeface="Tahoma" pitchFamily="100" charset="0"/>
            </a:endParaRPr>
          </a:p>
        </p:txBody>
      </p:sp>
      <p:pic>
        <p:nvPicPr>
          <p:cNvPr id="5" name="Picture 4"/>
          <p:cNvPicPr>
            <a:picLocks noChangeAspect="1"/>
          </p:cNvPicPr>
          <p:nvPr/>
        </p:nvPicPr>
        <p:blipFill>
          <a:blip r:embed="rId3"/>
          <a:stretch>
            <a:fillRect/>
          </a:stretch>
        </p:blipFill>
        <p:spPr>
          <a:xfrm>
            <a:off x="5029200" y="3911600"/>
            <a:ext cx="2540000" cy="1270000"/>
          </a:xfrm>
          <a:prstGeom prst="rect">
            <a:avLst/>
          </a:prstGeom>
        </p:spPr>
      </p:pic>
      <p:pic>
        <p:nvPicPr>
          <p:cNvPr id="6" name="Picture 5"/>
          <p:cNvPicPr>
            <a:picLocks noChangeAspect="1"/>
          </p:cNvPicPr>
          <p:nvPr/>
        </p:nvPicPr>
        <p:blipFill>
          <a:blip r:embed="rId4"/>
          <a:stretch>
            <a:fillRect/>
          </a:stretch>
        </p:blipFill>
        <p:spPr>
          <a:xfrm>
            <a:off x="914400" y="3911600"/>
            <a:ext cx="2540000" cy="1270000"/>
          </a:xfrm>
          <a:prstGeom prst="rect">
            <a:avLst/>
          </a:prstGeom>
        </p:spPr>
      </p:pic>
    </p:spTree>
    <p:extLst>
      <p:ext uri="{BB962C8B-B14F-4D97-AF65-F5344CB8AC3E}">
        <p14:creationId xmlns:p14="http://schemas.microsoft.com/office/powerpoint/2010/main" val="121465424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70p_rgb.png"/>
          <p:cNvPicPr>
            <a:picLocks noChangeAspect="1"/>
          </p:cNvPicPr>
          <p:nvPr/>
        </p:nvPicPr>
        <p:blipFill>
          <a:blip r:embed="rId2" cstate="print"/>
          <a:stretch>
            <a:fillRect/>
          </a:stretch>
        </p:blipFill>
        <p:spPr>
          <a:xfrm>
            <a:off x="152933" y="6172200"/>
            <a:ext cx="5028667" cy="553752"/>
          </a:xfrm>
          <a:prstGeom prst="rect">
            <a:avLst/>
          </a:prstGeom>
        </p:spPr>
      </p:pic>
      <p:sp>
        <p:nvSpPr>
          <p:cNvPr id="3" name="TextBox 2"/>
          <p:cNvSpPr txBox="1"/>
          <p:nvPr/>
        </p:nvSpPr>
        <p:spPr>
          <a:xfrm>
            <a:off x="6629400" y="6248400"/>
            <a:ext cx="2363724" cy="461665"/>
          </a:xfrm>
          <a:prstGeom prst="rect">
            <a:avLst/>
          </a:prstGeom>
          <a:noFill/>
        </p:spPr>
        <p:txBody>
          <a:bodyPr wrap="none" rtlCol="0">
            <a:spAutoFit/>
          </a:bodyPr>
          <a:lstStyle/>
          <a:p>
            <a:r>
              <a:rPr lang="en-US" sz="2400" dirty="0" smtClean="0">
                <a:solidFill>
                  <a:srgbClr val="336699"/>
                </a:solidFill>
                <a:latin typeface="Tahoma" pitchFamily="34" charset="0"/>
                <a:ea typeface="Tahoma" pitchFamily="34" charset="0"/>
                <a:cs typeface="Tahoma" pitchFamily="34" charset="0"/>
              </a:rPr>
              <a:t>SciEd.UCAR.edu</a:t>
            </a:r>
            <a:endParaRPr lang="en-US" sz="2400" dirty="0">
              <a:solidFill>
                <a:srgbClr val="336699"/>
              </a:solidFill>
              <a:latin typeface="Tahoma" pitchFamily="34" charset="0"/>
              <a:ea typeface="Tahoma" pitchFamily="34" charset="0"/>
              <a:cs typeface="Tahoma" pitchFamily="34" charset="0"/>
            </a:endParaRPr>
          </a:p>
        </p:txBody>
      </p:sp>
      <p:sp>
        <p:nvSpPr>
          <p:cNvPr id="4" name="TextBox 2"/>
          <p:cNvSpPr txBox="1">
            <a:spLocks noChangeArrowheads="1"/>
          </p:cNvSpPr>
          <p:nvPr/>
        </p:nvSpPr>
        <p:spPr bwMode="auto">
          <a:xfrm>
            <a:off x="152400" y="115669"/>
            <a:ext cx="8839200" cy="646331"/>
          </a:xfrm>
          <a:prstGeom prst="rect">
            <a:avLst/>
          </a:prstGeom>
          <a:noFill/>
          <a:ln w="9525">
            <a:noFill/>
            <a:miter lim="800000"/>
            <a:headEnd/>
            <a:tailEnd/>
          </a:ln>
        </p:spPr>
        <p:txBody>
          <a:bodyPr wrap="square">
            <a:spAutoFit/>
          </a:bodyPr>
          <a:lstStyle/>
          <a:p>
            <a:pPr algn="ctr"/>
            <a:r>
              <a:rPr lang="en-US" sz="3600" dirty="0" smtClean="0">
                <a:solidFill>
                  <a:srgbClr val="336699"/>
                </a:solidFill>
                <a:latin typeface="Georgia" pitchFamily="18" charset="0"/>
                <a:ea typeface="Tahoma" pitchFamily="100" charset="0"/>
              </a:rPr>
              <a:t>Virtual Ballooning on Other Worlds</a:t>
            </a:r>
            <a:endParaRPr lang="en-US" sz="3600" dirty="0">
              <a:solidFill>
                <a:srgbClr val="336699"/>
              </a:solidFill>
              <a:latin typeface="Georgia" pitchFamily="18" charset="0"/>
              <a:ea typeface="Tahoma" pitchFamily="100" charset="0"/>
            </a:endParaRPr>
          </a:p>
        </p:txBody>
      </p:sp>
      <p:sp>
        <p:nvSpPr>
          <p:cNvPr id="5" name="TextBox 4"/>
          <p:cNvSpPr txBox="1"/>
          <p:nvPr/>
        </p:nvSpPr>
        <p:spPr>
          <a:xfrm>
            <a:off x="457200" y="1143000"/>
            <a:ext cx="8229600" cy="3785652"/>
          </a:xfrm>
          <a:prstGeom prst="rect">
            <a:avLst/>
          </a:prstGeom>
          <a:noFill/>
        </p:spPr>
        <p:txBody>
          <a:bodyPr wrap="square" rtlCol="0">
            <a:spAutoFit/>
          </a:bodyPr>
          <a:lstStyle/>
          <a:p>
            <a:r>
              <a:rPr lang="en-US" sz="2400" dirty="0">
                <a:solidFill>
                  <a:srgbClr val="336699"/>
                </a:solidFill>
                <a:latin typeface="Tahoma" pitchFamily="34" charset="0"/>
                <a:ea typeface="Tahoma" pitchFamily="34" charset="0"/>
                <a:cs typeface="Tahoma" pitchFamily="34" charset="0"/>
              </a:rPr>
              <a:t>Now you've been trained on Earth; let's have you fly a ballooning mission on another world to learn about its atmosphere</a:t>
            </a:r>
            <a:r>
              <a:rPr lang="en-US" sz="2400" dirty="0" smtClean="0">
                <a:solidFill>
                  <a:srgbClr val="336699"/>
                </a:solidFill>
                <a:latin typeface="Tahoma" pitchFamily="34" charset="0"/>
                <a:ea typeface="Tahoma" pitchFamily="34" charset="0"/>
                <a:cs typeface="Tahoma" pitchFamily="34" charset="0"/>
              </a:rPr>
              <a:t>.</a:t>
            </a:r>
          </a:p>
          <a:p>
            <a:endParaRPr lang="en-US" sz="2400" dirty="0">
              <a:solidFill>
                <a:srgbClr val="336699"/>
              </a:solidFill>
              <a:latin typeface="Tahoma" pitchFamily="34" charset="0"/>
              <a:ea typeface="Tahoma" pitchFamily="34" charset="0"/>
              <a:cs typeface="Tahoma" pitchFamily="34" charset="0"/>
            </a:endParaRPr>
          </a:p>
          <a:p>
            <a:pPr marL="342900" indent="-342900">
              <a:buFont typeface="Arial"/>
              <a:buChar char="•"/>
            </a:pPr>
            <a:r>
              <a:rPr lang="en-US" sz="2400" dirty="0">
                <a:solidFill>
                  <a:srgbClr val="336699"/>
                </a:solidFill>
                <a:latin typeface="Tahoma" pitchFamily="34" charset="0"/>
                <a:ea typeface="Tahoma" pitchFamily="34" charset="0"/>
                <a:cs typeface="Tahoma" pitchFamily="34" charset="0"/>
              </a:rPr>
              <a:t>click the Settings button towards the lower </a:t>
            </a:r>
            <a:r>
              <a:rPr lang="en-US" sz="2400" dirty="0" smtClean="0">
                <a:solidFill>
                  <a:srgbClr val="336699"/>
                </a:solidFill>
                <a:latin typeface="Tahoma" pitchFamily="34" charset="0"/>
                <a:ea typeface="Tahoma" pitchFamily="34" charset="0"/>
                <a:cs typeface="Tahoma" pitchFamily="34" charset="0"/>
              </a:rPr>
              <a:t>left</a:t>
            </a:r>
          </a:p>
          <a:p>
            <a:pPr marL="342900" indent="-342900">
              <a:buFont typeface="Arial"/>
              <a:buChar char="•"/>
            </a:pPr>
            <a:r>
              <a:rPr lang="en-US" sz="2400" dirty="0" smtClean="0">
                <a:solidFill>
                  <a:srgbClr val="336699"/>
                </a:solidFill>
                <a:latin typeface="Tahoma" pitchFamily="34" charset="0"/>
                <a:ea typeface="Tahoma" pitchFamily="34" charset="0"/>
                <a:cs typeface="Tahoma" pitchFamily="34" charset="0"/>
              </a:rPr>
              <a:t>select </a:t>
            </a:r>
            <a:r>
              <a:rPr lang="en-US" sz="2400" dirty="0">
                <a:solidFill>
                  <a:srgbClr val="336699"/>
                </a:solidFill>
                <a:latin typeface="Tahoma" pitchFamily="34" charset="0"/>
                <a:ea typeface="Tahoma" pitchFamily="34" charset="0"/>
                <a:cs typeface="Tahoma" pitchFamily="34" charset="0"/>
              </a:rPr>
              <a:t>a different world from the "Which World?" popup menu which currently shows Earth. Titan is the most interesting; Mars is a bit </a:t>
            </a:r>
            <a:r>
              <a:rPr lang="en-US" sz="2400" dirty="0" smtClean="0">
                <a:solidFill>
                  <a:srgbClr val="336699"/>
                </a:solidFill>
                <a:latin typeface="Tahoma" pitchFamily="34" charset="0"/>
                <a:ea typeface="Tahoma" pitchFamily="34" charset="0"/>
                <a:cs typeface="Tahoma" pitchFamily="34" charset="0"/>
              </a:rPr>
              <a:t>dull</a:t>
            </a:r>
          </a:p>
          <a:p>
            <a:pPr marL="342900" indent="-342900">
              <a:buFont typeface="Arial"/>
              <a:buChar char="•"/>
            </a:pPr>
            <a:r>
              <a:rPr lang="en-US" sz="2400" dirty="0" smtClean="0">
                <a:solidFill>
                  <a:srgbClr val="336699"/>
                </a:solidFill>
                <a:latin typeface="Tahoma" pitchFamily="34" charset="0"/>
                <a:ea typeface="Tahoma" pitchFamily="34" charset="0"/>
                <a:cs typeface="Tahoma" pitchFamily="34" charset="0"/>
              </a:rPr>
              <a:t>run </a:t>
            </a:r>
            <a:r>
              <a:rPr lang="en-US" sz="2400" dirty="0">
                <a:solidFill>
                  <a:srgbClr val="336699"/>
                </a:solidFill>
                <a:latin typeface="Tahoma" pitchFamily="34" charset="0"/>
                <a:ea typeface="Tahoma" pitchFamily="34" charset="0"/>
                <a:cs typeface="Tahoma" pitchFamily="34" charset="0"/>
              </a:rPr>
              <a:t>through a series of balloon flights as was done </a:t>
            </a:r>
            <a:r>
              <a:rPr lang="en-US" sz="2400" dirty="0" smtClean="0">
                <a:solidFill>
                  <a:srgbClr val="336699"/>
                </a:solidFill>
                <a:latin typeface="Tahoma" pitchFamily="34" charset="0"/>
                <a:ea typeface="Tahoma" pitchFamily="34" charset="0"/>
                <a:cs typeface="Tahoma" pitchFamily="34" charset="0"/>
              </a:rPr>
              <a:t>previously for </a:t>
            </a:r>
            <a:r>
              <a:rPr lang="en-US" sz="2400" dirty="0">
                <a:solidFill>
                  <a:srgbClr val="336699"/>
                </a:solidFill>
                <a:latin typeface="Tahoma" pitchFamily="34" charset="0"/>
                <a:ea typeface="Tahoma" pitchFamily="34" charset="0"/>
                <a:cs typeface="Tahoma" pitchFamily="34" charset="0"/>
              </a:rPr>
              <a:t>Earth</a:t>
            </a:r>
          </a:p>
        </p:txBody>
      </p:sp>
    </p:spTree>
    <p:extLst>
      <p:ext uri="{BB962C8B-B14F-4D97-AF65-F5344CB8AC3E}">
        <p14:creationId xmlns:p14="http://schemas.microsoft.com/office/powerpoint/2010/main" val="91910006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152400" y="115669"/>
            <a:ext cx="8839200" cy="830997"/>
          </a:xfrm>
          <a:prstGeom prst="rect">
            <a:avLst/>
          </a:prstGeom>
          <a:noFill/>
          <a:ln w="9525">
            <a:noFill/>
            <a:miter lim="800000"/>
            <a:headEnd/>
            <a:tailEnd/>
          </a:ln>
        </p:spPr>
        <p:txBody>
          <a:bodyPr wrap="square">
            <a:spAutoFit/>
          </a:bodyPr>
          <a:lstStyle/>
          <a:p>
            <a:r>
              <a:rPr lang="en-US" sz="4800" dirty="0" smtClean="0">
                <a:solidFill>
                  <a:srgbClr val="336699"/>
                </a:solidFill>
                <a:latin typeface="Georgia" pitchFamily="18" charset="0"/>
                <a:ea typeface="Tahoma" pitchFamily="100" charset="0"/>
              </a:rPr>
              <a:t>Ballooning on Mars</a:t>
            </a:r>
            <a:endParaRPr lang="en-US" sz="4800" dirty="0">
              <a:solidFill>
                <a:srgbClr val="336699"/>
              </a:solidFill>
              <a:latin typeface="Georgia" pitchFamily="18" charset="0"/>
              <a:ea typeface="Tahoma" pitchFamily="100" charset="0"/>
            </a:endParaRPr>
          </a:p>
        </p:txBody>
      </p:sp>
      <p:sp>
        <p:nvSpPr>
          <p:cNvPr id="6146" name="AutoShape 2" descr="https://wiki.ucar.edu/download/attachments/52004557/ncar_highres_transparent.png?api=v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1506" name="Picture 2" descr="http://dst.jpl.nasa.gov/images/balloons/balloon2-super-pressure-Mars.jpg"/>
          <p:cNvPicPr>
            <a:picLocks noChangeAspect="1" noChangeArrowheads="1"/>
          </p:cNvPicPr>
          <p:nvPr/>
        </p:nvPicPr>
        <p:blipFill>
          <a:blip r:embed="rId3" cstate="print"/>
          <a:srcRect/>
          <a:stretch>
            <a:fillRect/>
          </a:stretch>
        </p:blipFill>
        <p:spPr bwMode="auto">
          <a:xfrm>
            <a:off x="304800" y="1406661"/>
            <a:ext cx="3810000" cy="3774939"/>
          </a:xfrm>
          <a:prstGeom prst="rect">
            <a:avLst/>
          </a:prstGeom>
          <a:noFill/>
        </p:spPr>
      </p:pic>
      <p:pic>
        <p:nvPicPr>
          <p:cNvPr id="21508" name="Picture 4" descr="file:///H:/references/space/shielded_mars_balloon_launcher.jpg"/>
          <p:cNvPicPr>
            <a:picLocks noChangeAspect="1" noChangeArrowheads="1"/>
          </p:cNvPicPr>
          <p:nvPr/>
        </p:nvPicPr>
        <p:blipFill>
          <a:blip r:embed="rId4" cstate="print"/>
          <a:srcRect/>
          <a:stretch>
            <a:fillRect/>
          </a:stretch>
        </p:blipFill>
        <p:spPr bwMode="auto">
          <a:xfrm>
            <a:off x="5440846" y="3429000"/>
            <a:ext cx="3626954" cy="2209800"/>
          </a:xfrm>
          <a:prstGeom prst="rect">
            <a:avLst/>
          </a:prstGeom>
          <a:noFill/>
        </p:spPr>
      </p:pic>
      <p:pic>
        <p:nvPicPr>
          <p:cNvPr id="21510" name="Picture 6" descr="Mars aerobot"/>
          <p:cNvPicPr>
            <a:picLocks noChangeAspect="1" noChangeArrowheads="1"/>
          </p:cNvPicPr>
          <p:nvPr/>
        </p:nvPicPr>
        <p:blipFill>
          <a:blip r:embed="rId5" cstate="print"/>
          <a:srcRect/>
          <a:stretch>
            <a:fillRect/>
          </a:stretch>
        </p:blipFill>
        <p:spPr bwMode="auto">
          <a:xfrm>
            <a:off x="4419600" y="1066800"/>
            <a:ext cx="3135957" cy="2638425"/>
          </a:xfrm>
          <a:prstGeom prst="rect">
            <a:avLst/>
          </a:prstGeom>
          <a:noFill/>
        </p:spPr>
      </p:pic>
      <p:pic>
        <p:nvPicPr>
          <p:cNvPr id="13" name="Picture 12" descr="h70p_rgb.png"/>
          <p:cNvPicPr>
            <a:picLocks noChangeAspect="1"/>
          </p:cNvPicPr>
          <p:nvPr/>
        </p:nvPicPr>
        <p:blipFill>
          <a:blip r:embed="rId6" cstate="print"/>
          <a:stretch>
            <a:fillRect/>
          </a:stretch>
        </p:blipFill>
        <p:spPr>
          <a:xfrm>
            <a:off x="152933" y="6172200"/>
            <a:ext cx="5028667" cy="553752"/>
          </a:xfrm>
          <a:prstGeom prst="rect">
            <a:avLst/>
          </a:prstGeom>
        </p:spPr>
      </p:pic>
      <p:sp>
        <p:nvSpPr>
          <p:cNvPr id="14" name="TextBox 13"/>
          <p:cNvSpPr txBox="1"/>
          <p:nvPr/>
        </p:nvSpPr>
        <p:spPr>
          <a:xfrm>
            <a:off x="6629400" y="6248400"/>
            <a:ext cx="2363724" cy="461665"/>
          </a:xfrm>
          <a:prstGeom prst="rect">
            <a:avLst/>
          </a:prstGeom>
          <a:noFill/>
        </p:spPr>
        <p:txBody>
          <a:bodyPr wrap="none" rtlCol="0">
            <a:spAutoFit/>
          </a:bodyPr>
          <a:lstStyle/>
          <a:p>
            <a:r>
              <a:rPr lang="en-US" sz="2400" dirty="0" smtClean="0">
                <a:solidFill>
                  <a:srgbClr val="336699"/>
                </a:solidFill>
                <a:latin typeface="Tahoma" pitchFamily="34" charset="0"/>
                <a:ea typeface="Tahoma" pitchFamily="34" charset="0"/>
                <a:cs typeface="Tahoma" pitchFamily="34" charset="0"/>
              </a:rPr>
              <a:t>SciEd.UCAR.edu</a:t>
            </a:r>
            <a:endParaRPr lang="en-US" sz="2400" dirty="0">
              <a:solidFill>
                <a:srgbClr val="336699"/>
              </a:solidFill>
              <a:latin typeface="Tahoma" pitchFamily="34" charset="0"/>
              <a:ea typeface="Tahoma" pitchFamily="34" charset="0"/>
              <a:cs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70p_rgb.png"/>
          <p:cNvPicPr>
            <a:picLocks noChangeAspect="1"/>
          </p:cNvPicPr>
          <p:nvPr/>
        </p:nvPicPr>
        <p:blipFill>
          <a:blip r:embed="rId2" cstate="print"/>
          <a:stretch>
            <a:fillRect/>
          </a:stretch>
        </p:blipFill>
        <p:spPr>
          <a:xfrm>
            <a:off x="152933" y="6172200"/>
            <a:ext cx="5028667" cy="553752"/>
          </a:xfrm>
          <a:prstGeom prst="rect">
            <a:avLst/>
          </a:prstGeom>
        </p:spPr>
      </p:pic>
      <p:sp>
        <p:nvSpPr>
          <p:cNvPr id="3" name="TextBox 2"/>
          <p:cNvSpPr txBox="1"/>
          <p:nvPr/>
        </p:nvSpPr>
        <p:spPr>
          <a:xfrm>
            <a:off x="6629400" y="6248400"/>
            <a:ext cx="2363724" cy="461665"/>
          </a:xfrm>
          <a:prstGeom prst="rect">
            <a:avLst/>
          </a:prstGeom>
          <a:noFill/>
        </p:spPr>
        <p:txBody>
          <a:bodyPr wrap="none" rtlCol="0">
            <a:spAutoFit/>
          </a:bodyPr>
          <a:lstStyle/>
          <a:p>
            <a:r>
              <a:rPr lang="en-US" sz="2400" dirty="0" smtClean="0">
                <a:solidFill>
                  <a:srgbClr val="336699"/>
                </a:solidFill>
                <a:latin typeface="Tahoma" pitchFamily="34" charset="0"/>
                <a:ea typeface="Tahoma" pitchFamily="34" charset="0"/>
                <a:cs typeface="Tahoma" pitchFamily="34" charset="0"/>
              </a:rPr>
              <a:t>SciEd.UCAR.edu</a:t>
            </a:r>
            <a:endParaRPr lang="en-US" sz="2400" dirty="0">
              <a:solidFill>
                <a:srgbClr val="336699"/>
              </a:solidFill>
              <a:latin typeface="Tahoma" pitchFamily="34" charset="0"/>
              <a:ea typeface="Tahoma" pitchFamily="34" charset="0"/>
              <a:cs typeface="Tahoma" pitchFamily="34" charset="0"/>
            </a:endParaRPr>
          </a:p>
        </p:txBody>
      </p:sp>
      <p:sp>
        <p:nvSpPr>
          <p:cNvPr id="4" name="TextBox 2"/>
          <p:cNvSpPr txBox="1">
            <a:spLocks noChangeArrowheads="1"/>
          </p:cNvSpPr>
          <p:nvPr/>
        </p:nvSpPr>
        <p:spPr bwMode="auto">
          <a:xfrm>
            <a:off x="152400" y="115669"/>
            <a:ext cx="8839200" cy="707886"/>
          </a:xfrm>
          <a:prstGeom prst="rect">
            <a:avLst/>
          </a:prstGeom>
          <a:noFill/>
          <a:ln w="9525">
            <a:noFill/>
            <a:miter lim="800000"/>
            <a:headEnd/>
            <a:tailEnd/>
          </a:ln>
        </p:spPr>
        <p:txBody>
          <a:bodyPr wrap="square">
            <a:spAutoFit/>
          </a:bodyPr>
          <a:lstStyle/>
          <a:p>
            <a:pPr algn="ctr"/>
            <a:r>
              <a:rPr lang="en-US" sz="4000" dirty="0" smtClean="0">
                <a:solidFill>
                  <a:srgbClr val="336699"/>
                </a:solidFill>
                <a:latin typeface="Georgia" pitchFamily="18" charset="0"/>
                <a:ea typeface="Tahoma" pitchFamily="100" charset="0"/>
              </a:rPr>
              <a:t>Atmosphere of Mars </a:t>
            </a:r>
            <a:endParaRPr lang="en-US" sz="4000" dirty="0">
              <a:solidFill>
                <a:srgbClr val="336699"/>
              </a:solidFill>
              <a:latin typeface="Georgia" pitchFamily="18" charset="0"/>
              <a:ea typeface="Tahoma" pitchFamily="100" charset="0"/>
            </a:endParaRPr>
          </a:p>
        </p:txBody>
      </p:sp>
      <p:sp>
        <p:nvSpPr>
          <p:cNvPr id="5" name="TextBox 4"/>
          <p:cNvSpPr txBox="1"/>
          <p:nvPr/>
        </p:nvSpPr>
        <p:spPr>
          <a:xfrm>
            <a:off x="457200" y="1143000"/>
            <a:ext cx="8229600" cy="4524315"/>
          </a:xfrm>
          <a:prstGeom prst="rect">
            <a:avLst/>
          </a:prstGeom>
          <a:noFill/>
        </p:spPr>
        <p:txBody>
          <a:bodyPr wrap="square" rtlCol="0">
            <a:spAutoFit/>
          </a:bodyPr>
          <a:lstStyle/>
          <a:p>
            <a:pPr marL="342900" indent="-342900">
              <a:buFont typeface="Arial"/>
              <a:buChar char="•"/>
            </a:pPr>
            <a:r>
              <a:rPr lang="en-US" sz="2400" dirty="0" smtClean="0">
                <a:solidFill>
                  <a:srgbClr val="336699"/>
                </a:solidFill>
                <a:latin typeface="Tahoma" pitchFamily="34" charset="0"/>
                <a:ea typeface="Tahoma" pitchFamily="34" charset="0"/>
                <a:cs typeface="Tahoma" pitchFamily="34" charset="0"/>
              </a:rPr>
              <a:t>Very thin, almost entirely carbon dioxide, a bit cold by Earthly standards</a:t>
            </a:r>
          </a:p>
          <a:p>
            <a:pPr marL="342900" indent="-342900">
              <a:buFont typeface="Arial"/>
              <a:buChar char="•"/>
            </a:pPr>
            <a:r>
              <a:rPr lang="en-US" sz="2400" dirty="0" err="1" smtClean="0">
                <a:solidFill>
                  <a:srgbClr val="336699"/>
                </a:solidFill>
                <a:latin typeface="Tahoma" pitchFamily="34" charset="0"/>
                <a:ea typeface="Tahoma" pitchFamily="34" charset="0"/>
                <a:cs typeface="Tahoma" pitchFamily="34" charset="0"/>
              </a:rPr>
              <a:t>Aerobraking</a:t>
            </a:r>
            <a:endParaRPr lang="en-US" sz="2400" dirty="0" smtClean="0">
              <a:solidFill>
                <a:srgbClr val="336699"/>
              </a:solidFill>
              <a:latin typeface="Tahoma" pitchFamily="34" charset="0"/>
              <a:ea typeface="Tahoma" pitchFamily="34" charset="0"/>
              <a:cs typeface="Tahoma" pitchFamily="34" charset="0"/>
            </a:endParaRPr>
          </a:p>
          <a:p>
            <a:pPr marL="342900" indent="-342900">
              <a:buFont typeface="Arial"/>
              <a:buChar char="•"/>
            </a:pPr>
            <a:r>
              <a:rPr lang="en-US" sz="2400" dirty="0" smtClean="0">
                <a:solidFill>
                  <a:srgbClr val="336699"/>
                </a:solidFill>
                <a:latin typeface="Tahoma" pitchFamily="34" charset="0"/>
                <a:ea typeface="Tahoma" pitchFamily="34" charset="0"/>
                <a:cs typeface="Tahoma" pitchFamily="34" charset="0"/>
              </a:rPr>
              <a:t>Dust can play a large role in atmospheric heating; global dust storms; dust in atmosphere absorbs much of incoming sunlight, preventing it (and energy) from reaching the surface, but warming (and expanding) the atmosphere</a:t>
            </a:r>
          </a:p>
          <a:p>
            <a:pPr marL="342900" indent="-342900">
              <a:buFont typeface="Arial"/>
              <a:buChar char="•"/>
            </a:pPr>
            <a:r>
              <a:rPr lang="en-US" sz="2400" dirty="0">
                <a:solidFill>
                  <a:srgbClr val="336699"/>
                </a:solidFill>
                <a:latin typeface="Tahoma" pitchFamily="34" charset="0"/>
                <a:ea typeface="Tahoma" pitchFamily="34" charset="0"/>
                <a:cs typeface="Tahoma" pitchFamily="34" charset="0"/>
              </a:rPr>
              <a:t>No real stratosphere </a:t>
            </a:r>
            <a:r>
              <a:rPr lang="en-US" sz="2400" dirty="0" smtClean="0">
                <a:solidFill>
                  <a:srgbClr val="336699"/>
                </a:solidFill>
                <a:latin typeface="Tahoma" pitchFamily="34" charset="0"/>
                <a:ea typeface="Tahoma" pitchFamily="34" charset="0"/>
                <a:cs typeface="Tahoma" pitchFamily="34" charset="0"/>
              </a:rPr>
              <a:t>(little </a:t>
            </a:r>
            <a:r>
              <a:rPr lang="en-US" sz="2400" dirty="0">
                <a:solidFill>
                  <a:srgbClr val="336699"/>
                </a:solidFill>
                <a:latin typeface="Tahoma" pitchFamily="34" charset="0"/>
                <a:ea typeface="Tahoma" pitchFamily="34" charset="0"/>
                <a:cs typeface="Tahoma" pitchFamily="34" charset="0"/>
              </a:rPr>
              <a:t>or no ozone), so boring temperature profile; just keeps cooling (troposphere topped by mesosphere) until </a:t>
            </a:r>
            <a:r>
              <a:rPr lang="en-US" sz="2400" dirty="0" smtClean="0">
                <a:solidFill>
                  <a:srgbClr val="336699"/>
                </a:solidFill>
                <a:latin typeface="Tahoma" pitchFamily="34" charset="0"/>
                <a:ea typeface="Tahoma" pitchFamily="34" charset="0"/>
                <a:cs typeface="Tahoma" pitchFamily="34" charset="0"/>
              </a:rPr>
              <a:t>thermosphere </a:t>
            </a:r>
            <a:r>
              <a:rPr lang="en-US" sz="2400" dirty="0">
                <a:solidFill>
                  <a:srgbClr val="336699"/>
                </a:solidFill>
                <a:latin typeface="Tahoma" pitchFamily="34" charset="0"/>
                <a:ea typeface="Tahoma" pitchFamily="34" charset="0"/>
                <a:cs typeface="Tahoma" pitchFamily="34" charset="0"/>
              </a:rPr>
              <a:t>at 100 km altitude</a:t>
            </a:r>
          </a:p>
        </p:txBody>
      </p:sp>
    </p:spTree>
    <p:extLst>
      <p:ext uri="{BB962C8B-B14F-4D97-AF65-F5344CB8AC3E}">
        <p14:creationId xmlns:p14="http://schemas.microsoft.com/office/powerpoint/2010/main" val="220590411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70p_rgb.png"/>
          <p:cNvPicPr>
            <a:picLocks noChangeAspect="1"/>
          </p:cNvPicPr>
          <p:nvPr/>
        </p:nvPicPr>
        <p:blipFill>
          <a:blip r:embed="rId2" cstate="print"/>
          <a:stretch>
            <a:fillRect/>
          </a:stretch>
        </p:blipFill>
        <p:spPr>
          <a:xfrm>
            <a:off x="152933" y="6172200"/>
            <a:ext cx="5028667" cy="553752"/>
          </a:xfrm>
          <a:prstGeom prst="rect">
            <a:avLst/>
          </a:prstGeom>
        </p:spPr>
      </p:pic>
      <p:sp>
        <p:nvSpPr>
          <p:cNvPr id="3" name="TextBox 2"/>
          <p:cNvSpPr txBox="1"/>
          <p:nvPr/>
        </p:nvSpPr>
        <p:spPr>
          <a:xfrm>
            <a:off x="6629400" y="6248400"/>
            <a:ext cx="2363724" cy="461665"/>
          </a:xfrm>
          <a:prstGeom prst="rect">
            <a:avLst/>
          </a:prstGeom>
          <a:noFill/>
        </p:spPr>
        <p:txBody>
          <a:bodyPr wrap="none" rtlCol="0">
            <a:spAutoFit/>
          </a:bodyPr>
          <a:lstStyle/>
          <a:p>
            <a:r>
              <a:rPr lang="en-US" sz="2400" dirty="0" smtClean="0">
                <a:solidFill>
                  <a:srgbClr val="336699"/>
                </a:solidFill>
                <a:latin typeface="Tahoma" pitchFamily="34" charset="0"/>
                <a:ea typeface="Tahoma" pitchFamily="34" charset="0"/>
                <a:cs typeface="Tahoma" pitchFamily="34" charset="0"/>
              </a:rPr>
              <a:t>SciEd.UCAR.edu</a:t>
            </a:r>
            <a:endParaRPr lang="en-US" sz="2400" dirty="0">
              <a:solidFill>
                <a:srgbClr val="336699"/>
              </a:solidFill>
              <a:latin typeface="Tahoma" pitchFamily="34" charset="0"/>
              <a:ea typeface="Tahoma" pitchFamily="34" charset="0"/>
              <a:cs typeface="Tahoma" pitchFamily="34" charset="0"/>
            </a:endParaRPr>
          </a:p>
        </p:txBody>
      </p:sp>
      <p:sp>
        <p:nvSpPr>
          <p:cNvPr id="4" name="TextBox 2"/>
          <p:cNvSpPr txBox="1">
            <a:spLocks noChangeArrowheads="1"/>
          </p:cNvSpPr>
          <p:nvPr/>
        </p:nvSpPr>
        <p:spPr bwMode="auto">
          <a:xfrm>
            <a:off x="152400" y="115669"/>
            <a:ext cx="8839200" cy="707886"/>
          </a:xfrm>
          <a:prstGeom prst="rect">
            <a:avLst/>
          </a:prstGeom>
          <a:noFill/>
          <a:ln w="9525">
            <a:noFill/>
            <a:miter lim="800000"/>
            <a:headEnd/>
            <a:tailEnd/>
          </a:ln>
        </p:spPr>
        <p:txBody>
          <a:bodyPr wrap="square">
            <a:spAutoFit/>
          </a:bodyPr>
          <a:lstStyle/>
          <a:p>
            <a:pPr algn="ctr"/>
            <a:r>
              <a:rPr lang="en-US" sz="4000" dirty="0" smtClean="0">
                <a:solidFill>
                  <a:srgbClr val="336699"/>
                </a:solidFill>
                <a:latin typeface="Georgia" pitchFamily="18" charset="0"/>
                <a:ea typeface="Tahoma" pitchFamily="100" charset="0"/>
              </a:rPr>
              <a:t>Atmosphere of Mars 2 </a:t>
            </a:r>
            <a:endParaRPr lang="en-US" sz="4000" dirty="0">
              <a:solidFill>
                <a:srgbClr val="336699"/>
              </a:solidFill>
              <a:latin typeface="Georgia" pitchFamily="18" charset="0"/>
              <a:ea typeface="Tahoma" pitchFamily="100" charset="0"/>
            </a:endParaRPr>
          </a:p>
        </p:txBody>
      </p:sp>
      <p:sp>
        <p:nvSpPr>
          <p:cNvPr id="5" name="TextBox 4"/>
          <p:cNvSpPr txBox="1"/>
          <p:nvPr/>
        </p:nvSpPr>
        <p:spPr>
          <a:xfrm>
            <a:off x="457200" y="1143000"/>
            <a:ext cx="8229600" cy="4154983"/>
          </a:xfrm>
          <a:prstGeom prst="rect">
            <a:avLst/>
          </a:prstGeom>
          <a:noFill/>
        </p:spPr>
        <p:txBody>
          <a:bodyPr wrap="square" rtlCol="0">
            <a:spAutoFit/>
          </a:bodyPr>
          <a:lstStyle/>
          <a:p>
            <a:pPr marL="342900" indent="-342900">
              <a:buFont typeface="Arial"/>
              <a:buChar char="•"/>
            </a:pPr>
            <a:r>
              <a:rPr lang="en-US" sz="2400" dirty="0" smtClean="0">
                <a:solidFill>
                  <a:srgbClr val="336699"/>
                </a:solidFill>
                <a:latin typeface="Tahoma" pitchFamily="34" charset="0"/>
                <a:ea typeface="Tahoma" pitchFamily="34" charset="0"/>
                <a:cs typeface="Tahoma" pitchFamily="34" charset="0"/>
              </a:rPr>
              <a:t>Large air pressure difference between highest and lowest spots; Olympus Mons volcano and Hellas Basin; Hellas might be a logical place for initial human colonies (humans could get by with a relatively light-weight pressure suit and air tanks; not need a full-blown space suit; damaged suit would be much less of a danger) </a:t>
            </a:r>
          </a:p>
          <a:p>
            <a:pPr marL="342900" indent="-342900">
              <a:buFont typeface="Arial"/>
              <a:buChar char="•"/>
            </a:pPr>
            <a:r>
              <a:rPr lang="en-US" sz="2400" dirty="0" smtClean="0">
                <a:solidFill>
                  <a:srgbClr val="336699"/>
                </a:solidFill>
                <a:latin typeface="Tahoma" pitchFamily="34" charset="0"/>
                <a:ea typeface="Tahoma" pitchFamily="34" charset="0"/>
                <a:cs typeface="Tahoma" pitchFamily="34" charset="0"/>
              </a:rPr>
              <a:t>Large seasonal air pressure difference; polar ice cap (mix of water ice and carbon dioxide ice – dry ice) sublimates and freezes, significantly altering amount of CO2 in atmosphere, hence global air pressure</a:t>
            </a:r>
          </a:p>
          <a:p>
            <a:pPr marL="342900" indent="-342900">
              <a:buFont typeface="Arial"/>
              <a:buChar char="•"/>
            </a:pPr>
            <a:r>
              <a:rPr lang="en-US" sz="2400" dirty="0" smtClean="0">
                <a:solidFill>
                  <a:srgbClr val="336699"/>
                </a:solidFill>
                <a:latin typeface="Tahoma" pitchFamily="34" charset="0"/>
                <a:ea typeface="Tahoma" pitchFamily="34" charset="0"/>
                <a:cs typeface="Tahoma" pitchFamily="34" charset="0"/>
              </a:rPr>
              <a:t>Clouds (water ice and CO2 ice), dust devils</a:t>
            </a:r>
            <a:endParaRPr lang="en-US" sz="2400" dirty="0">
              <a:solidFill>
                <a:srgbClr val="336699"/>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6006436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152400" y="115669"/>
            <a:ext cx="8839200" cy="830997"/>
          </a:xfrm>
          <a:prstGeom prst="rect">
            <a:avLst/>
          </a:prstGeom>
          <a:noFill/>
          <a:ln w="9525">
            <a:noFill/>
            <a:miter lim="800000"/>
            <a:headEnd/>
            <a:tailEnd/>
          </a:ln>
        </p:spPr>
        <p:txBody>
          <a:bodyPr wrap="square">
            <a:spAutoFit/>
          </a:bodyPr>
          <a:lstStyle/>
          <a:p>
            <a:r>
              <a:rPr lang="en-US" sz="4800" dirty="0" smtClean="0">
                <a:solidFill>
                  <a:srgbClr val="336699"/>
                </a:solidFill>
                <a:latin typeface="Georgia" pitchFamily="18" charset="0"/>
                <a:ea typeface="Tahoma" pitchFamily="100" charset="0"/>
              </a:rPr>
              <a:t>Mars atmosphere</a:t>
            </a:r>
            <a:endParaRPr lang="en-US" sz="4800" dirty="0">
              <a:solidFill>
                <a:srgbClr val="336699"/>
              </a:solidFill>
              <a:latin typeface="Georgia" pitchFamily="18" charset="0"/>
              <a:ea typeface="Tahoma" pitchFamily="100" charset="0"/>
            </a:endParaRPr>
          </a:p>
        </p:txBody>
      </p:sp>
      <p:sp>
        <p:nvSpPr>
          <p:cNvPr id="6146" name="AutoShape 2" descr="https://wiki.ucar.edu/download/attachments/52004557/ncar_highres_transparent.png?api=v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33794" name="Picture 2" descr="http://www.daviddarling.info/images/Mars_Earth_atmosphere_comparison.jpg"/>
          <p:cNvPicPr>
            <a:picLocks noChangeAspect="1" noChangeArrowheads="1"/>
          </p:cNvPicPr>
          <p:nvPr/>
        </p:nvPicPr>
        <p:blipFill>
          <a:blip r:embed="rId3" cstate="print"/>
          <a:srcRect/>
          <a:stretch>
            <a:fillRect/>
          </a:stretch>
        </p:blipFill>
        <p:spPr bwMode="auto">
          <a:xfrm>
            <a:off x="304800" y="1143000"/>
            <a:ext cx="4343400" cy="4447643"/>
          </a:xfrm>
          <a:prstGeom prst="rect">
            <a:avLst/>
          </a:prstGeom>
          <a:noFill/>
        </p:spPr>
      </p:pic>
      <p:pic>
        <p:nvPicPr>
          <p:cNvPr id="33796" name="Picture 4" descr="http://www.daviddarling.info/images/Mars_atmosphere1.jpg"/>
          <p:cNvPicPr>
            <a:picLocks noChangeAspect="1" noChangeArrowheads="1"/>
          </p:cNvPicPr>
          <p:nvPr/>
        </p:nvPicPr>
        <p:blipFill>
          <a:blip r:embed="rId4" cstate="print"/>
          <a:srcRect/>
          <a:stretch>
            <a:fillRect/>
          </a:stretch>
        </p:blipFill>
        <p:spPr bwMode="auto">
          <a:xfrm>
            <a:off x="4953000" y="1066800"/>
            <a:ext cx="3820885" cy="4191000"/>
          </a:xfrm>
          <a:prstGeom prst="rect">
            <a:avLst/>
          </a:prstGeom>
          <a:noFill/>
        </p:spPr>
      </p:pic>
      <p:pic>
        <p:nvPicPr>
          <p:cNvPr id="9" name="Picture 8" descr="h70p_rgb.png"/>
          <p:cNvPicPr>
            <a:picLocks noChangeAspect="1"/>
          </p:cNvPicPr>
          <p:nvPr/>
        </p:nvPicPr>
        <p:blipFill>
          <a:blip r:embed="rId5" cstate="print"/>
          <a:stretch>
            <a:fillRect/>
          </a:stretch>
        </p:blipFill>
        <p:spPr>
          <a:xfrm>
            <a:off x="152933" y="6172200"/>
            <a:ext cx="5028667" cy="553752"/>
          </a:xfrm>
          <a:prstGeom prst="rect">
            <a:avLst/>
          </a:prstGeom>
        </p:spPr>
      </p:pic>
      <p:sp>
        <p:nvSpPr>
          <p:cNvPr id="13" name="TextBox 12"/>
          <p:cNvSpPr txBox="1"/>
          <p:nvPr/>
        </p:nvSpPr>
        <p:spPr>
          <a:xfrm>
            <a:off x="6629400" y="6248400"/>
            <a:ext cx="2363724" cy="461665"/>
          </a:xfrm>
          <a:prstGeom prst="rect">
            <a:avLst/>
          </a:prstGeom>
          <a:noFill/>
        </p:spPr>
        <p:txBody>
          <a:bodyPr wrap="none" rtlCol="0">
            <a:spAutoFit/>
          </a:bodyPr>
          <a:lstStyle/>
          <a:p>
            <a:r>
              <a:rPr lang="en-US" sz="2400" dirty="0" smtClean="0">
                <a:solidFill>
                  <a:srgbClr val="336699"/>
                </a:solidFill>
                <a:latin typeface="Tahoma" pitchFamily="34" charset="0"/>
                <a:ea typeface="Tahoma" pitchFamily="34" charset="0"/>
                <a:cs typeface="Tahoma" pitchFamily="34" charset="0"/>
              </a:rPr>
              <a:t>SciEd.UCAR.edu</a:t>
            </a:r>
            <a:endParaRPr lang="en-US" sz="2400" dirty="0">
              <a:solidFill>
                <a:srgbClr val="336699"/>
              </a:solidFill>
              <a:latin typeface="Tahoma" pitchFamily="34" charset="0"/>
              <a:ea typeface="Tahoma" pitchFamily="34" charset="0"/>
              <a:cs typeface="Tahoma" pitchFamily="34" charset="0"/>
            </a:endParaRPr>
          </a:p>
        </p:txBody>
      </p:sp>
      <p:cxnSp>
        <p:nvCxnSpPr>
          <p:cNvPr id="3" name="Straight Connector 2"/>
          <p:cNvCxnSpPr/>
          <p:nvPr/>
        </p:nvCxnSpPr>
        <p:spPr>
          <a:xfrm>
            <a:off x="6324600" y="2819400"/>
            <a:ext cx="1094232" cy="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6172200" y="2831068"/>
            <a:ext cx="1351902" cy="369332"/>
          </a:xfrm>
          <a:prstGeom prst="rect">
            <a:avLst/>
          </a:prstGeom>
          <a:noFill/>
        </p:spPr>
        <p:txBody>
          <a:bodyPr wrap="none" rtlCol="0">
            <a:spAutoFit/>
          </a:bodyPr>
          <a:lstStyle/>
          <a:p>
            <a:r>
              <a:rPr lang="en-US" dirty="0" smtClean="0"/>
              <a:t>Mesosphere</a:t>
            </a:r>
            <a:endParaRPr lang="en-US" dirty="0"/>
          </a:p>
        </p:txBody>
      </p:sp>
      <p:sp>
        <p:nvSpPr>
          <p:cNvPr id="5" name="TextBox 4"/>
          <p:cNvSpPr txBox="1"/>
          <p:nvPr/>
        </p:nvSpPr>
        <p:spPr>
          <a:xfrm>
            <a:off x="6705600" y="1219200"/>
            <a:ext cx="1562898" cy="369332"/>
          </a:xfrm>
          <a:prstGeom prst="rect">
            <a:avLst/>
          </a:prstGeom>
          <a:noFill/>
        </p:spPr>
        <p:txBody>
          <a:bodyPr wrap="none" rtlCol="0">
            <a:spAutoFit/>
          </a:bodyPr>
          <a:lstStyle/>
          <a:p>
            <a:r>
              <a:rPr lang="en-US" dirty="0" smtClean="0">
                <a:solidFill>
                  <a:schemeClr val="accent6">
                    <a:lumMod val="40000"/>
                    <a:lumOff val="60000"/>
                  </a:schemeClr>
                </a:solidFill>
              </a:rPr>
              <a:t>Thermosphere</a:t>
            </a:r>
            <a:endParaRPr lang="en-US" dirty="0">
              <a:solidFill>
                <a:schemeClr val="accent6">
                  <a:lumMod val="40000"/>
                  <a:lumOff val="6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152400" y="115669"/>
            <a:ext cx="8839200" cy="830997"/>
          </a:xfrm>
          <a:prstGeom prst="rect">
            <a:avLst/>
          </a:prstGeom>
          <a:noFill/>
          <a:ln w="9525">
            <a:noFill/>
            <a:miter lim="800000"/>
            <a:headEnd/>
            <a:tailEnd/>
          </a:ln>
        </p:spPr>
        <p:txBody>
          <a:bodyPr wrap="square">
            <a:spAutoFit/>
          </a:bodyPr>
          <a:lstStyle/>
          <a:p>
            <a:r>
              <a:rPr lang="en-US" sz="4800" dirty="0" smtClean="0">
                <a:solidFill>
                  <a:srgbClr val="336699"/>
                </a:solidFill>
                <a:latin typeface="Georgia" pitchFamily="18" charset="0"/>
                <a:ea typeface="Tahoma" pitchFamily="100" charset="0"/>
              </a:rPr>
              <a:t>Ballooning on Venus</a:t>
            </a:r>
            <a:endParaRPr lang="en-US" sz="4800" dirty="0">
              <a:solidFill>
                <a:srgbClr val="336699"/>
              </a:solidFill>
              <a:latin typeface="Georgia" pitchFamily="18" charset="0"/>
              <a:ea typeface="Tahoma" pitchFamily="100" charset="0"/>
            </a:endParaRPr>
          </a:p>
        </p:txBody>
      </p:sp>
      <p:sp>
        <p:nvSpPr>
          <p:cNvPr id="6146" name="AutoShape 2" descr="https://wiki.ucar.edu/download/attachments/52004557/ncar_highres_transparent.png?api=v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31746" name="Picture 2" descr="file:///H:/references/space/balloon_venus_zero_pressure_source.jpg"/>
          <p:cNvPicPr>
            <a:picLocks noChangeAspect="1" noChangeArrowheads="1"/>
          </p:cNvPicPr>
          <p:nvPr/>
        </p:nvPicPr>
        <p:blipFill>
          <a:blip r:embed="rId3" cstate="print"/>
          <a:srcRect/>
          <a:stretch>
            <a:fillRect/>
          </a:stretch>
        </p:blipFill>
        <p:spPr bwMode="auto">
          <a:xfrm>
            <a:off x="3505200" y="2209800"/>
            <a:ext cx="3353740" cy="3343431"/>
          </a:xfrm>
          <a:prstGeom prst="rect">
            <a:avLst/>
          </a:prstGeom>
          <a:noFill/>
        </p:spPr>
      </p:pic>
      <p:pic>
        <p:nvPicPr>
          <p:cNvPr id="31748" name="Picture 4" descr="http://www.wired.com/images_blogs/wiredscience/2013/04/EVE_in_cloud_1500x1000.png"/>
          <p:cNvPicPr>
            <a:picLocks noChangeAspect="1" noChangeArrowheads="1"/>
          </p:cNvPicPr>
          <p:nvPr/>
        </p:nvPicPr>
        <p:blipFill>
          <a:blip r:embed="rId4" cstate="print"/>
          <a:srcRect/>
          <a:stretch>
            <a:fillRect/>
          </a:stretch>
        </p:blipFill>
        <p:spPr bwMode="auto">
          <a:xfrm>
            <a:off x="304800" y="1219200"/>
            <a:ext cx="2895600" cy="4347788"/>
          </a:xfrm>
          <a:prstGeom prst="rect">
            <a:avLst/>
          </a:prstGeom>
          <a:noFill/>
        </p:spPr>
      </p:pic>
      <p:pic>
        <p:nvPicPr>
          <p:cNvPr id="31754" name="Picture 10" descr="File:Venus In-Situ Explorer.png"/>
          <p:cNvPicPr>
            <a:picLocks noChangeAspect="1" noChangeArrowheads="1"/>
          </p:cNvPicPr>
          <p:nvPr/>
        </p:nvPicPr>
        <p:blipFill>
          <a:blip r:embed="rId5" cstate="print"/>
          <a:srcRect/>
          <a:stretch>
            <a:fillRect/>
          </a:stretch>
        </p:blipFill>
        <p:spPr bwMode="auto">
          <a:xfrm>
            <a:off x="6029325" y="457200"/>
            <a:ext cx="2962275" cy="2445052"/>
          </a:xfrm>
          <a:prstGeom prst="rect">
            <a:avLst/>
          </a:prstGeom>
          <a:noFill/>
        </p:spPr>
      </p:pic>
      <p:pic>
        <p:nvPicPr>
          <p:cNvPr id="13" name="Picture 12" descr="h70p_rgb.png"/>
          <p:cNvPicPr>
            <a:picLocks noChangeAspect="1"/>
          </p:cNvPicPr>
          <p:nvPr/>
        </p:nvPicPr>
        <p:blipFill>
          <a:blip r:embed="rId6" cstate="print"/>
          <a:stretch>
            <a:fillRect/>
          </a:stretch>
        </p:blipFill>
        <p:spPr>
          <a:xfrm>
            <a:off x="152933" y="6172200"/>
            <a:ext cx="5028667" cy="553752"/>
          </a:xfrm>
          <a:prstGeom prst="rect">
            <a:avLst/>
          </a:prstGeom>
        </p:spPr>
      </p:pic>
      <p:sp>
        <p:nvSpPr>
          <p:cNvPr id="14" name="TextBox 13"/>
          <p:cNvSpPr txBox="1"/>
          <p:nvPr/>
        </p:nvSpPr>
        <p:spPr>
          <a:xfrm>
            <a:off x="6629400" y="6248400"/>
            <a:ext cx="2363724" cy="461665"/>
          </a:xfrm>
          <a:prstGeom prst="rect">
            <a:avLst/>
          </a:prstGeom>
          <a:noFill/>
        </p:spPr>
        <p:txBody>
          <a:bodyPr wrap="none" rtlCol="0">
            <a:spAutoFit/>
          </a:bodyPr>
          <a:lstStyle/>
          <a:p>
            <a:r>
              <a:rPr lang="en-US" sz="2400" dirty="0" smtClean="0">
                <a:solidFill>
                  <a:srgbClr val="336699"/>
                </a:solidFill>
                <a:latin typeface="Tahoma" pitchFamily="34" charset="0"/>
                <a:ea typeface="Tahoma" pitchFamily="34" charset="0"/>
                <a:cs typeface="Tahoma" pitchFamily="34" charset="0"/>
              </a:rPr>
              <a:t>SciEd.UCAR.edu</a:t>
            </a:r>
            <a:endParaRPr lang="en-US" sz="2400" dirty="0">
              <a:solidFill>
                <a:srgbClr val="336699"/>
              </a:solidFill>
              <a:latin typeface="Tahoma" pitchFamily="34" charset="0"/>
              <a:ea typeface="Tahoma" pitchFamily="34" charset="0"/>
              <a:cs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152400" y="115669"/>
            <a:ext cx="8839200" cy="830997"/>
          </a:xfrm>
          <a:prstGeom prst="rect">
            <a:avLst/>
          </a:prstGeom>
          <a:noFill/>
          <a:ln w="9525">
            <a:noFill/>
            <a:miter lim="800000"/>
            <a:headEnd/>
            <a:tailEnd/>
          </a:ln>
        </p:spPr>
        <p:txBody>
          <a:bodyPr wrap="square">
            <a:spAutoFit/>
          </a:bodyPr>
          <a:lstStyle/>
          <a:p>
            <a:r>
              <a:rPr lang="en-US" sz="4800" dirty="0" smtClean="0">
                <a:solidFill>
                  <a:srgbClr val="336699"/>
                </a:solidFill>
                <a:latin typeface="Georgia" pitchFamily="18" charset="0"/>
                <a:ea typeface="Tahoma" pitchFamily="100" charset="0"/>
              </a:rPr>
              <a:t>Ballooning on Venus</a:t>
            </a:r>
            <a:endParaRPr lang="en-US" sz="4800" dirty="0">
              <a:solidFill>
                <a:srgbClr val="336699"/>
              </a:solidFill>
              <a:latin typeface="Georgia" pitchFamily="18" charset="0"/>
              <a:ea typeface="Tahoma" pitchFamily="100" charset="0"/>
            </a:endParaRPr>
          </a:p>
        </p:txBody>
      </p:sp>
      <p:sp>
        <p:nvSpPr>
          <p:cNvPr id="6146" name="AutoShape 2" descr="https://wiki.ucar.edu/download/attachments/52004557/ncar_highres_transparent.png?api=v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31750" name="Picture 6" descr="Venus VEGA balloon"/>
          <p:cNvPicPr>
            <a:picLocks noChangeAspect="1" noChangeArrowheads="1"/>
          </p:cNvPicPr>
          <p:nvPr/>
        </p:nvPicPr>
        <p:blipFill>
          <a:blip r:embed="rId3" cstate="print"/>
          <a:srcRect/>
          <a:stretch>
            <a:fillRect/>
          </a:stretch>
        </p:blipFill>
        <p:spPr bwMode="auto">
          <a:xfrm>
            <a:off x="228600" y="1066800"/>
            <a:ext cx="3124200" cy="4052251"/>
          </a:xfrm>
          <a:prstGeom prst="rect">
            <a:avLst/>
          </a:prstGeom>
          <a:noFill/>
        </p:spPr>
      </p:pic>
      <p:pic>
        <p:nvPicPr>
          <p:cNvPr id="31752" name="Picture 8" descr="Image"/>
          <p:cNvPicPr>
            <a:picLocks noChangeAspect="1" noChangeArrowheads="1"/>
          </p:cNvPicPr>
          <p:nvPr/>
        </p:nvPicPr>
        <p:blipFill>
          <a:blip r:embed="rId4" cstate="print"/>
          <a:srcRect/>
          <a:stretch>
            <a:fillRect/>
          </a:stretch>
        </p:blipFill>
        <p:spPr bwMode="auto">
          <a:xfrm>
            <a:off x="6705600" y="304799"/>
            <a:ext cx="2209800" cy="4910667"/>
          </a:xfrm>
          <a:prstGeom prst="rect">
            <a:avLst/>
          </a:prstGeom>
          <a:noFill/>
        </p:spPr>
      </p:pic>
      <p:pic>
        <p:nvPicPr>
          <p:cNvPr id="9" name="Picture 8" descr="h70p_rgb.png"/>
          <p:cNvPicPr>
            <a:picLocks noChangeAspect="1"/>
          </p:cNvPicPr>
          <p:nvPr/>
        </p:nvPicPr>
        <p:blipFill>
          <a:blip r:embed="rId5" cstate="print"/>
          <a:stretch>
            <a:fillRect/>
          </a:stretch>
        </p:blipFill>
        <p:spPr>
          <a:xfrm>
            <a:off x="152933" y="6172200"/>
            <a:ext cx="5028667" cy="553752"/>
          </a:xfrm>
          <a:prstGeom prst="rect">
            <a:avLst/>
          </a:prstGeom>
        </p:spPr>
      </p:pic>
      <p:sp>
        <p:nvSpPr>
          <p:cNvPr id="13" name="TextBox 12"/>
          <p:cNvSpPr txBox="1"/>
          <p:nvPr/>
        </p:nvSpPr>
        <p:spPr>
          <a:xfrm>
            <a:off x="6629400" y="6248400"/>
            <a:ext cx="2363724" cy="461665"/>
          </a:xfrm>
          <a:prstGeom prst="rect">
            <a:avLst/>
          </a:prstGeom>
          <a:noFill/>
        </p:spPr>
        <p:txBody>
          <a:bodyPr wrap="none" rtlCol="0">
            <a:spAutoFit/>
          </a:bodyPr>
          <a:lstStyle/>
          <a:p>
            <a:r>
              <a:rPr lang="en-US" sz="2400" dirty="0" smtClean="0">
                <a:solidFill>
                  <a:srgbClr val="336699"/>
                </a:solidFill>
                <a:latin typeface="Tahoma" pitchFamily="34" charset="0"/>
                <a:ea typeface="Tahoma" pitchFamily="34" charset="0"/>
                <a:cs typeface="Tahoma" pitchFamily="34" charset="0"/>
              </a:rPr>
              <a:t>SciEd.UCAR.edu</a:t>
            </a:r>
            <a:endParaRPr lang="en-US" sz="2400" dirty="0">
              <a:solidFill>
                <a:srgbClr val="336699"/>
              </a:solidFill>
              <a:latin typeface="Tahoma" pitchFamily="34" charset="0"/>
              <a:ea typeface="Tahoma" pitchFamily="34" charset="0"/>
              <a:cs typeface="Tahoma" pitchFamily="34" charset="0"/>
            </a:endParaRPr>
          </a:p>
        </p:txBody>
      </p:sp>
      <p:sp>
        <p:nvSpPr>
          <p:cNvPr id="8" name="TextBox 7"/>
          <p:cNvSpPr txBox="1"/>
          <p:nvPr/>
        </p:nvSpPr>
        <p:spPr>
          <a:xfrm>
            <a:off x="3505200" y="1654076"/>
            <a:ext cx="3048000" cy="2308324"/>
          </a:xfrm>
          <a:prstGeom prst="rect">
            <a:avLst/>
          </a:prstGeom>
          <a:noFill/>
        </p:spPr>
        <p:txBody>
          <a:bodyPr wrap="square" rtlCol="0">
            <a:spAutoFit/>
          </a:bodyPr>
          <a:lstStyle/>
          <a:p>
            <a:r>
              <a:rPr lang="en-US" sz="2400" dirty="0" smtClean="0">
                <a:solidFill>
                  <a:srgbClr val="336699"/>
                </a:solidFill>
                <a:latin typeface="Tahoma" pitchFamily="34" charset="0"/>
                <a:ea typeface="Tahoma" pitchFamily="34" charset="0"/>
                <a:cs typeface="Tahoma" pitchFamily="34" charset="0"/>
              </a:rPr>
              <a:t>Humans have actually flown balloons on Venus!</a:t>
            </a:r>
          </a:p>
          <a:p>
            <a:endParaRPr lang="en-US" sz="2400" dirty="0">
              <a:solidFill>
                <a:srgbClr val="336699"/>
              </a:solidFill>
              <a:latin typeface="Tahoma" pitchFamily="34" charset="0"/>
              <a:ea typeface="Tahoma" pitchFamily="34" charset="0"/>
              <a:cs typeface="Tahoma" pitchFamily="34" charset="0"/>
            </a:endParaRPr>
          </a:p>
          <a:p>
            <a:r>
              <a:rPr lang="en-US" sz="2400" dirty="0" smtClean="0">
                <a:solidFill>
                  <a:srgbClr val="336699"/>
                </a:solidFill>
                <a:latin typeface="Tahoma" pitchFamily="34" charset="0"/>
                <a:ea typeface="Tahoma" pitchFamily="34" charset="0"/>
                <a:cs typeface="Tahoma" pitchFamily="34" charset="0"/>
              </a:rPr>
              <a:t>Soviet Vega probes in 1985.</a:t>
            </a:r>
          </a:p>
        </p:txBody>
      </p:sp>
      <p:sp>
        <p:nvSpPr>
          <p:cNvPr id="11" name="TextBox 10"/>
          <p:cNvSpPr txBox="1"/>
          <p:nvPr/>
        </p:nvSpPr>
        <p:spPr>
          <a:xfrm>
            <a:off x="228600" y="5334000"/>
            <a:ext cx="6354925" cy="461665"/>
          </a:xfrm>
          <a:prstGeom prst="rect">
            <a:avLst/>
          </a:prstGeom>
          <a:noFill/>
        </p:spPr>
        <p:txBody>
          <a:bodyPr wrap="none" rtlCol="0">
            <a:spAutoFit/>
          </a:bodyPr>
          <a:lstStyle/>
          <a:p>
            <a:r>
              <a:rPr lang="en-US" sz="2400" dirty="0" err="1">
                <a:solidFill>
                  <a:srgbClr val="336699"/>
                </a:solidFill>
                <a:latin typeface="Tahoma" pitchFamily="34" charset="0"/>
                <a:ea typeface="Tahoma" pitchFamily="34" charset="0"/>
                <a:cs typeface="Tahoma" pitchFamily="34" charset="0"/>
                <a:hlinkClick r:id="rId6"/>
              </a:rPr>
              <a:t>en.wikipedia.org</a:t>
            </a:r>
            <a:r>
              <a:rPr lang="en-US" sz="2400" dirty="0">
                <a:solidFill>
                  <a:srgbClr val="336699"/>
                </a:solidFill>
                <a:latin typeface="Tahoma" pitchFamily="34" charset="0"/>
                <a:ea typeface="Tahoma" pitchFamily="34" charset="0"/>
                <a:cs typeface="Tahoma" pitchFamily="34" charset="0"/>
                <a:hlinkClick r:id="rId6"/>
              </a:rPr>
              <a:t>/wiki/</a:t>
            </a:r>
            <a:r>
              <a:rPr lang="en-US" sz="2400" dirty="0" err="1">
                <a:solidFill>
                  <a:srgbClr val="336699"/>
                </a:solidFill>
                <a:latin typeface="Tahoma" pitchFamily="34" charset="0"/>
                <a:ea typeface="Tahoma" pitchFamily="34" charset="0"/>
                <a:cs typeface="Tahoma" pitchFamily="34" charset="0"/>
                <a:hlinkClick r:id="rId6"/>
              </a:rPr>
              <a:t>Vega_program#Balloon</a:t>
            </a:r>
            <a:endParaRPr lang="en-US" sz="2400" dirty="0">
              <a:solidFill>
                <a:srgbClr val="336699"/>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585824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70p_rgb.png"/>
          <p:cNvPicPr>
            <a:picLocks noChangeAspect="1"/>
          </p:cNvPicPr>
          <p:nvPr/>
        </p:nvPicPr>
        <p:blipFill>
          <a:blip r:embed="rId2" cstate="print"/>
          <a:stretch>
            <a:fillRect/>
          </a:stretch>
        </p:blipFill>
        <p:spPr>
          <a:xfrm>
            <a:off x="152933" y="6172200"/>
            <a:ext cx="5028667" cy="553752"/>
          </a:xfrm>
          <a:prstGeom prst="rect">
            <a:avLst/>
          </a:prstGeom>
        </p:spPr>
      </p:pic>
      <p:sp>
        <p:nvSpPr>
          <p:cNvPr id="3" name="TextBox 2"/>
          <p:cNvSpPr txBox="1"/>
          <p:nvPr/>
        </p:nvSpPr>
        <p:spPr>
          <a:xfrm>
            <a:off x="6629400" y="6248400"/>
            <a:ext cx="2363724" cy="461665"/>
          </a:xfrm>
          <a:prstGeom prst="rect">
            <a:avLst/>
          </a:prstGeom>
          <a:noFill/>
        </p:spPr>
        <p:txBody>
          <a:bodyPr wrap="none" rtlCol="0">
            <a:spAutoFit/>
          </a:bodyPr>
          <a:lstStyle/>
          <a:p>
            <a:r>
              <a:rPr lang="en-US" sz="2400" dirty="0" smtClean="0">
                <a:solidFill>
                  <a:srgbClr val="336699"/>
                </a:solidFill>
                <a:latin typeface="Tahoma" pitchFamily="34" charset="0"/>
                <a:ea typeface="Tahoma" pitchFamily="34" charset="0"/>
                <a:cs typeface="Tahoma" pitchFamily="34" charset="0"/>
              </a:rPr>
              <a:t>SciEd.UCAR.edu</a:t>
            </a:r>
            <a:endParaRPr lang="en-US" sz="2400" dirty="0">
              <a:solidFill>
                <a:srgbClr val="336699"/>
              </a:solidFill>
              <a:latin typeface="Tahoma" pitchFamily="34" charset="0"/>
              <a:ea typeface="Tahoma" pitchFamily="34" charset="0"/>
              <a:cs typeface="Tahoma" pitchFamily="34" charset="0"/>
            </a:endParaRPr>
          </a:p>
        </p:txBody>
      </p:sp>
      <p:sp>
        <p:nvSpPr>
          <p:cNvPr id="4" name="TextBox 2"/>
          <p:cNvSpPr txBox="1">
            <a:spLocks noChangeArrowheads="1"/>
          </p:cNvSpPr>
          <p:nvPr/>
        </p:nvSpPr>
        <p:spPr bwMode="auto">
          <a:xfrm>
            <a:off x="152400" y="115669"/>
            <a:ext cx="8839200" cy="707886"/>
          </a:xfrm>
          <a:prstGeom prst="rect">
            <a:avLst/>
          </a:prstGeom>
          <a:noFill/>
          <a:ln w="9525">
            <a:noFill/>
            <a:miter lim="800000"/>
            <a:headEnd/>
            <a:tailEnd/>
          </a:ln>
        </p:spPr>
        <p:txBody>
          <a:bodyPr wrap="square">
            <a:spAutoFit/>
          </a:bodyPr>
          <a:lstStyle/>
          <a:p>
            <a:pPr algn="ctr"/>
            <a:r>
              <a:rPr lang="en-US" sz="4000" dirty="0" smtClean="0">
                <a:solidFill>
                  <a:srgbClr val="336699"/>
                </a:solidFill>
                <a:latin typeface="Georgia" pitchFamily="18" charset="0"/>
                <a:ea typeface="Tahoma" pitchFamily="100" charset="0"/>
              </a:rPr>
              <a:t>Atmosphere of Venus </a:t>
            </a:r>
            <a:endParaRPr lang="en-US" sz="4000" dirty="0">
              <a:solidFill>
                <a:srgbClr val="336699"/>
              </a:solidFill>
              <a:latin typeface="Georgia" pitchFamily="18" charset="0"/>
              <a:ea typeface="Tahoma" pitchFamily="100" charset="0"/>
            </a:endParaRPr>
          </a:p>
        </p:txBody>
      </p:sp>
      <p:sp>
        <p:nvSpPr>
          <p:cNvPr id="5" name="TextBox 4"/>
          <p:cNvSpPr txBox="1"/>
          <p:nvPr/>
        </p:nvSpPr>
        <p:spPr>
          <a:xfrm>
            <a:off x="457200" y="1143000"/>
            <a:ext cx="8229600" cy="3785652"/>
          </a:xfrm>
          <a:prstGeom prst="rect">
            <a:avLst/>
          </a:prstGeom>
          <a:noFill/>
        </p:spPr>
        <p:txBody>
          <a:bodyPr wrap="square" rtlCol="0">
            <a:spAutoFit/>
          </a:bodyPr>
          <a:lstStyle/>
          <a:p>
            <a:pPr marL="342900" indent="-342900">
              <a:buFont typeface="Arial"/>
              <a:buChar char="•"/>
            </a:pPr>
            <a:r>
              <a:rPr lang="en-US" sz="2400" dirty="0" smtClean="0">
                <a:solidFill>
                  <a:srgbClr val="336699"/>
                </a:solidFill>
                <a:latin typeface="Tahoma" pitchFamily="34" charset="0"/>
                <a:ea typeface="Tahoma" pitchFamily="34" charset="0"/>
                <a:cs typeface="Tahoma" pitchFamily="34" charset="0"/>
              </a:rPr>
              <a:t>EXTREMELY dense and high pressure; like deep ocean; 80x Earth pressure?</a:t>
            </a:r>
          </a:p>
          <a:p>
            <a:pPr marL="342900" indent="-342900">
              <a:buFont typeface="Arial"/>
              <a:buChar char="•"/>
            </a:pPr>
            <a:r>
              <a:rPr lang="en-US" sz="2400" dirty="0" smtClean="0">
                <a:solidFill>
                  <a:srgbClr val="336699"/>
                </a:solidFill>
                <a:latin typeface="Tahoma" pitchFamily="34" charset="0"/>
                <a:ea typeface="Tahoma" pitchFamily="34" charset="0"/>
                <a:cs typeface="Tahoma" pitchFamily="34" charset="0"/>
              </a:rPr>
              <a:t>EXTREMELY hot; melt lead; hundreds of degrees; super greenhouse effect and close to Sun (but hotter than Mercury, which is closer but has essentially no atmosphere)</a:t>
            </a:r>
          </a:p>
          <a:p>
            <a:pPr marL="342900" indent="-342900">
              <a:buFont typeface="Arial"/>
              <a:buChar char="•"/>
            </a:pPr>
            <a:r>
              <a:rPr lang="en-US" sz="2400" dirty="0" smtClean="0">
                <a:solidFill>
                  <a:srgbClr val="336699"/>
                </a:solidFill>
                <a:latin typeface="Tahoma" pitchFamily="34" charset="0"/>
                <a:ea typeface="Tahoma" pitchFamily="34" charset="0"/>
                <a:cs typeface="Tahoma" pitchFamily="34" charset="0"/>
              </a:rPr>
              <a:t>Almost entirely carbon dioxide; very, very dry</a:t>
            </a:r>
          </a:p>
          <a:p>
            <a:pPr marL="342900" indent="-342900">
              <a:buFont typeface="Arial"/>
              <a:buChar char="•"/>
            </a:pPr>
            <a:r>
              <a:rPr lang="en-US" sz="2400" dirty="0" smtClean="0">
                <a:solidFill>
                  <a:srgbClr val="336699"/>
                </a:solidFill>
                <a:latin typeface="Tahoma" pitchFamily="34" charset="0"/>
                <a:ea typeface="Tahoma" pitchFamily="34" charset="0"/>
                <a:cs typeface="Tahoma" pitchFamily="34" charset="0"/>
              </a:rPr>
              <a:t>Thick clouds, cannot see surface from spacecraft or Earth (at least not with visible light)</a:t>
            </a:r>
          </a:p>
          <a:p>
            <a:pPr marL="342900" indent="-342900">
              <a:buFont typeface="Arial"/>
              <a:buChar char="•"/>
            </a:pPr>
            <a:r>
              <a:rPr lang="en-US" sz="2400" dirty="0" smtClean="0">
                <a:solidFill>
                  <a:srgbClr val="336699"/>
                </a:solidFill>
                <a:latin typeface="Tahoma" pitchFamily="34" charset="0"/>
                <a:ea typeface="Tahoma" pitchFamily="34" charset="0"/>
                <a:cs typeface="Tahoma" pitchFamily="34" charset="0"/>
              </a:rPr>
              <a:t>Sulfuric acid clouds!</a:t>
            </a:r>
            <a:endParaRPr lang="en-US" sz="2400" dirty="0">
              <a:solidFill>
                <a:srgbClr val="336699"/>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33212409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70p_rgb.png"/>
          <p:cNvPicPr>
            <a:picLocks noChangeAspect="1"/>
          </p:cNvPicPr>
          <p:nvPr/>
        </p:nvPicPr>
        <p:blipFill>
          <a:blip r:embed="rId2" cstate="print"/>
          <a:stretch>
            <a:fillRect/>
          </a:stretch>
        </p:blipFill>
        <p:spPr>
          <a:xfrm>
            <a:off x="152933" y="6172200"/>
            <a:ext cx="5028667" cy="553752"/>
          </a:xfrm>
          <a:prstGeom prst="rect">
            <a:avLst/>
          </a:prstGeom>
        </p:spPr>
      </p:pic>
      <p:sp>
        <p:nvSpPr>
          <p:cNvPr id="3" name="TextBox 2"/>
          <p:cNvSpPr txBox="1"/>
          <p:nvPr/>
        </p:nvSpPr>
        <p:spPr>
          <a:xfrm>
            <a:off x="6629400" y="6248400"/>
            <a:ext cx="2363724" cy="461665"/>
          </a:xfrm>
          <a:prstGeom prst="rect">
            <a:avLst/>
          </a:prstGeom>
          <a:noFill/>
        </p:spPr>
        <p:txBody>
          <a:bodyPr wrap="none" rtlCol="0">
            <a:spAutoFit/>
          </a:bodyPr>
          <a:lstStyle/>
          <a:p>
            <a:r>
              <a:rPr lang="en-US" sz="2400" dirty="0" smtClean="0">
                <a:solidFill>
                  <a:srgbClr val="336699"/>
                </a:solidFill>
                <a:latin typeface="Tahoma" pitchFamily="34" charset="0"/>
                <a:ea typeface="Tahoma" pitchFamily="34" charset="0"/>
                <a:cs typeface="Tahoma" pitchFamily="34" charset="0"/>
              </a:rPr>
              <a:t>SciEd.UCAR.edu</a:t>
            </a:r>
            <a:endParaRPr lang="en-US" sz="2400" dirty="0">
              <a:solidFill>
                <a:srgbClr val="336699"/>
              </a:solidFill>
              <a:latin typeface="Tahoma" pitchFamily="34" charset="0"/>
              <a:ea typeface="Tahoma" pitchFamily="34" charset="0"/>
              <a:cs typeface="Tahoma" pitchFamily="34" charset="0"/>
            </a:endParaRPr>
          </a:p>
        </p:txBody>
      </p:sp>
      <p:sp>
        <p:nvSpPr>
          <p:cNvPr id="4" name="TextBox 2"/>
          <p:cNvSpPr txBox="1">
            <a:spLocks noChangeArrowheads="1"/>
          </p:cNvSpPr>
          <p:nvPr/>
        </p:nvSpPr>
        <p:spPr bwMode="auto">
          <a:xfrm>
            <a:off x="152400" y="115669"/>
            <a:ext cx="8839200" cy="707886"/>
          </a:xfrm>
          <a:prstGeom prst="rect">
            <a:avLst/>
          </a:prstGeom>
          <a:noFill/>
          <a:ln w="9525">
            <a:noFill/>
            <a:miter lim="800000"/>
            <a:headEnd/>
            <a:tailEnd/>
          </a:ln>
        </p:spPr>
        <p:txBody>
          <a:bodyPr wrap="square">
            <a:spAutoFit/>
          </a:bodyPr>
          <a:lstStyle/>
          <a:p>
            <a:pPr algn="ctr"/>
            <a:r>
              <a:rPr lang="en-US" sz="4000" dirty="0" smtClean="0">
                <a:solidFill>
                  <a:srgbClr val="336699"/>
                </a:solidFill>
                <a:latin typeface="Georgia" pitchFamily="18" charset="0"/>
                <a:ea typeface="Tahoma" pitchFamily="100" charset="0"/>
              </a:rPr>
              <a:t>Atmosphere of Venus 2 </a:t>
            </a:r>
            <a:endParaRPr lang="en-US" sz="4000" dirty="0">
              <a:solidFill>
                <a:srgbClr val="336699"/>
              </a:solidFill>
              <a:latin typeface="Georgia" pitchFamily="18" charset="0"/>
              <a:ea typeface="Tahoma" pitchFamily="100" charset="0"/>
            </a:endParaRPr>
          </a:p>
        </p:txBody>
      </p:sp>
      <p:sp>
        <p:nvSpPr>
          <p:cNvPr id="5" name="TextBox 4"/>
          <p:cNvSpPr txBox="1"/>
          <p:nvPr/>
        </p:nvSpPr>
        <p:spPr>
          <a:xfrm>
            <a:off x="457200" y="1143000"/>
            <a:ext cx="8229600" cy="4154983"/>
          </a:xfrm>
          <a:prstGeom prst="rect">
            <a:avLst/>
          </a:prstGeom>
          <a:noFill/>
        </p:spPr>
        <p:txBody>
          <a:bodyPr wrap="square" rtlCol="0">
            <a:spAutoFit/>
          </a:bodyPr>
          <a:lstStyle/>
          <a:p>
            <a:pPr marL="342900" indent="-342900">
              <a:buFont typeface="Arial"/>
              <a:buChar char="•"/>
            </a:pPr>
            <a:r>
              <a:rPr lang="en-US" sz="2400" dirty="0" smtClean="0">
                <a:solidFill>
                  <a:srgbClr val="336699"/>
                </a:solidFill>
                <a:latin typeface="Tahoma" pitchFamily="34" charset="0"/>
                <a:ea typeface="Tahoma" pitchFamily="34" charset="0"/>
                <a:cs typeface="Tahoma" pitchFamily="34" charset="0"/>
              </a:rPr>
              <a:t>Despite extremely harsh conditions, humans have flown balloons on Venus!</a:t>
            </a:r>
          </a:p>
          <a:p>
            <a:pPr marL="342900" indent="-342900">
              <a:buFont typeface="Arial"/>
              <a:buChar char="•"/>
            </a:pPr>
            <a:r>
              <a:rPr lang="en-US" sz="2400" dirty="0" smtClean="0">
                <a:solidFill>
                  <a:srgbClr val="336699"/>
                </a:solidFill>
                <a:latin typeface="Tahoma" pitchFamily="34" charset="0"/>
                <a:ea typeface="Tahoma" pitchFamily="34" charset="0"/>
                <a:cs typeface="Tahoma" pitchFamily="34" charset="0"/>
              </a:rPr>
              <a:t>At a certain height in Venusian atmosphere (50 km) conditions are surprisingly Earth-like; air pressure and temperature; most Earth-like conditions in the solar system; finding that layer is a good activity in the Virtual Ballooning simulation</a:t>
            </a:r>
          </a:p>
          <a:p>
            <a:pPr marL="342900" indent="-342900">
              <a:buFont typeface="Arial"/>
              <a:buChar char="•"/>
            </a:pPr>
            <a:r>
              <a:rPr lang="en-US" sz="2400" dirty="0" smtClean="0">
                <a:solidFill>
                  <a:srgbClr val="336699"/>
                </a:solidFill>
                <a:latin typeface="Tahoma" pitchFamily="34" charset="0"/>
                <a:ea typeface="Tahoma" pitchFamily="34" charset="0"/>
                <a:cs typeface="Tahoma" pitchFamily="34" charset="0"/>
              </a:rPr>
              <a:t>People have proposed (distant future) floating cities or outposts at that height in Venusian atmosphere; breathable air would be buoyant (mostly nitrogen, lighter than CO2) – living spaces would also be balloons!</a:t>
            </a:r>
            <a:endParaRPr lang="en-US" sz="2400" dirty="0">
              <a:solidFill>
                <a:srgbClr val="336699"/>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53529149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70p_rgb.png"/>
          <p:cNvPicPr>
            <a:picLocks noChangeAspect="1"/>
          </p:cNvPicPr>
          <p:nvPr/>
        </p:nvPicPr>
        <p:blipFill>
          <a:blip r:embed="rId2" cstate="print"/>
          <a:stretch>
            <a:fillRect/>
          </a:stretch>
        </p:blipFill>
        <p:spPr>
          <a:xfrm>
            <a:off x="152933" y="6172200"/>
            <a:ext cx="5028667" cy="553752"/>
          </a:xfrm>
          <a:prstGeom prst="rect">
            <a:avLst/>
          </a:prstGeom>
        </p:spPr>
      </p:pic>
      <p:sp>
        <p:nvSpPr>
          <p:cNvPr id="3" name="TextBox 2"/>
          <p:cNvSpPr txBox="1"/>
          <p:nvPr/>
        </p:nvSpPr>
        <p:spPr>
          <a:xfrm>
            <a:off x="6629400" y="6248400"/>
            <a:ext cx="2363724" cy="461665"/>
          </a:xfrm>
          <a:prstGeom prst="rect">
            <a:avLst/>
          </a:prstGeom>
          <a:noFill/>
        </p:spPr>
        <p:txBody>
          <a:bodyPr wrap="none" rtlCol="0">
            <a:spAutoFit/>
          </a:bodyPr>
          <a:lstStyle/>
          <a:p>
            <a:r>
              <a:rPr lang="en-US" sz="2400" dirty="0" smtClean="0">
                <a:solidFill>
                  <a:srgbClr val="336699"/>
                </a:solidFill>
                <a:latin typeface="Tahoma" pitchFamily="34" charset="0"/>
                <a:ea typeface="Tahoma" pitchFamily="34" charset="0"/>
                <a:cs typeface="Tahoma" pitchFamily="34" charset="0"/>
              </a:rPr>
              <a:t>SciEd.UCAR.edu</a:t>
            </a:r>
            <a:endParaRPr lang="en-US" sz="2400" dirty="0">
              <a:solidFill>
                <a:srgbClr val="336699"/>
              </a:solidFill>
              <a:latin typeface="Tahoma" pitchFamily="34" charset="0"/>
              <a:ea typeface="Tahoma" pitchFamily="34" charset="0"/>
              <a:cs typeface="Tahoma" pitchFamily="34" charset="0"/>
            </a:endParaRPr>
          </a:p>
        </p:txBody>
      </p:sp>
      <p:sp>
        <p:nvSpPr>
          <p:cNvPr id="4" name="TextBox 2"/>
          <p:cNvSpPr txBox="1">
            <a:spLocks noChangeArrowheads="1"/>
          </p:cNvSpPr>
          <p:nvPr/>
        </p:nvSpPr>
        <p:spPr bwMode="auto">
          <a:xfrm>
            <a:off x="152400" y="115669"/>
            <a:ext cx="8839200" cy="707886"/>
          </a:xfrm>
          <a:prstGeom prst="rect">
            <a:avLst/>
          </a:prstGeom>
          <a:noFill/>
          <a:ln w="9525">
            <a:noFill/>
            <a:miter lim="800000"/>
            <a:headEnd/>
            <a:tailEnd/>
          </a:ln>
        </p:spPr>
        <p:txBody>
          <a:bodyPr wrap="square">
            <a:spAutoFit/>
          </a:bodyPr>
          <a:lstStyle/>
          <a:p>
            <a:pPr algn="ctr"/>
            <a:r>
              <a:rPr lang="en-US" sz="4000" dirty="0" smtClean="0">
                <a:solidFill>
                  <a:srgbClr val="336699"/>
                </a:solidFill>
                <a:latin typeface="Georgia" pitchFamily="18" charset="0"/>
                <a:ea typeface="Tahoma" pitchFamily="100" charset="0"/>
              </a:rPr>
              <a:t>Atmosphere of Venus 3 </a:t>
            </a:r>
            <a:endParaRPr lang="en-US" sz="4000" dirty="0">
              <a:solidFill>
                <a:srgbClr val="336699"/>
              </a:solidFill>
              <a:latin typeface="Georgia" pitchFamily="18" charset="0"/>
              <a:ea typeface="Tahoma" pitchFamily="100" charset="0"/>
            </a:endParaRPr>
          </a:p>
        </p:txBody>
      </p:sp>
      <p:sp>
        <p:nvSpPr>
          <p:cNvPr id="5" name="TextBox 4"/>
          <p:cNvSpPr txBox="1"/>
          <p:nvPr/>
        </p:nvSpPr>
        <p:spPr>
          <a:xfrm>
            <a:off x="457200" y="1143000"/>
            <a:ext cx="8229600" cy="4154983"/>
          </a:xfrm>
          <a:prstGeom prst="rect">
            <a:avLst/>
          </a:prstGeom>
          <a:noFill/>
        </p:spPr>
        <p:txBody>
          <a:bodyPr wrap="square" rtlCol="0">
            <a:spAutoFit/>
          </a:bodyPr>
          <a:lstStyle/>
          <a:p>
            <a:pPr marL="342900" indent="-342900">
              <a:buFont typeface="Arial"/>
              <a:buChar char="•"/>
            </a:pPr>
            <a:r>
              <a:rPr lang="en-US" sz="2400" dirty="0" smtClean="0">
                <a:solidFill>
                  <a:srgbClr val="336699"/>
                </a:solidFill>
                <a:latin typeface="Tahoma" pitchFamily="34" charset="0"/>
                <a:ea typeface="Tahoma" pitchFamily="34" charset="0"/>
                <a:cs typeface="Tahoma" pitchFamily="34" charset="0"/>
              </a:rPr>
              <a:t>Some scientists have speculated that microbial life could exist in the clouds of Venus</a:t>
            </a:r>
          </a:p>
          <a:p>
            <a:pPr marL="342900" indent="-342900">
              <a:buFont typeface="Arial"/>
              <a:buChar char="•"/>
            </a:pPr>
            <a:r>
              <a:rPr lang="en-US" sz="2400" dirty="0" smtClean="0">
                <a:solidFill>
                  <a:srgbClr val="336699"/>
                </a:solidFill>
                <a:latin typeface="Tahoma" pitchFamily="34" charset="0"/>
                <a:ea typeface="Tahoma" pitchFamily="34" charset="0"/>
                <a:cs typeface="Tahoma" pitchFamily="34" charset="0"/>
              </a:rPr>
              <a:t>Venus MAY have had a much cooler climate and vast oceans in the past; if life evolved, it might still be found in the clouds long after the planet’s surface became inhospitable</a:t>
            </a:r>
          </a:p>
          <a:p>
            <a:pPr marL="342900" indent="-342900">
              <a:buFont typeface="Arial"/>
              <a:buChar char="•"/>
            </a:pPr>
            <a:r>
              <a:rPr lang="en-US" sz="2400" dirty="0" smtClean="0">
                <a:solidFill>
                  <a:srgbClr val="336699"/>
                </a:solidFill>
                <a:latin typeface="Tahoma" pitchFamily="34" charset="0"/>
                <a:ea typeface="Tahoma" pitchFamily="34" charset="0"/>
                <a:cs typeface="Tahoma" pitchFamily="34" charset="0"/>
              </a:rPr>
              <a:t>Scientist have found bacteria in the stratosphere in Earth’s atmosphere, so there is a precedent for life high in the air</a:t>
            </a:r>
          </a:p>
          <a:p>
            <a:pPr marL="342900" indent="-342900">
              <a:buFont typeface="Arial"/>
              <a:buChar char="•"/>
            </a:pPr>
            <a:r>
              <a:rPr lang="en-US" sz="2400" dirty="0" err="1" smtClean="0">
                <a:solidFill>
                  <a:srgbClr val="336699"/>
                </a:solidFill>
                <a:latin typeface="Tahoma" pitchFamily="34" charset="0"/>
                <a:ea typeface="Tahoma" pitchFamily="34" charset="0"/>
                <a:cs typeface="Tahoma" pitchFamily="34" charset="0"/>
              </a:rPr>
              <a:t>Superrotating</a:t>
            </a:r>
            <a:r>
              <a:rPr lang="en-US" sz="2400" dirty="0" smtClean="0">
                <a:solidFill>
                  <a:srgbClr val="336699"/>
                </a:solidFill>
                <a:latin typeface="Tahoma" pitchFamily="34" charset="0"/>
                <a:ea typeface="Tahoma" pitchFamily="34" charset="0"/>
                <a:cs typeface="Tahoma" pitchFamily="34" charset="0"/>
              </a:rPr>
              <a:t> atmosphere – goes around planet much faster than planet spins</a:t>
            </a:r>
            <a:endParaRPr lang="en-US" sz="2400" dirty="0">
              <a:solidFill>
                <a:srgbClr val="336699"/>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97063303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70p_rgb.png"/>
          <p:cNvPicPr>
            <a:picLocks noChangeAspect="1"/>
          </p:cNvPicPr>
          <p:nvPr/>
        </p:nvPicPr>
        <p:blipFill>
          <a:blip r:embed="rId2" cstate="print"/>
          <a:stretch>
            <a:fillRect/>
          </a:stretch>
        </p:blipFill>
        <p:spPr>
          <a:xfrm>
            <a:off x="152933" y="6172200"/>
            <a:ext cx="5028667" cy="553752"/>
          </a:xfrm>
          <a:prstGeom prst="rect">
            <a:avLst/>
          </a:prstGeom>
        </p:spPr>
      </p:pic>
      <p:sp>
        <p:nvSpPr>
          <p:cNvPr id="3" name="TextBox 2"/>
          <p:cNvSpPr txBox="1"/>
          <p:nvPr/>
        </p:nvSpPr>
        <p:spPr>
          <a:xfrm>
            <a:off x="6629400" y="6248400"/>
            <a:ext cx="2363724" cy="461665"/>
          </a:xfrm>
          <a:prstGeom prst="rect">
            <a:avLst/>
          </a:prstGeom>
          <a:noFill/>
        </p:spPr>
        <p:txBody>
          <a:bodyPr wrap="none" rtlCol="0">
            <a:spAutoFit/>
          </a:bodyPr>
          <a:lstStyle/>
          <a:p>
            <a:r>
              <a:rPr lang="en-US" sz="2400" dirty="0" smtClean="0">
                <a:solidFill>
                  <a:srgbClr val="336699"/>
                </a:solidFill>
                <a:latin typeface="Tahoma" pitchFamily="34" charset="0"/>
                <a:ea typeface="Tahoma" pitchFamily="34" charset="0"/>
                <a:cs typeface="Tahoma" pitchFamily="34" charset="0"/>
              </a:rPr>
              <a:t>SciEd.UCAR.edu</a:t>
            </a:r>
            <a:endParaRPr lang="en-US" sz="2400" dirty="0">
              <a:solidFill>
                <a:srgbClr val="336699"/>
              </a:solidFill>
              <a:latin typeface="Tahoma" pitchFamily="34" charset="0"/>
              <a:ea typeface="Tahoma" pitchFamily="34" charset="0"/>
              <a:cs typeface="Tahoma" pitchFamily="34" charset="0"/>
            </a:endParaRPr>
          </a:p>
        </p:txBody>
      </p:sp>
      <p:sp>
        <p:nvSpPr>
          <p:cNvPr id="4" name="TextBox 2"/>
          <p:cNvSpPr txBox="1">
            <a:spLocks noChangeArrowheads="1"/>
          </p:cNvSpPr>
          <p:nvPr/>
        </p:nvSpPr>
        <p:spPr bwMode="auto">
          <a:xfrm>
            <a:off x="152400" y="115669"/>
            <a:ext cx="8839200" cy="707886"/>
          </a:xfrm>
          <a:prstGeom prst="rect">
            <a:avLst/>
          </a:prstGeom>
          <a:noFill/>
          <a:ln w="9525">
            <a:noFill/>
            <a:miter lim="800000"/>
            <a:headEnd/>
            <a:tailEnd/>
          </a:ln>
        </p:spPr>
        <p:txBody>
          <a:bodyPr wrap="square">
            <a:spAutoFit/>
          </a:bodyPr>
          <a:lstStyle/>
          <a:p>
            <a:pPr algn="ctr"/>
            <a:r>
              <a:rPr lang="en-US" sz="4000" dirty="0" smtClean="0">
                <a:solidFill>
                  <a:srgbClr val="336699"/>
                </a:solidFill>
                <a:latin typeface="Georgia" pitchFamily="18" charset="0"/>
                <a:ea typeface="Tahoma" pitchFamily="100" charset="0"/>
              </a:rPr>
              <a:t>This Slide Set Includes:</a:t>
            </a:r>
            <a:endParaRPr lang="en-US" sz="4000" dirty="0">
              <a:solidFill>
                <a:srgbClr val="336699"/>
              </a:solidFill>
              <a:latin typeface="Georgia" pitchFamily="18" charset="0"/>
              <a:ea typeface="Tahoma" pitchFamily="100" charset="0"/>
            </a:endParaRPr>
          </a:p>
        </p:txBody>
      </p:sp>
      <p:sp>
        <p:nvSpPr>
          <p:cNvPr id="5" name="TextBox 4"/>
          <p:cNvSpPr txBox="1"/>
          <p:nvPr/>
        </p:nvSpPr>
        <p:spPr>
          <a:xfrm>
            <a:off x="457200" y="1143000"/>
            <a:ext cx="8229600" cy="2677656"/>
          </a:xfrm>
          <a:prstGeom prst="rect">
            <a:avLst/>
          </a:prstGeom>
          <a:noFill/>
        </p:spPr>
        <p:txBody>
          <a:bodyPr wrap="square" rtlCol="0">
            <a:spAutoFit/>
          </a:bodyPr>
          <a:lstStyle/>
          <a:p>
            <a:pPr marL="342900" indent="-342900">
              <a:buFont typeface="Arial"/>
              <a:buChar char="•"/>
            </a:pPr>
            <a:r>
              <a:rPr lang="en-US" sz="2400" dirty="0" smtClean="0">
                <a:solidFill>
                  <a:srgbClr val="336699"/>
                </a:solidFill>
                <a:latin typeface="Tahoma" pitchFamily="34" charset="0"/>
                <a:ea typeface="Tahoma" pitchFamily="34" charset="0"/>
                <a:cs typeface="Tahoma" pitchFamily="34" charset="0"/>
              </a:rPr>
              <a:t>Basic “quick start guide” instructions for using the Virtual Ballooning simulation</a:t>
            </a:r>
          </a:p>
          <a:p>
            <a:pPr marL="342900" indent="-342900">
              <a:buFont typeface="Arial"/>
              <a:buChar char="•"/>
            </a:pPr>
            <a:r>
              <a:rPr lang="en-US" sz="2400" dirty="0" smtClean="0">
                <a:solidFill>
                  <a:srgbClr val="336699"/>
                </a:solidFill>
                <a:latin typeface="Tahoma" pitchFamily="34" charset="0"/>
                <a:ea typeface="Tahoma" pitchFamily="34" charset="0"/>
                <a:cs typeface="Tahoma" pitchFamily="34" charset="0"/>
              </a:rPr>
              <a:t>Background info and images about layers of Earth’s atmosphere</a:t>
            </a:r>
          </a:p>
          <a:p>
            <a:pPr marL="342900" indent="-342900">
              <a:buFont typeface="Arial"/>
              <a:buChar char="•"/>
            </a:pPr>
            <a:r>
              <a:rPr lang="en-US" sz="2400" dirty="0" smtClean="0">
                <a:solidFill>
                  <a:srgbClr val="336699"/>
                </a:solidFill>
                <a:latin typeface="Tahoma" pitchFamily="34" charset="0"/>
                <a:ea typeface="Tahoma" pitchFamily="34" charset="0"/>
                <a:cs typeface="Tahoma" pitchFamily="34" charset="0"/>
              </a:rPr>
              <a:t>Info and images about the atmospheres of Venus, Mars and Titan</a:t>
            </a:r>
          </a:p>
          <a:p>
            <a:pPr marL="342900" indent="-342900">
              <a:buFont typeface="Arial"/>
              <a:buChar char="•"/>
            </a:pPr>
            <a:r>
              <a:rPr lang="en-US" sz="2400" dirty="0" smtClean="0">
                <a:solidFill>
                  <a:srgbClr val="336699"/>
                </a:solidFill>
                <a:latin typeface="Tahoma" pitchFamily="34" charset="0"/>
                <a:ea typeface="Tahoma" pitchFamily="34" charset="0"/>
                <a:cs typeface="Tahoma" pitchFamily="34" charset="0"/>
              </a:rPr>
              <a:t>Images about ballooning on other worlds</a:t>
            </a:r>
            <a:endParaRPr lang="en-US" sz="2400" dirty="0">
              <a:solidFill>
                <a:srgbClr val="336699"/>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24787643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152400" y="115669"/>
            <a:ext cx="8839200" cy="830997"/>
          </a:xfrm>
          <a:prstGeom prst="rect">
            <a:avLst/>
          </a:prstGeom>
          <a:noFill/>
          <a:ln w="9525">
            <a:noFill/>
            <a:miter lim="800000"/>
            <a:headEnd/>
            <a:tailEnd/>
          </a:ln>
        </p:spPr>
        <p:txBody>
          <a:bodyPr wrap="square">
            <a:spAutoFit/>
          </a:bodyPr>
          <a:lstStyle/>
          <a:p>
            <a:r>
              <a:rPr lang="en-US" sz="4800" dirty="0" smtClean="0">
                <a:solidFill>
                  <a:srgbClr val="336699"/>
                </a:solidFill>
                <a:latin typeface="Georgia" pitchFamily="18" charset="0"/>
                <a:ea typeface="Tahoma" pitchFamily="100" charset="0"/>
              </a:rPr>
              <a:t>Venus atmosphere</a:t>
            </a:r>
            <a:endParaRPr lang="en-US" sz="4800" dirty="0">
              <a:solidFill>
                <a:srgbClr val="336699"/>
              </a:solidFill>
              <a:latin typeface="Georgia" pitchFamily="18" charset="0"/>
              <a:ea typeface="Tahoma" pitchFamily="100" charset="0"/>
            </a:endParaRPr>
          </a:p>
        </p:txBody>
      </p:sp>
      <p:sp>
        <p:nvSpPr>
          <p:cNvPr id="6146" name="AutoShape 2" descr="https://wiki.ucar.edu/download/attachments/52004557/ncar_highres_transparent.png?api=v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37890" name="Picture 2" descr="http://3.bp.blogspot.com/-7AfIx2msPxg/UaFbHjTm7WI/AAAAAAAAFs4/sMTVaVwfuus/s640/Post+-+May+2013+%2810%29+-+2.jpg"/>
          <p:cNvPicPr>
            <a:picLocks noChangeAspect="1" noChangeArrowheads="1"/>
          </p:cNvPicPr>
          <p:nvPr/>
        </p:nvPicPr>
        <p:blipFill>
          <a:blip r:embed="rId3" cstate="print"/>
          <a:srcRect/>
          <a:stretch>
            <a:fillRect/>
          </a:stretch>
        </p:blipFill>
        <p:spPr bwMode="auto">
          <a:xfrm>
            <a:off x="685800" y="1219200"/>
            <a:ext cx="3886200" cy="4173102"/>
          </a:xfrm>
          <a:prstGeom prst="rect">
            <a:avLst/>
          </a:prstGeom>
          <a:noFill/>
        </p:spPr>
      </p:pic>
      <p:pic>
        <p:nvPicPr>
          <p:cNvPr id="37892" name="Picture 4" descr="http://www.allaboutspace.com/vgifs/Venusatmosphere.GIF"/>
          <p:cNvPicPr>
            <a:picLocks noChangeAspect="1" noChangeArrowheads="1"/>
          </p:cNvPicPr>
          <p:nvPr/>
        </p:nvPicPr>
        <p:blipFill>
          <a:blip r:embed="rId4" cstate="print"/>
          <a:srcRect/>
          <a:stretch>
            <a:fillRect/>
          </a:stretch>
        </p:blipFill>
        <p:spPr bwMode="auto">
          <a:xfrm>
            <a:off x="5334000" y="1285873"/>
            <a:ext cx="3276600" cy="3562767"/>
          </a:xfrm>
          <a:prstGeom prst="rect">
            <a:avLst/>
          </a:prstGeom>
          <a:noFill/>
        </p:spPr>
      </p:pic>
      <p:pic>
        <p:nvPicPr>
          <p:cNvPr id="9" name="Picture 8" descr="h70p_rgb.png"/>
          <p:cNvPicPr>
            <a:picLocks noChangeAspect="1"/>
          </p:cNvPicPr>
          <p:nvPr/>
        </p:nvPicPr>
        <p:blipFill>
          <a:blip r:embed="rId5" cstate="print"/>
          <a:stretch>
            <a:fillRect/>
          </a:stretch>
        </p:blipFill>
        <p:spPr>
          <a:xfrm>
            <a:off x="152933" y="6172200"/>
            <a:ext cx="5028667" cy="553752"/>
          </a:xfrm>
          <a:prstGeom prst="rect">
            <a:avLst/>
          </a:prstGeom>
        </p:spPr>
      </p:pic>
      <p:sp>
        <p:nvSpPr>
          <p:cNvPr id="13" name="TextBox 12"/>
          <p:cNvSpPr txBox="1"/>
          <p:nvPr/>
        </p:nvSpPr>
        <p:spPr>
          <a:xfrm>
            <a:off x="6629400" y="6248400"/>
            <a:ext cx="2363724" cy="461665"/>
          </a:xfrm>
          <a:prstGeom prst="rect">
            <a:avLst/>
          </a:prstGeom>
          <a:noFill/>
        </p:spPr>
        <p:txBody>
          <a:bodyPr wrap="none" rtlCol="0">
            <a:spAutoFit/>
          </a:bodyPr>
          <a:lstStyle/>
          <a:p>
            <a:r>
              <a:rPr lang="en-US" sz="2400" dirty="0" smtClean="0">
                <a:solidFill>
                  <a:srgbClr val="336699"/>
                </a:solidFill>
                <a:latin typeface="Tahoma" pitchFamily="34" charset="0"/>
                <a:ea typeface="Tahoma" pitchFamily="34" charset="0"/>
                <a:cs typeface="Tahoma" pitchFamily="34" charset="0"/>
              </a:rPr>
              <a:t>SciEd.UCAR.edu</a:t>
            </a:r>
            <a:endParaRPr lang="en-US" sz="2400" dirty="0">
              <a:solidFill>
                <a:srgbClr val="336699"/>
              </a:solidFill>
              <a:latin typeface="Tahoma" pitchFamily="34" charset="0"/>
              <a:ea typeface="Tahoma" pitchFamily="34" charset="0"/>
              <a:cs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152400" y="115669"/>
            <a:ext cx="8839200" cy="830997"/>
          </a:xfrm>
          <a:prstGeom prst="rect">
            <a:avLst/>
          </a:prstGeom>
          <a:noFill/>
          <a:ln w="9525">
            <a:noFill/>
            <a:miter lim="800000"/>
            <a:headEnd/>
            <a:tailEnd/>
          </a:ln>
        </p:spPr>
        <p:txBody>
          <a:bodyPr wrap="square">
            <a:spAutoFit/>
          </a:bodyPr>
          <a:lstStyle/>
          <a:p>
            <a:pPr algn="ctr"/>
            <a:r>
              <a:rPr lang="en-US" sz="4800" dirty="0" smtClean="0">
                <a:solidFill>
                  <a:srgbClr val="336699"/>
                </a:solidFill>
                <a:latin typeface="Georgia" pitchFamily="18" charset="0"/>
                <a:ea typeface="Tahoma" pitchFamily="100" charset="0"/>
              </a:rPr>
              <a:t>Ballooning on Titan</a:t>
            </a:r>
            <a:endParaRPr lang="en-US" sz="4800" dirty="0">
              <a:solidFill>
                <a:srgbClr val="336699"/>
              </a:solidFill>
              <a:latin typeface="Georgia" pitchFamily="18" charset="0"/>
              <a:ea typeface="Tahoma" pitchFamily="100" charset="0"/>
            </a:endParaRPr>
          </a:p>
        </p:txBody>
      </p:sp>
      <p:sp>
        <p:nvSpPr>
          <p:cNvPr id="6146" name="AutoShape 2" descr="https://wiki.ucar.edu/download/attachments/52004557/ncar_highres_transparent.png?api=v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9698" name="Picture 2" descr="http://dst.jpl.nasa.gov/images/balloons/balloon3-zero-pressure-Titan.jpg"/>
          <p:cNvPicPr>
            <a:picLocks noChangeAspect="1" noChangeArrowheads="1"/>
          </p:cNvPicPr>
          <p:nvPr/>
        </p:nvPicPr>
        <p:blipFill>
          <a:blip r:embed="rId3" cstate="print"/>
          <a:srcRect/>
          <a:stretch>
            <a:fillRect/>
          </a:stretch>
        </p:blipFill>
        <p:spPr bwMode="auto">
          <a:xfrm>
            <a:off x="228600" y="1676400"/>
            <a:ext cx="3429000" cy="3408997"/>
          </a:xfrm>
          <a:prstGeom prst="rect">
            <a:avLst/>
          </a:prstGeom>
          <a:noFill/>
        </p:spPr>
      </p:pic>
      <p:pic>
        <p:nvPicPr>
          <p:cNvPr id="29700" name="Picture 4" descr="http://solarsystem.nasa.gov/multimedia/gallery/TSSM_Trio1.jpg"/>
          <p:cNvPicPr>
            <a:picLocks noChangeAspect="1" noChangeArrowheads="1"/>
          </p:cNvPicPr>
          <p:nvPr/>
        </p:nvPicPr>
        <p:blipFill>
          <a:blip r:embed="rId4" cstate="print"/>
          <a:srcRect/>
          <a:stretch>
            <a:fillRect/>
          </a:stretch>
        </p:blipFill>
        <p:spPr bwMode="auto">
          <a:xfrm>
            <a:off x="3810000" y="1676400"/>
            <a:ext cx="5105400" cy="3255544"/>
          </a:xfrm>
          <a:prstGeom prst="rect">
            <a:avLst/>
          </a:prstGeom>
          <a:noFill/>
        </p:spPr>
      </p:pic>
      <p:pic>
        <p:nvPicPr>
          <p:cNvPr id="9" name="Picture 8" descr="h70p_rgb.png"/>
          <p:cNvPicPr>
            <a:picLocks noChangeAspect="1"/>
          </p:cNvPicPr>
          <p:nvPr/>
        </p:nvPicPr>
        <p:blipFill>
          <a:blip r:embed="rId5" cstate="print"/>
          <a:stretch>
            <a:fillRect/>
          </a:stretch>
        </p:blipFill>
        <p:spPr>
          <a:xfrm>
            <a:off x="152933" y="6172200"/>
            <a:ext cx="5028667" cy="553752"/>
          </a:xfrm>
          <a:prstGeom prst="rect">
            <a:avLst/>
          </a:prstGeom>
        </p:spPr>
      </p:pic>
      <p:sp>
        <p:nvSpPr>
          <p:cNvPr id="13" name="TextBox 12"/>
          <p:cNvSpPr txBox="1"/>
          <p:nvPr/>
        </p:nvSpPr>
        <p:spPr>
          <a:xfrm>
            <a:off x="6629400" y="6248400"/>
            <a:ext cx="2363724" cy="461665"/>
          </a:xfrm>
          <a:prstGeom prst="rect">
            <a:avLst/>
          </a:prstGeom>
          <a:noFill/>
        </p:spPr>
        <p:txBody>
          <a:bodyPr wrap="none" rtlCol="0">
            <a:spAutoFit/>
          </a:bodyPr>
          <a:lstStyle/>
          <a:p>
            <a:r>
              <a:rPr lang="en-US" sz="2400" dirty="0" smtClean="0">
                <a:solidFill>
                  <a:srgbClr val="336699"/>
                </a:solidFill>
                <a:latin typeface="Tahoma" pitchFamily="34" charset="0"/>
                <a:ea typeface="Tahoma" pitchFamily="34" charset="0"/>
                <a:cs typeface="Tahoma" pitchFamily="34" charset="0"/>
              </a:rPr>
              <a:t>SciEd.UCAR.edu</a:t>
            </a:r>
            <a:endParaRPr lang="en-US" sz="2400" dirty="0">
              <a:solidFill>
                <a:srgbClr val="336699"/>
              </a:solidFill>
              <a:latin typeface="Tahoma" pitchFamily="34" charset="0"/>
              <a:ea typeface="Tahoma" pitchFamily="34" charset="0"/>
              <a:cs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70p_rgb.png"/>
          <p:cNvPicPr>
            <a:picLocks noChangeAspect="1"/>
          </p:cNvPicPr>
          <p:nvPr/>
        </p:nvPicPr>
        <p:blipFill>
          <a:blip r:embed="rId2" cstate="print"/>
          <a:stretch>
            <a:fillRect/>
          </a:stretch>
        </p:blipFill>
        <p:spPr>
          <a:xfrm>
            <a:off x="152933" y="6172200"/>
            <a:ext cx="5028667" cy="553752"/>
          </a:xfrm>
          <a:prstGeom prst="rect">
            <a:avLst/>
          </a:prstGeom>
        </p:spPr>
      </p:pic>
      <p:sp>
        <p:nvSpPr>
          <p:cNvPr id="3" name="TextBox 2"/>
          <p:cNvSpPr txBox="1"/>
          <p:nvPr/>
        </p:nvSpPr>
        <p:spPr>
          <a:xfrm>
            <a:off x="6629400" y="6248400"/>
            <a:ext cx="2363724" cy="461665"/>
          </a:xfrm>
          <a:prstGeom prst="rect">
            <a:avLst/>
          </a:prstGeom>
          <a:noFill/>
        </p:spPr>
        <p:txBody>
          <a:bodyPr wrap="none" rtlCol="0">
            <a:spAutoFit/>
          </a:bodyPr>
          <a:lstStyle/>
          <a:p>
            <a:r>
              <a:rPr lang="en-US" sz="2400" dirty="0" smtClean="0">
                <a:solidFill>
                  <a:srgbClr val="336699"/>
                </a:solidFill>
                <a:latin typeface="Tahoma" pitchFamily="34" charset="0"/>
                <a:ea typeface="Tahoma" pitchFamily="34" charset="0"/>
                <a:cs typeface="Tahoma" pitchFamily="34" charset="0"/>
              </a:rPr>
              <a:t>SciEd.UCAR.edu</a:t>
            </a:r>
            <a:endParaRPr lang="en-US" sz="2400" dirty="0">
              <a:solidFill>
                <a:srgbClr val="336699"/>
              </a:solidFill>
              <a:latin typeface="Tahoma" pitchFamily="34" charset="0"/>
              <a:ea typeface="Tahoma" pitchFamily="34" charset="0"/>
              <a:cs typeface="Tahoma" pitchFamily="34" charset="0"/>
            </a:endParaRPr>
          </a:p>
        </p:txBody>
      </p:sp>
      <p:sp>
        <p:nvSpPr>
          <p:cNvPr id="4" name="TextBox 2"/>
          <p:cNvSpPr txBox="1">
            <a:spLocks noChangeArrowheads="1"/>
          </p:cNvSpPr>
          <p:nvPr/>
        </p:nvSpPr>
        <p:spPr bwMode="auto">
          <a:xfrm>
            <a:off x="152400" y="115669"/>
            <a:ext cx="8839200" cy="707886"/>
          </a:xfrm>
          <a:prstGeom prst="rect">
            <a:avLst/>
          </a:prstGeom>
          <a:noFill/>
          <a:ln w="9525">
            <a:noFill/>
            <a:miter lim="800000"/>
            <a:headEnd/>
            <a:tailEnd/>
          </a:ln>
        </p:spPr>
        <p:txBody>
          <a:bodyPr wrap="square">
            <a:spAutoFit/>
          </a:bodyPr>
          <a:lstStyle/>
          <a:p>
            <a:pPr algn="ctr"/>
            <a:r>
              <a:rPr lang="en-US" sz="4000" dirty="0" smtClean="0">
                <a:solidFill>
                  <a:srgbClr val="336699"/>
                </a:solidFill>
                <a:latin typeface="Georgia" pitchFamily="18" charset="0"/>
                <a:ea typeface="Tahoma" pitchFamily="100" charset="0"/>
              </a:rPr>
              <a:t>Atmosphere of Titan</a:t>
            </a:r>
            <a:endParaRPr lang="en-US" sz="4000" dirty="0">
              <a:solidFill>
                <a:srgbClr val="336699"/>
              </a:solidFill>
              <a:latin typeface="Georgia" pitchFamily="18" charset="0"/>
              <a:ea typeface="Tahoma" pitchFamily="100" charset="0"/>
            </a:endParaRPr>
          </a:p>
        </p:txBody>
      </p:sp>
      <p:sp>
        <p:nvSpPr>
          <p:cNvPr id="5" name="TextBox 4"/>
          <p:cNvSpPr txBox="1"/>
          <p:nvPr/>
        </p:nvSpPr>
        <p:spPr>
          <a:xfrm>
            <a:off x="457200" y="1143000"/>
            <a:ext cx="8229600" cy="4154983"/>
          </a:xfrm>
          <a:prstGeom prst="rect">
            <a:avLst/>
          </a:prstGeom>
          <a:noFill/>
        </p:spPr>
        <p:txBody>
          <a:bodyPr wrap="square" rtlCol="0">
            <a:spAutoFit/>
          </a:bodyPr>
          <a:lstStyle/>
          <a:p>
            <a:pPr marL="342900" indent="-342900">
              <a:buFont typeface="Arial"/>
              <a:buChar char="•"/>
            </a:pPr>
            <a:r>
              <a:rPr lang="en-US" sz="2400" dirty="0" smtClean="0">
                <a:solidFill>
                  <a:srgbClr val="336699"/>
                </a:solidFill>
                <a:latin typeface="Tahoma" pitchFamily="34" charset="0"/>
                <a:ea typeface="Tahoma" pitchFamily="34" charset="0"/>
                <a:cs typeface="Tahoma" pitchFamily="34" charset="0"/>
              </a:rPr>
              <a:t>Very cold – moon of Saturn – so it is very far from Sun</a:t>
            </a:r>
          </a:p>
          <a:p>
            <a:pPr marL="342900" indent="-342900">
              <a:buFont typeface="Arial"/>
              <a:buChar char="•"/>
            </a:pPr>
            <a:r>
              <a:rPr lang="en-US" sz="2400" dirty="0" smtClean="0">
                <a:solidFill>
                  <a:srgbClr val="336699"/>
                </a:solidFill>
                <a:latin typeface="Tahoma" pitchFamily="34" charset="0"/>
                <a:ea typeface="Tahoma" pitchFamily="34" charset="0"/>
                <a:cs typeface="Tahoma" pitchFamily="34" charset="0"/>
              </a:rPr>
              <a:t>Only moon in our solar system with a substantial atmosphere; ~40% denser at surface than Earth’s atmosphere!</a:t>
            </a:r>
          </a:p>
          <a:p>
            <a:pPr marL="342900" indent="-342900">
              <a:buFont typeface="Arial"/>
              <a:buChar char="•"/>
            </a:pPr>
            <a:r>
              <a:rPr lang="en-US" sz="2400" dirty="0" smtClean="0">
                <a:solidFill>
                  <a:srgbClr val="336699"/>
                </a:solidFill>
                <a:latin typeface="Tahoma" pitchFamily="34" charset="0"/>
                <a:ea typeface="Tahoma" pitchFamily="34" charset="0"/>
                <a:cs typeface="Tahoma" pitchFamily="34" charset="0"/>
              </a:rPr>
              <a:t>High density and low gravity mean that a human on Titan equipped with wings would be strong enough to flap wings and fly!</a:t>
            </a:r>
          </a:p>
          <a:p>
            <a:pPr marL="342900" indent="-342900">
              <a:buFont typeface="Arial"/>
              <a:buChar char="•"/>
            </a:pPr>
            <a:r>
              <a:rPr lang="en-US" sz="2400" dirty="0" smtClean="0">
                <a:solidFill>
                  <a:srgbClr val="336699"/>
                </a:solidFill>
                <a:latin typeface="Tahoma" pitchFamily="34" charset="0"/>
                <a:ea typeface="Tahoma" pitchFamily="34" charset="0"/>
                <a:cs typeface="Tahoma" pitchFamily="34" charset="0"/>
              </a:rPr>
              <a:t>Atmosphere is mostly nitrogen, like Earth</a:t>
            </a:r>
          </a:p>
          <a:p>
            <a:pPr marL="342900" indent="-342900">
              <a:buFont typeface="Arial"/>
              <a:buChar char="•"/>
            </a:pPr>
            <a:r>
              <a:rPr lang="en-US" sz="2400" dirty="0" smtClean="0">
                <a:solidFill>
                  <a:srgbClr val="336699"/>
                </a:solidFill>
                <a:latin typeface="Tahoma" pitchFamily="34" charset="0"/>
                <a:ea typeface="Tahoma" pitchFamily="34" charset="0"/>
                <a:cs typeface="Tahoma" pitchFamily="34" charset="0"/>
              </a:rPr>
              <a:t>Also has some methane (“natural gas”)</a:t>
            </a:r>
          </a:p>
          <a:p>
            <a:pPr marL="342900" indent="-342900">
              <a:buFont typeface="Arial"/>
              <a:buChar char="•"/>
            </a:pPr>
            <a:r>
              <a:rPr lang="en-US" sz="2400" dirty="0" smtClean="0">
                <a:solidFill>
                  <a:srgbClr val="336699"/>
                </a:solidFill>
                <a:latin typeface="Tahoma" pitchFamily="34" charset="0"/>
                <a:ea typeface="Tahoma" pitchFamily="34" charset="0"/>
                <a:cs typeface="Tahoma" pitchFamily="34" charset="0"/>
              </a:rPr>
              <a:t>Thick cloud and haze layers; cannot see surface in visible light wavelengths from Earth or spacecraft</a:t>
            </a:r>
            <a:endParaRPr lang="en-US" sz="2400" dirty="0">
              <a:solidFill>
                <a:srgbClr val="336699"/>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01269317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70p_rgb.png"/>
          <p:cNvPicPr>
            <a:picLocks noChangeAspect="1"/>
          </p:cNvPicPr>
          <p:nvPr/>
        </p:nvPicPr>
        <p:blipFill>
          <a:blip r:embed="rId2" cstate="print"/>
          <a:stretch>
            <a:fillRect/>
          </a:stretch>
        </p:blipFill>
        <p:spPr>
          <a:xfrm>
            <a:off x="152933" y="6172200"/>
            <a:ext cx="5028667" cy="553752"/>
          </a:xfrm>
          <a:prstGeom prst="rect">
            <a:avLst/>
          </a:prstGeom>
        </p:spPr>
      </p:pic>
      <p:sp>
        <p:nvSpPr>
          <p:cNvPr id="3" name="TextBox 2"/>
          <p:cNvSpPr txBox="1"/>
          <p:nvPr/>
        </p:nvSpPr>
        <p:spPr>
          <a:xfrm>
            <a:off x="6629400" y="6248400"/>
            <a:ext cx="2363724" cy="461665"/>
          </a:xfrm>
          <a:prstGeom prst="rect">
            <a:avLst/>
          </a:prstGeom>
          <a:noFill/>
        </p:spPr>
        <p:txBody>
          <a:bodyPr wrap="none" rtlCol="0">
            <a:spAutoFit/>
          </a:bodyPr>
          <a:lstStyle/>
          <a:p>
            <a:r>
              <a:rPr lang="en-US" sz="2400" dirty="0" smtClean="0">
                <a:solidFill>
                  <a:srgbClr val="336699"/>
                </a:solidFill>
                <a:latin typeface="Tahoma" pitchFamily="34" charset="0"/>
                <a:ea typeface="Tahoma" pitchFamily="34" charset="0"/>
                <a:cs typeface="Tahoma" pitchFamily="34" charset="0"/>
              </a:rPr>
              <a:t>SciEd.UCAR.edu</a:t>
            </a:r>
            <a:endParaRPr lang="en-US" sz="2400" dirty="0">
              <a:solidFill>
                <a:srgbClr val="336699"/>
              </a:solidFill>
              <a:latin typeface="Tahoma" pitchFamily="34" charset="0"/>
              <a:ea typeface="Tahoma" pitchFamily="34" charset="0"/>
              <a:cs typeface="Tahoma" pitchFamily="34" charset="0"/>
            </a:endParaRPr>
          </a:p>
        </p:txBody>
      </p:sp>
      <p:sp>
        <p:nvSpPr>
          <p:cNvPr id="4" name="TextBox 2"/>
          <p:cNvSpPr txBox="1">
            <a:spLocks noChangeArrowheads="1"/>
          </p:cNvSpPr>
          <p:nvPr/>
        </p:nvSpPr>
        <p:spPr bwMode="auto">
          <a:xfrm>
            <a:off x="152400" y="115669"/>
            <a:ext cx="8839200" cy="707886"/>
          </a:xfrm>
          <a:prstGeom prst="rect">
            <a:avLst/>
          </a:prstGeom>
          <a:noFill/>
          <a:ln w="9525">
            <a:noFill/>
            <a:miter lim="800000"/>
            <a:headEnd/>
            <a:tailEnd/>
          </a:ln>
        </p:spPr>
        <p:txBody>
          <a:bodyPr wrap="square">
            <a:spAutoFit/>
          </a:bodyPr>
          <a:lstStyle/>
          <a:p>
            <a:pPr algn="ctr"/>
            <a:r>
              <a:rPr lang="en-US" sz="4000" dirty="0" smtClean="0">
                <a:solidFill>
                  <a:srgbClr val="336699"/>
                </a:solidFill>
                <a:latin typeface="Georgia" pitchFamily="18" charset="0"/>
                <a:ea typeface="Tahoma" pitchFamily="100" charset="0"/>
              </a:rPr>
              <a:t>Atmosphere of Titan 2</a:t>
            </a:r>
            <a:endParaRPr lang="en-US" sz="4000" dirty="0">
              <a:solidFill>
                <a:srgbClr val="336699"/>
              </a:solidFill>
              <a:latin typeface="Georgia" pitchFamily="18" charset="0"/>
              <a:ea typeface="Tahoma" pitchFamily="100" charset="0"/>
            </a:endParaRPr>
          </a:p>
        </p:txBody>
      </p:sp>
      <p:sp>
        <p:nvSpPr>
          <p:cNvPr id="5" name="TextBox 4"/>
          <p:cNvSpPr txBox="1"/>
          <p:nvPr/>
        </p:nvSpPr>
        <p:spPr>
          <a:xfrm>
            <a:off x="457200" y="1143000"/>
            <a:ext cx="8229600" cy="3785652"/>
          </a:xfrm>
          <a:prstGeom prst="rect">
            <a:avLst/>
          </a:prstGeom>
          <a:noFill/>
        </p:spPr>
        <p:txBody>
          <a:bodyPr wrap="square" rtlCol="0">
            <a:spAutoFit/>
          </a:bodyPr>
          <a:lstStyle/>
          <a:p>
            <a:pPr marL="342900" indent="-342900">
              <a:buFont typeface="Arial"/>
              <a:buChar char="•"/>
            </a:pPr>
            <a:r>
              <a:rPr lang="en-US" sz="2400" dirty="0" smtClean="0">
                <a:solidFill>
                  <a:srgbClr val="336699"/>
                </a:solidFill>
                <a:latin typeface="Tahoma" pitchFamily="34" charset="0"/>
                <a:ea typeface="Tahoma" pitchFamily="34" charset="0"/>
                <a:cs typeface="Tahoma" pitchFamily="34" charset="0"/>
              </a:rPr>
              <a:t>Inverse greenhouse effect through much of atmosphere; haze layers block most incoming (warming) sunlight, but are transparent to outgoing infrared heat, so heat escapes; net effect is that much of Titan’s atmosphere is colder than if there were no atmosphere!</a:t>
            </a:r>
          </a:p>
          <a:p>
            <a:pPr marL="342900" indent="-342900">
              <a:buFont typeface="Arial"/>
              <a:buChar char="•"/>
            </a:pPr>
            <a:r>
              <a:rPr lang="en-US" sz="2400" dirty="0" smtClean="0">
                <a:solidFill>
                  <a:srgbClr val="336699"/>
                </a:solidFill>
                <a:latin typeface="Tahoma" pitchFamily="34" charset="0"/>
                <a:ea typeface="Tahoma" pitchFamily="34" charset="0"/>
                <a:cs typeface="Tahoma" pitchFamily="34" charset="0"/>
              </a:rPr>
              <a:t>Clouds of methane and ethane – and lakes of liquid ethane/methane on surface – there is a methane cycle on Titan like the water cycle on Earth – methane evaporates from lakes, forms clouds, which produce methane rain, which runs downhill to lakes, etc.</a:t>
            </a:r>
          </a:p>
        </p:txBody>
      </p:sp>
    </p:spTree>
    <p:extLst>
      <p:ext uri="{BB962C8B-B14F-4D97-AF65-F5344CB8AC3E}">
        <p14:creationId xmlns:p14="http://schemas.microsoft.com/office/powerpoint/2010/main" val="332167766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70p_rgb.png"/>
          <p:cNvPicPr>
            <a:picLocks noChangeAspect="1"/>
          </p:cNvPicPr>
          <p:nvPr/>
        </p:nvPicPr>
        <p:blipFill>
          <a:blip r:embed="rId2" cstate="print"/>
          <a:stretch>
            <a:fillRect/>
          </a:stretch>
        </p:blipFill>
        <p:spPr>
          <a:xfrm>
            <a:off x="152933" y="6172200"/>
            <a:ext cx="5028667" cy="553752"/>
          </a:xfrm>
          <a:prstGeom prst="rect">
            <a:avLst/>
          </a:prstGeom>
        </p:spPr>
      </p:pic>
      <p:sp>
        <p:nvSpPr>
          <p:cNvPr id="3" name="TextBox 2"/>
          <p:cNvSpPr txBox="1"/>
          <p:nvPr/>
        </p:nvSpPr>
        <p:spPr>
          <a:xfrm>
            <a:off x="6629400" y="6248400"/>
            <a:ext cx="2363724" cy="461665"/>
          </a:xfrm>
          <a:prstGeom prst="rect">
            <a:avLst/>
          </a:prstGeom>
          <a:noFill/>
        </p:spPr>
        <p:txBody>
          <a:bodyPr wrap="none" rtlCol="0">
            <a:spAutoFit/>
          </a:bodyPr>
          <a:lstStyle/>
          <a:p>
            <a:r>
              <a:rPr lang="en-US" sz="2400" dirty="0" smtClean="0">
                <a:solidFill>
                  <a:srgbClr val="336699"/>
                </a:solidFill>
                <a:latin typeface="Tahoma" pitchFamily="34" charset="0"/>
                <a:ea typeface="Tahoma" pitchFamily="34" charset="0"/>
                <a:cs typeface="Tahoma" pitchFamily="34" charset="0"/>
              </a:rPr>
              <a:t>SciEd.UCAR.edu</a:t>
            </a:r>
            <a:endParaRPr lang="en-US" sz="2400" dirty="0">
              <a:solidFill>
                <a:srgbClr val="336699"/>
              </a:solidFill>
              <a:latin typeface="Tahoma" pitchFamily="34" charset="0"/>
              <a:ea typeface="Tahoma" pitchFamily="34" charset="0"/>
              <a:cs typeface="Tahoma" pitchFamily="34" charset="0"/>
            </a:endParaRPr>
          </a:p>
        </p:txBody>
      </p:sp>
      <p:sp>
        <p:nvSpPr>
          <p:cNvPr id="4" name="TextBox 2"/>
          <p:cNvSpPr txBox="1">
            <a:spLocks noChangeArrowheads="1"/>
          </p:cNvSpPr>
          <p:nvPr/>
        </p:nvSpPr>
        <p:spPr bwMode="auto">
          <a:xfrm>
            <a:off x="152400" y="115669"/>
            <a:ext cx="8839200" cy="707886"/>
          </a:xfrm>
          <a:prstGeom prst="rect">
            <a:avLst/>
          </a:prstGeom>
          <a:noFill/>
          <a:ln w="9525">
            <a:noFill/>
            <a:miter lim="800000"/>
            <a:headEnd/>
            <a:tailEnd/>
          </a:ln>
        </p:spPr>
        <p:txBody>
          <a:bodyPr wrap="square">
            <a:spAutoFit/>
          </a:bodyPr>
          <a:lstStyle/>
          <a:p>
            <a:pPr algn="ctr"/>
            <a:r>
              <a:rPr lang="en-US" sz="4000" dirty="0" smtClean="0">
                <a:solidFill>
                  <a:srgbClr val="336699"/>
                </a:solidFill>
                <a:latin typeface="Georgia" pitchFamily="18" charset="0"/>
                <a:ea typeface="Tahoma" pitchFamily="100" charset="0"/>
              </a:rPr>
              <a:t>Atmosphere of Titan 3</a:t>
            </a:r>
            <a:endParaRPr lang="en-US" sz="4000" dirty="0">
              <a:solidFill>
                <a:srgbClr val="336699"/>
              </a:solidFill>
              <a:latin typeface="Georgia" pitchFamily="18" charset="0"/>
              <a:ea typeface="Tahoma" pitchFamily="100" charset="0"/>
            </a:endParaRPr>
          </a:p>
        </p:txBody>
      </p:sp>
      <p:sp>
        <p:nvSpPr>
          <p:cNvPr id="5" name="TextBox 4"/>
          <p:cNvSpPr txBox="1"/>
          <p:nvPr/>
        </p:nvSpPr>
        <p:spPr>
          <a:xfrm>
            <a:off x="457200" y="1143000"/>
            <a:ext cx="8229600" cy="1938992"/>
          </a:xfrm>
          <a:prstGeom prst="rect">
            <a:avLst/>
          </a:prstGeom>
          <a:noFill/>
        </p:spPr>
        <p:txBody>
          <a:bodyPr wrap="square" rtlCol="0">
            <a:spAutoFit/>
          </a:bodyPr>
          <a:lstStyle/>
          <a:p>
            <a:pPr marL="342900" indent="-342900">
              <a:buFont typeface="Arial"/>
              <a:buChar char="•"/>
            </a:pPr>
            <a:r>
              <a:rPr lang="en-US" sz="2400" dirty="0" smtClean="0">
                <a:solidFill>
                  <a:srgbClr val="336699"/>
                </a:solidFill>
                <a:latin typeface="Tahoma" pitchFamily="34" charset="0"/>
                <a:ea typeface="Tahoma" pitchFamily="34" charset="0"/>
                <a:cs typeface="Tahoma" pitchFamily="34" charset="0"/>
              </a:rPr>
              <a:t>Thick atmosphere and low gravity means atmosphere extends very high; hundreds of kilometers!</a:t>
            </a:r>
          </a:p>
          <a:p>
            <a:pPr marL="342900" indent="-342900">
              <a:buFont typeface="Arial"/>
              <a:buChar char="•"/>
            </a:pPr>
            <a:r>
              <a:rPr lang="en-US" sz="2400" dirty="0" smtClean="0">
                <a:solidFill>
                  <a:srgbClr val="336699"/>
                </a:solidFill>
                <a:latin typeface="Tahoma" pitchFamily="34" charset="0"/>
                <a:ea typeface="Tahoma" pitchFamily="34" charset="0"/>
                <a:cs typeface="Tahoma" pitchFamily="34" charset="0"/>
              </a:rPr>
              <a:t>Sunlight (including UV) hitting methane in atmosphere makes complex organic chemicals which creates the haze layers</a:t>
            </a:r>
          </a:p>
        </p:txBody>
      </p:sp>
    </p:spTree>
    <p:extLst>
      <p:ext uri="{BB962C8B-B14F-4D97-AF65-F5344CB8AC3E}">
        <p14:creationId xmlns:p14="http://schemas.microsoft.com/office/powerpoint/2010/main" val="15181888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152400" y="115669"/>
            <a:ext cx="8839200" cy="830997"/>
          </a:xfrm>
          <a:prstGeom prst="rect">
            <a:avLst/>
          </a:prstGeom>
          <a:noFill/>
          <a:ln w="9525">
            <a:noFill/>
            <a:miter lim="800000"/>
            <a:headEnd/>
            <a:tailEnd/>
          </a:ln>
        </p:spPr>
        <p:txBody>
          <a:bodyPr wrap="square">
            <a:spAutoFit/>
          </a:bodyPr>
          <a:lstStyle/>
          <a:p>
            <a:pPr algn="ctr"/>
            <a:r>
              <a:rPr lang="en-US" sz="4800" dirty="0" smtClean="0">
                <a:solidFill>
                  <a:srgbClr val="336699"/>
                </a:solidFill>
                <a:latin typeface="Georgia" pitchFamily="18" charset="0"/>
                <a:ea typeface="Tahoma" pitchFamily="100" charset="0"/>
              </a:rPr>
              <a:t>Titan’s Atmosphere</a:t>
            </a:r>
            <a:endParaRPr lang="en-US" sz="4800" dirty="0">
              <a:solidFill>
                <a:srgbClr val="336699"/>
              </a:solidFill>
              <a:latin typeface="Georgia" pitchFamily="18" charset="0"/>
              <a:ea typeface="Tahoma" pitchFamily="100" charset="0"/>
            </a:endParaRPr>
          </a:p>
        </p:txBody>
      </p:sp>
      <p:sp>
        <p:nvSpPr>
          <p:cNvPr id="6146" name="AutoShape 2" descr="https://wiki.ucar.edu/download/attachments/52004557/ncar_highres_transparent.png?api=v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35842" name="Picture 2" descr="http://lifeng.lamost.org/courses/astrotoday/CHAISSON/AT312/IMAGES/AAAKKQN0.GIF"/>
          <p:cNvPicPr>
            <a:picLocks noChangeAspect="1" noChangeArrowheads="1"/>
          </p:cNvPicPr>
          <p:nvPr/>
        </p:nvPicPr>
        <p:blipFill>
          <a:blip r:embed="rId3" cstate="print"/>
          <a:srcRect/>
          <a:stretch>
            <a:fillRect/>
          </a:stretch>
        </p:blipFill>
        <p:spPr bwMode="auto">
          <a:xfrm>
            <a:off x="4876800" y="1219199"/>
            <a:ext cx="3581400" cy="4161629"/>
          </a:xfrm>
          <a:prstGeom prst="rect">
            <a:avLst/>
          </a:prstGeom>
          <a:noFill/>
        </p:spPr>
      </p:pic>
      <p:pic>
        <p:nvPicPr>
          <p:cNvPr id="35844" name="Picture 4" descr="http://huygensgcms.gsfc.nasa.gov/Titan_atmos.gif"/>
          <p:cNvPicPr>
            <a:picLocks noChangeAspect="1" noChangeArrowheads="1"/>
          </p:cNvPicPr>
          <p:nvPr/>
        </p:nvPicPr>
        <p:blipFill>
          <a:blip r:embed="rId4" cstate="print"/>
          <a:srcRect/>
          <a:stretch>
            <a:fillRect/>
          </a:stretch>
        </p:blipFill>
        <p:spPr bwMode="auto">
          <a:xfrm>
            <a:off x="457200" y="1219199"/>
            <a:ext cx="3962400" cy="4170427"/>
          </a:xfrm>
          <a:prstGeom prst="rect">
            <a:avLst/>
          </a:prstGeom>
          <a:noFill/>
        </p:spPr>
      </p:pic>
      <p:pic>
        <p:nvPicPr>
          <p:cNvPr id="9" name="Picture 8" descr="h70p_rgb.png"/>
          <p:cNvPicPr>
            <a:picLocks noChangeAspect="1"/>
          </p:cNvPicPr>
          <p:nvPr/>
        </p:nvPicPr>
        <p:blipFill>
          <a:blip r:embed="rId5" cstate="print"/>
          <a:stretch>
            <a:fillRect/>
          </a:stretch>
        </p:blipFill>
        <p:spPr>
          <a:xfrm>
            <a:off x="152933" y="6172200"/>
            <a:ext cx="5028667" cy="553752"/>
          </a:xfrm>
          <a:prstGeom prst="rect">
            <a:avLst/>
          </a:prstGeom>
        </p:spPr>
      </p:pic>
      <p:sp>
        <p:nvSpPr>
          <p:cNvPr id="13" name="TextBox 12"/>
          <p:cNvSpPr txBox="1"/>
          <p:nvPr/>
        </p:nvSpPr>
        <p:spPr>
          <a:xfrm>
            <a:off x="6629400" y="6248400"/>
            <a:ext cx="2363724" cy="461665"/>
          </a:xfrm>
          <a:prstGeom prst="rect">
            <a:avLst/>
          </a:prstGeom>
          <a:noFill/>
        </p:spPr>
        <p:txBody>
          <a:bodyPr wrap="none" rtlCol="0">
            <a:spAutoFit/>
          </a:bodyPr>
          <a:lstStyle/>
          <a:p>
            <a:r>
              <a:rPr lang="en-US" sz="2400" dirty="0" smtClean="0">
                <a:solidFill>
                  <a:srgbClr val="336699"/>
                </a:solidFill>
                <a:latin typeface="Tahoma" pitchFamily="34" charset="0"/>
                <a:ea typeface="Tahoma" pitchFamily="34" charset="0"/>
                <a:cs typeface="Tahoma" pitchFamily="34" charset="0"/>
              </a:rPr>
              <a:t>SciEd.UCAR.edu</a:t>
            </a:r>
            <a:endParaRPr lang="en-US" sz="2400" dirty="0">
              <a:solidFill>
                <a:srgbClr val="336699"/>
              </a:solidFill>
              <a:latin typeface="Tahoma" pitchFamily="34" charset="0"/>
              <a:ea typeface="Tahoma" pitchFamily="34" charset="0"/>
              <a:cs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152400" y="115669"/>
            <a:ext cx="8839200" cy="707886"/>
          </a:xfrm>
          <a:prstGeom prst="rect">
            <a:avLst/>
          </a:prstGeom>
          <a:noFill/>
          <a:ln w="9525">
            <a:noFill/>
            <a:miter lim="800000"/>
            <a:headEnd/>
            <a:tailEnd/>
          </a:ln>
        </p:spPr>
        <p:txBody>
          <a:bodyPr wrap="square">
            <a:spAutoFit/>
          </a:bodyPr>
          <a:lstStyle/>
          <a:p>
            <a:pPr algn="ctr"/>
            <a:r>
              <a:rPr lang="en-US" sz="4000" dirty="0" smtClean="0">
                <a:solidFill>
                  <a:srgbClr val="336699"/>
                </a:solidFill>
                <a:latin typeface="Georgia" pitchFamily="18" charset="0"/>
                <a:ea typeface="Tahoma" pitchFamily="100" charset="0"/>
              </a:rPr>
              <a:t>Atmospheres: Venus/Earth/Mars </a:t>
            </a:r>
            <a:endParaRPr lang="en-US" sz="4000" dirty="0">
              <a:solidFill>
                <a:srgbClr val="336699"/>
              </a:solidFill>
              <a:latin typeface="Georgia" pitchFamily="18" charset="0"/>
              <a:ea typeface="Tahoma" pitchFamily="100" charset="0"/>
            </a:endParaRPr>
          </a:p>
        </p:txBody>
      </p:sp>
      <p:sp>
        <p:nvSpPr>
          <p:cNvPr id="6146" name="AutoShape 2" descr="https://wiki.ucar.edu/download/attachments/52004557/ncar_highres_transparent.png?api=v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7650" name="Picture 2" descr="file:///H:/references/space/planetary_atmospheres/venus_earth_mars_atmos_layers_bagenal.jpg"/>
          <p:cNvPicPr>
            <a:picLocks noChangeAspect="1" noChangeArrowheads="1"/>
          </p:cNvPicPr>
          <p:nvPr/>
        </p:nvPicPr>
        <p:blipFill>
          <a:blip r:embed="rId3" cstate="print"/>
          <a:srcRect/>
          <a:stretch>
            <a:fillRect/>
          </a:stretch>
        </p:blipFill>
        <p:spPr bwMode="auto">
          <a:xfrm>
            <a:off x="281278" y="914400"/>
            <a:ext cx="8532440" cy="3657600"/>
          </a:xfrm>
          <a:prstGeom prst="rect">
            <a:avLst/>
          </a:prstGeom>
          <a:noFill/>
        </p:spPr>
      </p:pic>
      <p:pic>
        <p:nvPicPr>
          <p:cNvPr id="8" name="Picture 7" descr="h70p_rgb.png"/>
          <p:cNvPicPr>
            <a:picLocks noChangeAspect="1"/>
          </p:cNvPicPr>
          <p:nvPr/>
        </p:nvPicPr>
        <p:blipFill>
          <a:blip r:embed="rId4" cstate="print"/>
          <a:stretch>
            <a:fillRect/>
          </a:stretch>
        </p:blipFill>
        <p:spPr>
          <a:xfrm>
            <a:off x="152933" y="6172200"/>
            <a:ext cx="5028667" cy="553752"/>
          </a:xfrm>
          <a:prstGeom prst="rect">
            <a:avLst/>
          </a:prstGeom>
        </p:spPr>
      </p:pic>
      <p:sp>
        <p:nvSpPr>
          <p:cNvPr id="9" name="TextBox 8"/>
          <p:cNvSpPr txBox="1"/>
          <p:nvPr/>
        </p:nvSpPr>
        <p:spPr>
          <a:xfrm>
            <a:off x="6629400" y="6248400"/>
            <a:ext cx="2363724" cy="461665"/>
          </a:xfrm>
          <a:prstGeom prst="rect">
            <a:avLst/>
          </a:prstGeom>
          <a:noFill/>
        </p:spPr>
        <p:txBody>
          <a:bodyPr wrap="none" rtlCol="0">
            <a:spAutoFit/>
          </a:bodyPr>
          <a:lstStyle/>
          <a:p>
            <a:r>
              <a:rPr lang="en-US" sz="2400" dirty="0" smtClean="0">
                <a:solidFill>
                  <a:srgbClr val="336699"/>
                </a:solidFill>
                <a:latin typeface="Tahoma" pitchFamily="34" charset="0"/>
                <a:ea typeface="Tahoma" pitchFamily="34" charset="0"/>
                <a:cs typeface="Tahoma" pitchFamily="34" charset="0"/>
              </a:rPr>
              <a:t>SciEd.UCAR.edu</a:t>
            </a:r>
            <a:endParaRPr lang="en-US" sz="2400" dirty="0">
              <a:solidFill>
                <a:srgbClr val="336699"/>
              </a:solidFill>
              <a:latin typeface="Tahoma" pitchFamily="34" charset="0"/>
              <a:ea typeface="Tahoma" pitchFamily="34" charset="0"/>
              <a:cs typeface="Tahoma" pitchFamily="34" charset="0"/>
            </a:endParaRPr>
          </a:p>
        </p:txBody>
      </p:sp>
      <p:sp>
        <p:nvSpPr>
          <p:cNvPr id="7" name="TextBox 6"/>
          <p:cNvSpPr txBox="1"/>
          <p:nvPr/>
        </p:nvSpPr>
        <p:spPr>
          <a:xfrm>
            <a:off x="304800" y="4719935"/>
            <a:ext cx="8458200" cy="461665"/>
          </a:xfrm>
          <a:prstGeom prst="rect">
            <a:avLst/>
          </a:prstGeom>
          <a:noFill/>
        </p:spPr>
        <p:txBody>
          <a:bodyPr wrap="square" rtlCol="0">
            <a:spAutoFit/>
          </a:bodyPr>
          <a:lstStyle/>
          <a:p>
            <a:pPr algn="ctr"/>
            <a:r>
              <a:rPr lang="en-US" sz="2400" dirty="0" smtClean="0">
                <a:solidFill>
                  <a:srgbClr val="336699"/>
                </a:solidFill>
                <a:latin typeface="Tahoma" pitchFamily="34" charset="0"/>
                <a:ea typeface="Tahoma" pitchFamily="34" charset="0"/>
                <a:cs typeface="Tahoma" pitchFamily="34" charset="0"/>
              </a:rPr>
              <a:t>No stratosphere on Venus or Mars!</a:t>
            </a:r>
            <a:endParaRPr lang="en-US" sz="2400" dirty="0">
              <a:solidFill>
                <a:srgbClr val="336699"/>
              </a:solidFill>
              <a:latin typeface="Tahoma" pitchFamily="34" charset="0"/>
              <a:ea typeface="Tahoma" pitchFamily="34" charset="0"/>
              <a:cs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70p_rgb.png"/>
          <p:cNvPicPr>
            <a:picLocks noChangeAspect="1"/>
          </p:cNvPicPr>
          <p:nvPr/>
        </p:nvPicPr>
        <p:blipFill>
          <a:blip r:embed="rId2" cstate="print"/>
          <a:stretch>
            <a:fillRect/>
          </a:stretch>
        </p:blipFill>
        <p:spPr>
          <a:xfrm>
            <a:off x="152933" y="6172200"/>
            <a:ext cx="5028667" cy="553752"/>
          </a:xfrm>
          <a:prstGeom prst="rect">
            <a:avLst/>
          </a:prstGeom>
        </p:spPr>
      </p:pic>
      <p:sp>
        <p:nvSpPr>
          <p:cNvPr id="3" name="TextBox 2"/>
          <p:cNvSpPr txBox="1"/>
          <p:nvPr/>
        </p:nvSpPr>
        <p:spPr>
          <a:xfrm>
            <a:off x="6629400" y="6248400"/>
            <a:ext cx="2363724" cy="461665"/>
          </a:xfrm>
          <a:prstGeom prst="rect">
            <a:avLst/>
          </a:prstGeom>
          <a:noFill/>
        </p:spPr>
        <p:txBody>
          <a:bodyPr wrap="none" rtlCol="0">
            <a:spAutoFit/>
          </a:bodyPr>
          <a:lstStyle/>
          <a:p>
            <a:r>
              <a:rPr lang="en-US" sz="2400" dirty="0" smtClean="0">
                <a:solidFill>
                  <a:srgbClr val="336699"/>
                </a:solidFill>
                <a:latin typeface="Tahoma" pitchFamily="34" charset="0"/>
                <a:ea typeface="Tahoma" pitchFamily="34" charset="0"/>
                <a:cs typeface="Tahoma" pitchFamily="34" charset="0"/>
              </a:rPr>
              <a:t>SciEd.UCAR.edu</a:t>
            </a:r>
            <a:endParaRPr lang="en-US" sz="2400" dirty="0">
              <a:solidFill>
                <a:srgbClr val="336699"/>
              </a:solidFill>
              <a:latin typeface="Tahoma" pitchFamily="34" charset="0"/>
              <a:ea typeface="Tahoma" pitchFamily="34" charset="0"/>
              <a:cs typeface="Tahoma" pitchFamily="34" charset="0"/>
            </a:endParaRPr>
          </a:p>
        </p:txBody>
      </p:sp>
      <p:sp>
        <p:nvSpPr>
          <p:cNvPr id="4" name="TextBox 2"/>
          <p:cNvSpPr txBox="1">
            <a:spLocks noChangeArrowheads="1"/>
          </p:cNvSpPr>
          <p:nvPr/>
        </p:nvSpPr>
        <p:spPr bwMode="auto">
          <a:xfrm>
            <a:off x="152400" y="115669"/>
            <a:ext cx="8839200" cy="707886"/>
          </a:xfrm>
          <a:prstGeom prst="rect">
            <a:avLst/>
          </a:prstGeom>
          <a:noFill/>
          <a:ln w="9525">
            <a:noFill/>
            <a:miter lim="800000"/>
            <a:headEnd/>
            <a:tailEnd/>
          </a:ln>
        </p:spPr>
        <p:txBody>
          <a:bodyPr wrap="square">
            <a:spAutoFit/>
          </a:bodyPr>
          <a:lstStyle/>
          <a:p>
            <a:pPr algn="ctr"/>
            <a:r>
              <a:rPr lang="en-US" sz="4000" dirty="0" smtClean="0">
                <a:solidFill>
                  <a:srgbClr val="336699"/>
                </a:solidFill>
                <a:latin typeface="Georgia" pitchFamily="18" charset="0"/>
                <a:ea typeface="Tahoma" pitchFamily="100" charset="0"/>
              </a:rPr>
              <a:t>Atmosphere Layers</a:t>
            </a:r>
            <a:endParaRPr lang="en-US" sz="4000" dirty="0">
              <a:solidFill>
                <a:srgbClr val="336699"/>
              </a:solidFill>
              <a:latin typeface="Georgia" pitchFamily="18" charset="0"/>
              <a:ea typeface="Tahoma" pitchFamily="100" charset="0"/>
            </a:endParaRPr>
          </a:p>
        </p:txBody>
      </p:sp>
      <p:sp>
        <p:nvSpPr>
          <p:cNvPr id="5" name="TextBox 4"/>
          <p:cNvSpPr txBox="1"/>
          <p:nvPr/>
        </p:nvSpPr>
        <p:spPr>
          <a:xfrm>
            <a:off x="457200" y="1143000"/>
            <a:ext cx="8229600" cy="4154983"/>
          </a:xfrm>
          <a:prstGeom prst="rect">
            <a:avLst/>
          </a:prstGeom>
          <a:noFill/>
        </p:spPr>
        <p:txBody>
          <a:bodyPr wrap="square" rtlCol="0">
            <a:spAutoFit/>
          </a:bodyPr>
          <a:lstStyle/>
          <a:p>
            <a:pPr marL="342900" indent="-342900">
              <a:buFont typeface="Arial"/>
              <a:buChar char="•"/>
            </a:pPr>
            <a:r>
              <a:rPr lang="en-US" sz="2400" dirty="0" smtClean="0">
                <a:solidFill>
                  <a:srgbClr val="336699"/>
                </a:solidFill>
                <a:latin typeface="Tahoma" pitchFamily="34" charset="0"/>
                <a:ea typeface="Tahoma" pitchFamily="34" charset="0"/>
                <a:cs typeface="Tahoma" pitchFamily="34" charset="0"/>
              </a:rPr>
              <a:t>Troposphere – lowest, weather, gets cooler as you go higher (heated from below – ground heated by sunlight – heat from ground transferred to lower troposphere, so warmest down low)</a:t>
            </a:r>
          </a:p>
          <a:p>
            <a:pPr marL="342900" indent="-342900">
              <a:buFont typeface="Arial"/>
              <a:buChar char="•"/>
            </a:pPr>
            <a:r>
              <a:rPr lang="en-US" sz="2400" dirty="0">
                <a:solidFill>
                  <a:srgbClr val="336699"/>
                </a:solidFill>
                <a:latin typeface="Tahoma" pitchFamily="34" charset="0"/>
                <a:ea typeface="Tahoma" pitchFamily="34" charset="0"/>
                <a:cs typeface="Tahoma" pitchFamily="34" charset="0"/>
              </a:rPr>
              <a:t>S</a:t>
            </a:r>
            <a:r>
              <a:rPr lang="en-US" sz="2400" dirty="0" smtClean="0">
                <a:solidFill>
                  <a:srgbClr val="336699"/>
                </a:solidFill>
                <a:latin typeface="Tahoma" pitchFamily="34" charset="0"/>
                <a:ea typeface="Tahoma" pitchFamily="34" charset="0"/>
                <a:cs typeface="Tahoma" pitchFamily="34" charset="0"/>
              </a:rPr>
              <a:t>tratosphere – above troposphere; includes ozone layer; gets warmer as you go up – ozone absorbs UV radiation from sunlight, converts to heat – most warming up high</a:t>
            </a:r>
          </a:p>
          <a:p>
            <a:pPr marL="342900" indent="-342900">
              <a:buFont typeface="Arial"/>
              <a:buChar char="•"/>
            </a:pPr>
            <a:r>
              <a:rPr lang="en-US" sz="2400" dirty="0" smtClean="0">
                <a:solidFill>
                  <a:srgbClr val="336699"/>
                </a:solidFill>
                <a:latin typeface="Tahoma" pitchFamily="34" charset="0"/>
                <a:ea typeface="Tahoma" pitchFamily="34" charset="0"/>
                <a:cs typeface="Tahoma" pitchFamily="34" charset="0"/>
              </a:rPr>
              <a:t>Mesosphere – no longer “well mixed”, different scale heights for different atoms/molecules; gets colder with increasing altitude; coldest part of Earth’s atmosphere; includes parts of ionosphere</a:t>
            </a:r>
            <a:endParaRPr lang="en-US" sz="2400" dirty="0">
              <a:solidFill>
                <a:srgbClr val="336699"/>
              </a:solidFill>
              <a:latin typeface="Tahoma" pitchFamily="34" charset="0"/>
              <a:ea typeface="Tahoma" pitchFamily="34" charset="0"/>
              <a:cs typeface="Tahoma"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70p_rgb.png"/>
          <p:cNvPicPr>
            <a:picLocks noChangeAspect="1"/>
          </p:cNvPicPr>
          <p:nvPr/>
        </p:nvPicPr>
        <p:blipFill>
          <a:blip r:embed="rId2" cstate="print"/>
          <a:stretch>
            <a:fillRect/>
          </a:stretch>
        </p:blipFill>
        <p:spPr>
          <a:xfrm>
            <a:off x="152933" y="6172200"/>
            <a:ext cx="5028667" cy="553752"/>
          </a:xfrm>
          <a:prstGeom prst="rect">
            <a:avLst/>
          </a:prstGeom>
        </p:spPr>
      </p:pic>
      <p:sp>
        <p:nvSpPr>
          <p:cNvPr id="3" name="TextBox 2"/>
          <p:cNvSpPr txBox="1"/>
          <p:nvPr/>
        </p:nvSpPr>
        <p:spPr>
          <a:xfrm>
            <a:off x="6629400" y="6248400"/>
            <a:ext cx="2363724" cy="461665"/>
          </a:xfrm>
          <a:prstGeom prst="rect">
            <a:avLst/>
          </a:prstGeom>
          <a:noFill/>
        </p:spPr>
        <p:txBody>
          <a:bodyPr wrap="none" rtlCol="0">
            <a:spAutoFit/>
          </a:bodyPr>
          <a:lstStyle/>
          <a:p>
            <a:r>
              <a:rPr lang="en-US" sz="2400" dirty="0" smtClean="0">
                <a:solidFill>
                  <a:srgbClr val="336699"/>
                </a:solidFill>
                <a:latin typeface="Tahoma" pitchFamily="34" charset="0"/>
                <a:ea typeface="Tahoma" pitchFamily="34" charset="0"/>
                <a:cs typeface="Tahoma" pitchFamily="34" charset="0"/>
              </a:rPr>
              <a:t>SciEd.UCAR.edu</a:t>
            </a:r>
            <a:endParaRPr lang="en-US" sz="2400" dirty="0">
              <a:solidFill>
                <a:srgbClr val="336699"/>
              </a:solidFill>
              <a:latin typeface="Tahoma" pitchFamily="34" charset="0"/>
              <a:ea typeface="Tahoma" pitchFamily="34" charset="0"/>
              <a:cs typeface="Tahoma" pitchFamily="34" charset="0"/>
            </a:endParaRPr>
          </a:p>
        </p:txBody>
      </p:sp>
      <p:pic>
        <p:nvPicPr>
          <p:cNvPr id="6" name="Picture 5"/>
          <p:cNvPicPr>
            <a:picLocks noChangeAspect="1"/>
          </p:cNvPicPr>
          <p:nvPr/>
        </p:nvPicPr>
        <p:blipFill>
          <a:blip r:embed="rId3"/>
          <a:stretch>
            <a:fillRect/>
          </a:stretch>
        </p:blipFill>
        <p:spPr>
          <a:xfrm>
            <a:off x="0" y="0"/>
            <a:ext cx="9144000" cy="5588000"/>
          </a:xfrm>
          <a:prstGeom prst="rect">
            <a:avLst/>
          </a:prstGeom>
        </p:spPr>
      </p:pic>
      <p:sp>
        <p:nvSpPr>
          <p:cNvPr id="4" name="TextBox 3"/>
          <p:cNvSpPr txBox="1"/>
          <p:nvPr/>
        </p:nvSpPr>
        <p:spPr>
          <a:xfrm>
            <a:off x="112804" y="5562600"/>
            <a:ext cx="6059396" cy="369332"/>
          </a:xfrm>
          <a:prstGeom prst="rect">
            <a:avLst/>
          </a:prstGeom>
          <a:noFill/>
        </p:spPr>
        <p:txBody>
          <a:bodyPr wrap="none" rtlCol="0">
            <a:spAutoFit/>
          </a:bodyPr>
          <a:lstStyle/>
          <a:p>
            <a:r>
              <a:rPr lang="en-US" dirty="0">
                <a:latin typeface="Tahoma"/>
                <a:cs typeface="Tahoma"/>
                <a:hlinkClick r:id="rId4"/>
              </a:rPr>
              <a:t>https://scied.ucar.edu/shortcontent/troposphere-overview</a:t>
            </a:r>
            <a:endParaRPr lang="en-US" dirty="0">
              <a:latin typeface="Tahoma"/>
              <a:cs typeface="Tahoma"/>
            </a:endParaRPr>
          </a:p>
        </p:txBody>
      </p:sp>
    </p:spTree>
    <p:extLst>
      <p:ext uri="{BB962C8B-B14F-4D97-AF65-F5344CB8AC3E}">
        <p14:creationId xmlns:p14="http://schemas.microsoft.com/office/powerpoint/2010/main" val="428606940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70p_rgb.png"/>
          <p:cNvPicPr>
            <a:picLocks noChangeAspect="1"/>
          </p:cNvPicPr>
          <p:nvPr/>
        </p:nvPicPr>
        <p:blipFill>
          <a:blip r:embed="rId2" cstate="print"/>
          <a:stretch>
            <a:fillRect/>
          </a:stretch>
        </p:blipFill>
        <p:spPr>
          <a:xfrm>
            <a:off x="152933" y="6172200"/>
            <a:ext cx="5028667" cy="553752"/>
          </a:xfrm>
          <a:prstGeom prst="rect">
            <a:avLst/>
          </a:prstGeom>
        </p:spPr>
      </p:pic>
      <p:sp>
        <p:nvSpPr>
          <p:cNvPr id="3" name="TextBox 2"/>
          <p:cNvSpPr txBox="1"/>
          <p:nvPr/>
        </p:nvSpPr>
        <p:spPr>
          <a:xfrm>
            <a:off x="6629400" y="6248400"/>
            <a:ext cx="2363724" cy="461665"/>
          </a:xfrm>
          <a:prstGeom prst="rect">
            <a:avLst/>
          </a:prstGeom>
          <a:noFill/>
        </p:spPr>
        <p:txBody>
          <a:bodyPr wrap="none" rtlCol="0">
            <a:spAutoFit/>
          </a:bodyPr>
          <a:lstStyle/>
          <a:p>
            <a:r>
              <a:rPr lang="en-US" sz="2400" dirty="0" smtClean="0">
                <a:solidFill>
                  <a:srgbClr val="336699"/>
                </a:solidFill>
                <a:latin typeface="Tahoma" pitchFamily="34" charset="0"/>
                <a:ea typeface="Tahoma" pitchFamily="34" charset="0"/>
                <a:cs typeface="Tahoma" pitchFamily="34" charset="0"/>
              </a:rPr>
              <a:t>SciEd.UCAR.edu</a:t>
            </a:r>
            <a:endParaRPr lang="en-US" sz="2400" dirty="0">
              <a:solidFill>
                <a:srgbClr val="336699"/>
              </a:solidFill>
              <a:latin typeface="Tahoma" pitchFamily="34" charset="0"/>
              <a:ea typeface="Tahoma" pitchFamily="34" charset="0"/>
              <a:cs typeface="Tahoma" pitchFamily="34" charset="0"/>
            </a:endParaRPr>
          </a:p>
        </p:txBody>
      </p:sp>
      <p:pic>
        <p:nvPicPr>
          <p:cNvPr id="4" name="Picture 3"/>
          <p:cNvPicPr>
            <a:picLocks noChangeAspect="1"/>
          </p:cNvPicPr>
          <p:nvPr/>
        </p:nvPicPr>
        <p:blipFill>
          <a:blip r:embed="rId3"/>
          <a:stretch>
            <a:fillRect/>
          </a:stretch>
        </p:blipFill>
        <p:spPr>
          <a:xfrm>
            <a:off x="0" y="0"/>
            <a:ext cx="9144000" cy="5588000"/>
          </a:xfrm>
          <a:prstGeom prst="rect">
            <a:avLst/>
          </a:prstGeom>
        </p:spPr>
      </p:pic>
      <p:sp>
        <p:nvSpPr>
          <p:cNvPr id="5" name="TextBox 4"/>
          <p:cNvSpPr txBox="1"/>
          <p:nvPr/>
        </p:nvSpPr>
        <p:spPr>
          <a:xfrm>
            <a:off x="152400" y="5638800"/>
            <a:ext cx="8993124" cy="369332"/>
          </a:xfrm>
          <a:prstGeom prst="rect">
            <a:avLst/>
          </a:prstGeom>
          <a:noFill/>
        </p:spPr>
        <p:txBody>
          <a:bodyPr wrap="square" rtlCol="0">
            <a:spAutoFit/>
          </a:bodyPr>
          <a:lstStyle/>
          <a:p>
            <a:r>
              <a:rPr lang="en-US" dirty="0">
                <a:solidFill>
                  <a:srgbClr val="336699"/>
                </a:solidFill>
                <a:latin typeface="Tahoma" pitchFamily="34" charset="0"/>
                <a:ea typeface="Tahoma" pitchFamily="34" charset="0"/>
                <a:cs typeface="Tahoma" pitchFamily="34" charset="0"/>
                <a:hlinkClick r:id="rId4"/>
              </a:rPr>
              <a:t>https://</a:t>
            </a:r>
            <a:r>
              <a:rPr lang="en-US" dirty="0" err="1">
                <a:solidFill>
                  <a:srgbClr val="336699"/>
                </a:solidFill>
                <a:latin typeface="Tahoma" pitchFamily="34" charset="0"/>
                <a:ea typeface="Tahoma" pitchFamily="34" charset="0"/>
                <a:cs typeface="Tahoma" pitchFamily="34" charset="0"/>
                <a:hlinkClick r:id="rId4"/>
              </a:rPr>
              <a:t>scied.ucar.edu</a:t>
            </a:r>
            <a:r>
              <a:rPr lang="en-US" dirty="0">
                <a:solidFill>
                  <a:srgbClr val="336699"/>
                </a:solidFill>
                <a:latin typeface="Tahoma" pitchFamily="34" charset="0"/>
                <a:ea typeface="Tahoma" pitchFamily="34" charset="0"/>
                <a:cs typeface="Tahoma" pitchFamily="34" charset="0"/>
                <a:hlinkClick r:id="rId4"/>
              </a:rPr>
              <a:t>/</a:t>
            </a:r>
            <a:r>
              <a:rPr lang="en-US" dirty="0" err="1">
                <a:solidFill>
                  <a:srgbClr val="336699"/>
                </a:solidFill>
                <a:latin typeface="Tahoma" pitchFamily="34" charset="0"/>
                <a:ea typeface="Tahoma" pitchFamily="34" charset="0"/>
                <a:cs typeface="Tahoma" pitchFamily="34" charset="0"/>
                <a:hlinkClick r:id="rId4"/>
              </a:rPr>
              <a:t>shortcontent</a:t>
            </a:r>
            <a:r>
              <a:rPr lang="en-US" dirty="0">
                <a:solidFill>
                  <a:srgbClr val="336699"/>
                </a:solidFill>
                <a:latin typeface="Tahoma" pitchFamily="34" charset="0"/>
                <a:ea typeface="Tahoma" pitchFamily="34" charset="0"/>
                <a:cs typeface="Tahoma" pitchFamily="34" charset="0"/>
                <a:hlinkClick r:id="rId4"/>
              </a:rPr>
              <a:t>/stratosphere-overview</a:t>
            </a:r>
            <a:endParaRPr lang="en-US" dirty="0">
              <a:solidFill>
                <a:srgbClr val="336699"/>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1903423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70p_rgb.png"/>
          <p:cNvPicPr>
            <a:picLocks noChangeAspect="1"/>
          </p:cNvPicPr>
          <p:nvPr/>
        </p:nvPicPr>
        <p:blipFill>
          <a:blip r:embed="rId2" cstate="print"/>
          <a:stretch>
            <a:fillRect/>
          </a:stretch>
        </p:blipFill>
        <p:spPr>
          <a:xfrm>
            <a:off x="152933" y="6172200"/>
            <a:ext cx="5028667" cy="553752"/>
          </a:xfrm>
          <a:prstGeom prst="rect">
            <a:avLst/>
          </a:prstGeom>
        </p:spPr>
      </p:pic>
      <p:sp>
        <p:nvSpPr>
          <p:cNvPr id="3" name="TextBox 2"/>
          <p:cNvSpPr txBox="1"/>
          <p:nvPr/>
        </p:nvSpPr>
        <p:spPr>
          <a:xfrm>
            <a:off x="6629400" y="6248400"/>
            <a:ext cx="2363724" cy="461665"/>
          </a:xfrm>
          <a:prstGeom prst="rect">
            <a:avLst/>
          </a:prstGeom>
          <a:noFill/>
        </p:spPr>
        <p:txBody>
          <a:bodyPr wrap="none" rtlCol="0">
            <a:spAutoFit/>
          </a:bodyPr>
          <a:lstStyle/>
          <a:p>
            <a:r>
              <a:rPr lang="en-US" sz="2400" dirty="0" smtClean="0">
                <a:solidFill>
                  <a:srgbClr val="336699"/>
                </a:solidFill>
                <a:latin typeface="Tahoma" pitchFamily="34" charset="0"/>
                <a:ea typeface="Tahoma" pitchFamily="34" charset="0"/>
                <a:cs typeface="Tahoma" pitchFamily="34" charset="0"/>
              </a:rPr>
              <a:t>SciEd.UCAR.edu</a:t>
            </a:r>
            <a:endParaRPr lang="en-US" sz="2400" dirty="0">
              <a:solidFill>
                <a:srgbClr val="336699"/>
              </a:solidFill>
              <a:latin typeface="Tahoma" pitchFamily="34" charset="0"/>
              <a:ea typeface="Tahoma" pitchFamily="34" charset="0"/>
              <a:cs typeface="Tahoma" pitchFamily="34" charset="0"/>
            </a:endParaRPr>
          </a:p>
        </p:txBody>
      </p:sp>
      <p:sp>
        <p:nvSpPr>
          <p:cNvPr id="4" name="TextBox 2"/>
          <p:cNvSpPr txBox="1">
            <a:spLocks noChangeArrowheads="1"/>
          </p:cNvSpPr>
          <p:nvPr/>
        </p:nvSpPr>
        <p:spPr bwMode="auto">
          <a:xfrm>
            <a:off x="152400" y="115669"/>
            <a:ext cx="8839200" cy="707886"/>
          </a:xfrm>
          <a:prstGeom prst="rect">
            <a:avLst/>
          </a:prstGeom>
          <a:noFill/>
          <a:ln w="9525">
            <a:noFill/>
            <a:miter lim="800000"/>
            <a:headEnd/>
            <a:tailEnd/>
          </a:ln>
        </p:spPr>
        <p:txBody>
          <a:bodyPr wrap="square">
            <a:spAutoFit/>
          </a:bodyPr>
          <a:lstStyle/>
          <a:p>
            <a:pPr algn="ctr"/>
            <a:r>
              <a:rPr lang="en-US" sz="4000" dirty="0" smtClean="0">
                <a:solidFill>
                  <a:srgbClr val="336699"/>
                </a:solidFill>
                <a:latin typeface="Georgia" pitchFamily="18" charset="0"/>
                <a:ea typeface="Tahoma" pitchFamily="100" charset="0"/>
              </a:rPr>
              <a:t>Links Roundup</a:t>
            </a:r>
            <a:endParaRPr lang="en-US" sz="4000" dirty="0">
              <a:solidFill>
                <a:srgbClr val="336699"/>
              </a:solidFill>
              <a:latin typeface="Georgia" pitchFamily="18" charset="0"/>
              <a:ea typeface="Tahoma" pitchFamily="100" charset="0"/>
            </a:endParaRPr>
          </a:p>
        </p:txBody>
      </p:sp>
      <p:sp>
        <p:nvSpPr>
          <p:cNvPr id="5" name="TextBox 4"/>
          <p:cNvSpPr txBox="1"/>
          <p:nvPr/>
        </p:nvSpPr>
        <p:spPr>
          <a:xfrm>
            <a:off x="228600" y="1143000"/>
            <a:ext cx="8686800" cy="2308324"/>
          </a:xfrm>
          <a:prstGeom prst="rect">
            <a:avLst/>
          </a:prstGeom>
          <a:noFill/>
        </p:spPr>
        <p:txBody>
          <a:bodyPr wrap="square" rtlCol="0">
            <a:spAutoFit/>
          </a:bodyPr>
          <a:lstStyle/>
          <a:p>
            <a:r>
              <a:rPr lang="en-US" sz="2400" dirty="0" smtClean="0">
                <a:solidFill>
                  <a:srgbClr val="336699"/>
                </a:solidFill>
                <a:latin typeface="Tahoma" pitchFamily="34" charset="0"/>
                <a:ea typeface="Tahoma" pitchFamily="34" charset="0"/>
                <a:cs typeface="Tahoma" pitchFamily="34" charset="0"/>
              </a:rPr>
              <a:t>The Virtual Ballooning software and other resources (images, web pages, movies) used in all three of the courses being offered by CMMAP and the Little Shop of Physics in July 2014 are available online at:</a:t>
            </a:r>
          </a:p>
          <a:p>
            <a:endParaRPr lang="en-US" sz="2400" dirty="0">
              <a:solidFill>
                <a:srgbClr val="336699"/>
              </a:solidFill>
              <a:latin typeface="Tahoma" pitchFamily="34" charset="0"/>
              <a:ea typeface="Tahoma" pitchFamily="34" charset="0"/>
              <a:cs typeface="Tahoma" pitchFamily="34" charset="0"/>
            </a:endParaRPr>
          </a:p>
          <a:p>
            <a:r>
              <a:rPr lang="en-US" sz="2400" dirty="0">
                <a:solidFill>
                  <a:srgbClr val="336699"/>
                </a:solidFill>
                <a:latin typeface="Tahoma" pitchFamily="34" charset="0"/>
                <a:ea typeface="Tahoma" pitchFamily="34" charset="0"/>
                <a:cs typeface="Tahoma" pitchFamily="34" charset="0"/>
                <a:hlinkClick r:id="rId3"/>
              </a:rPr>
              <a:t>https://scied.ucar.edu/events/cmmap-summer-courses-</a:t>
            </a:r>
            <a:r>
              <a:rPr lang="en-US" sz="2400" dirty="0" smtClean="0">
                <a:solidFill>
                  <a:srgbClr val="336699"/>
                </a:solidFill>
                <a:latin typeface="Tahoma" pitchFamily="34" charset="0"/>
                <a:ea typeface="Tahoma" pitchFamily="34" charset="0"/>
                <a:cs typeface="Tahoma" pitchFamily="34" charset="0"/>
                <a:hlinkClick r:id="rId3"/>
              </a:rPr>
              <a:t>2014</a:t>
            </a:r>
            <a:endParaRPr lang="en-US" sz="2400" dirty="0">
              <a:solidFill>
                <a:srgbClr val="336699"/>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14758753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70p_rgb.png"/>
          <p:cNvPicPr>
            <a:picLocks noChangeAspect="1"/>
          </p:cNvPicPr>
          <p:nvPr/>
        </p:nvPicPr>
        <p:blipFill>
          <a:blip r:embed="rId2" cstate="print"/>
          <a:stretch>
            <a:fillRect/>
          </a:stretch>
        </p:blipFill>
        <p:spPr>
          <a:xfrm>
            <a:off x="152933" y="6172200"/>
            <a:ext cx="5028667" cy="553752"/>
          </a:xfrm>
          <a:prstGeom prst="rect">
            <a:avLst/>
          </a:prstGeom>
        </p:spPr>
      </p:pic>
      <p:sp>
        <p:nvSpPr>
          <p:cNvPr id="3" name="TextBox 2"/>
          <p:cNvSpPr txBox="1"/>
          <p:nvPr/>
        </p:nvSpPr>
        <p:spPr>
          <a:xfrm>
            <a:off x="6629400" y="6248400"/>
            <a:ext cx="2363724" cy="461665"/>
          </a:xfrm>
          <a:prstGeom prst="rect">
            <a:avLst/>
          </a:prstGeom>
          <a:noFill/>
        </p:spPr>
        <p:txBody>
          <a:bodyPr wrap="none" rtlCol="0">
            <a:spAutoFit/>
          </a:bodyPr>
          <a:lstStyle/>
          <a:p>
            <a:r>
              <a:rPr lang="en-US" sz="2400" dirty="0" smtClean="0">
                <a:solidFill>
                  <a:srgbClr val="336699"/>
                </a:solidFill>
                <a:latin typeface="Tahoma" pitchFamily="34" charset="0"/>
                <a:ea typeface="Tahoma" pitchFamily="34" charset="0"/>
                <a:cs typeface="Tahoma" pitchFamily="34" charset="0"/>
              </a:rPr>
              <a:t>SciEd.UCAR.edu</a:t>
            </a:r>
            <a:endParaRPr lang="en-US" sz="2400" dirty="0">
              <a:solidFill>
                <a:srgbClr val="336699"/>
              </a:solidFill>
              <a:latin typeface="Tahoma" pitchFamily="34" charset="0"/>
              <a:ea typeface="Tahoma" pitchFamily="34" charset="0"/>
              <a:cs typeface="Tahoma" pitchFamily="34" charset="0"/>
            </a:endParaRPr>
          </a:p>
        </p:txBody>
      </p:sp>
      <p:pic>
        <p:nvPicPr>
          <p:cNvPr id="5" name="Picture 4"/>
          <p:cNvPicPr>
            <a:picLocks noChangeAspect="1"/>
          </p:cNvPicPr>
          <p:nvPr/>
        </p:nvPicPr>
        <p:blipFill>
          <a:blip r:embed="rId3"/>
          <a:stretch>
            <a:fillRect/>
          </a:stretch>
        </p:blipFill>
        <p:spPr>
          <a:xfrm>
            <a:off x="0" y="0"/>
            <a:ext cx="9144000" cy="5588000"/>
          </a:xfrm>
          <a:prstGeom prst="rect">
            <a:avLst/>
          </a:prstGeom>
        </p:spPr>
      </p:pic>
      <p:sp>
        <p:nvSpPr>
          <p:cNvPr id="6" name="TextBox 5"/>
          <p:cNvSpPr txBox="1"/>
          <p:nvPr/>
        </p:nvSpPr>
        <p:spPr>
          <a:xfrm>
            <a:off x="152400" y="5562600"/>
            <a:ext cx="8448716" cy="369332"/>
          </a:xfrm>
          <a:prstGeom prst="rect">
            <a:avLst/>
          </a:prstGeom>
          <a:noFill/>
        </p:spPr>
        <p:txBody>
          <a:bodyPr wrap="square" rtlCol="0">
            <a:spAutoFit/>
          </a:bodyPr>
          <a:lstStyle/>
          <a:p>
            <a:r>
              <a:rPr lang="en-US" dirty="0">
                <a:solidFill>
                  <a:srgbClr val="336699"/>
                </a:solidFill>
                <a:latin typeface="Tahoma" pitchFamily="34" charset="0"/>
                <a:ea typeface="Tahoma" pitchFamily="34" charset="0"/>
                <a:cs typeface="Tahoma" pitchFamily="34" charset="0"/>
                <a:hlinkClick r:id="rId4"/>
              </a:rPr>
              <a:t>https://</a:t>
            </a:r>
            <a:r>
              <a:rPr lang="en-US" dirty="0" err="1">
                <a:solidFill>
                  <a:srgbClr val="336699"/>
                </a:solidFill>
                <a:latin typeface="Tahoma" pitchFamily="34" charset="0"/>
                <a:ea typeface="Tahoma" pitchFamily="34" charset="0"/>
                <a:cs typeface="Tahoma" pitchFamily="34" charset="0"/>
                <a:hlinkClick r:id="rId4"/>
              </a:rPr>
              <a:t>scied.ucar.edu</a:t>
            </a:r>
            <a:r>
              <a:rPr lang="en-US" dirty="0">
                <a:solidFill>
                  <a:srgbClr val="336699"/>
                </a:solidFill>
                <a:latin typeface="Tahoma" pitchFamily="34" charset="0"/>
                <a:ea typeface="Tahoma" pitchFamily="34" charset="0"/>
                <a:cs typeface="Tahoma" pitchFamily="34" charset="0"/>
                <a:hlinkClick r:id="rId4"/>
              </a:rPr>
              <a:t>/</a:t>
            </a:r>
            <a:r>
              <a:rPr lang="en-US" dirty="0" err="1">
                <a:solidFill>
                  <a:srgbClr val="336699"/>
                </a:solidFill>
                <a:latin typeface="Tahoma" pitchFamily="34" charset="0"/>
                <a:ea typeface="Tahoma" pitchFamily="34" charset="0"/>
                <a:cs typeface="Tahoma" pitchFamily="34" charset="0"/>
                <a:hlinkClick r:id="rId4"/>
              </a:rPr>
              <a:t>shortcontent</a:t>
            </a:r>
            <a:r>
              <a:rPr lang="en-US" dirty="0">
                <a:solidFill>
                  <a:srgbClr val="336699"/>
                </a:solidFill>
                <a:latin typeface="Tahoma" pitchFamily="34" charset="0"/>
                <a:ea typeface="Tahoma" pitchFamily="34" charset="0"/>
                <a:cs typeface="Tahoma" pitchFamily="34" charset="0"/>
                <a:hlinkClick r:id="rId4"/>
              </a:rPr>
              <a:t>/mesosphere-overview</a:t>
            </a:r>
            <a:endParaRPr lang="en-US" dirty="0">
              <a:solidFill>
                <a:srgbClr val="336699"/>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97777563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70p_rgb.png"/>
          <p:cNvPicPr>
            <a:picLocks noChangeAspect="1"/>
          </p:cNvPicPr>
          <p:nvPr/>
        </p:nvPicPr>
        <p:blipFill>
          <a:blip r:embed="rId2" cstate="print"/>
          <a:stretch>
            <a:fillRect/>
          </a:stretch>
        </p:blipFill>
        <p:spPr>
          <a:xfrm>
            <a:off x="152933" y="6172200"/>
            <a:ext cx="5028667" cy="553752"/>
          </a:xfrm>
          <a:prstGeom prst="rect">
            <a:avLst/>
          </a:prstGeom>
        </p:spPr>
      </p:pic>
      <p:sp>
        <p:nvSpPr>
          <p:cNvPr id="3" name="TextBox 2"/>
          <p:cNvSpPr txBox="1"/>
          <p:nvPr/>
        </p:nvSpPr>
        <p:spPr>
          <a:xfrm>
            <a:off x="6629400" y="6248400"/>
            <a:ext cx="2363724" cy="461665"/>
          </a:xfrm>
          <a:prstGeom prst="rect">
            <a:avLst/>
          </a:prstGeom>
          <a:noFill/>
        </p:spPr>
        <p:txBody>
          <a:bodyPr wrap="none" rtlCol="0">
            <a:spAutoFit/>
          </a:bodyPr>
          <a:lstStyle/>
          <a:p>
            <a:r>
              <a:rPr lang="en-US" sz="2400" dirty="0" smtClean="0">
                <a:solidFill>
                  <a:srgbClr val="336699"/>
                </a:solidFill>
                <a:latin typeface="Tahoma" pitchFamily="34" charset="0"/>
                <a:ea typeface="Tahoma" pitchFamily="34" charset="0"/>
                <a:cs typeface="Tahoma" pitchFamily="34" charset="0"/>
              </a:rPr>
              <a:t>SciEd.UCAR.edu</a:t>
            </a:r>
            <a:endParaRPr lang="en-US" sz="2400" dirty="0">
              <a:solidFill>
                <a:srgbClr val="336699"/>
              </a:solidFill>
              <a:latin typeface="Tahoma" pitchFamily="34" charset="0"/>
              <a:ea typeface="Tahoma" pitchFamily="34" charset="0"/>
              <a:cs typeface="Tahoma" pitchFamily="34" charset="0"/>
            </a:endParaRPr>
          </a:p>
        </p:txBody>
      </p:sp>
      <p:sp>
        <p:nvSpPr>
          <p:cNvPr id="4" name="TextBox 2"/>
          <p:cNvSpPr txBox="1">
            <a:spLocks noChangeArrowheads="1"/>
          </p:cNvSpPr>
          <p:nvPr/>
        </p:nvSpPr>
        <p:spPr bwMode="auto">
          <a:xfrm>
            <a:off x="152400" y="115669"/>
            <a:ext cx="8839200" cy="707886"/>
          </a:xfrm>
          <a:prstGeom prst="rect">
            <a:avLst/>
          </a:prstGeom>
          <a:noFill/>
          <a:ln w="9525">
            <a:noFill/>
            <a:miter lim="800000"/>
            <a:headEnd/>
            <a:tailEnd/>
          </a:ln>
        </p:spPr>
        <p:txBody>
          <a:bodyPr wrap="square">
            <a:spAutoFit/>
          </a:bodyPr>
          <a:lstStyle/>
          <a:p>
            <a:pPr algn="ctr"/>
            <a:r>
              <a:rPr lang="en-US" sz="4000" dirty="0" smtClean="0">
                <a:solidFill>
                  <a:srgbClr val="336699"/>
                </a:solidFill>
                <a:latin typeface="Georgia" pitchFamily="18" charset="0"/>
                <a:ea typeface="Tahoma" pitchFamily="100" charset="0"/>
              </a:rPr>
              <a:t>Atmosphere Layers (continued)</a:t>
            </a:r>
            <a:endParaRPr lang="en-US" sz="4000" dirty="0">
              <a:solidFill>
                <a:srgbClr val="336699"/>
              </a:solidFill>
              <a:latin typeface="Georgia" pitchFamily="18" charset="0"/>
              <a:ea typeface="Tahoma" pitchFamily="100" charset="0"/>
            </a:endParaRPr>
          </a:p>
        </p:txBody>
      </p:sp>
      <p:sp>
        <p:nvSpPr>
          <p:cNvPr id="5" name="TextBox 4"/>
          <p:cNvSpPr txBox="1"/>
          <p:nvPr/>
        </p:nvSpPr>
        <p:spPr>
          <a:xfrm>
            <a:off x="457200" y="1143000"/>
            <a:ext cx="8229600" cy="2677656"/>
          </a:xfrm>
          <a:prstGeom prst="rect">
            <a:avLst/>
          </a:prstGeom>
          <a:noFill/>
        </p:spPr>
        <p:txBody>
          <a:bodyPr wrap="square" rtlCol="0">
            <a:spAutoFit/>
          </a:bodyPr>
          <a:lstStyle/>
          <a:p>
            <a:pPr marL="342900" indent="-342900">
              <a:buFont typeface="Arial"/>
              <a:buChar char="•"/>
            </a:pPr>
            <a:r>
              <a:rPr lang="en-US" sz="2400" dirty="0" smtClean="0">
                <a:solidFill>
                  <a:srgbClr val="336699"/>
                </a:solidFill>
                <a:latin typeface="Tahoma" pitchFamily="34" charset="0"/>
                <a:ea typeface="Tahoma" pitchFamily="34" charset="0"/>
                <a:cs typeface="Tahoma" pitchFamily="34" charset="0"/>
              </a:rPr>
              <a:t>Thermosphere – shuttle orbits here; variable height and temperature with solar activity; includes ionosphere; VERY high temperatures, but so thin you wouldn’t notice; heated by UV and particle radiation</a:t>
            </a:r>
          </a:p>
          <a:p>
            <a:pPr marL="342900" indent="-342900">
              <a:buFont typeface="Arial"/>
              <a:buChar char="•"/>
            </a:pPr>
            <a:r>
              <a:rPr lang="en-US" sz="2400" dirty="0" smtClean="0">
                <a:solidFill>
                  <a:srgbClr val="336699"/>
                </a:solidFill>
                <a:latin typeface="Tahoma" pitchFamily="34" charset="0"/>
                <a:ea typeface="Tahoma" pitchFamily="34" charset="0"/>
                <a:cs typeface="Tahoma" pitchFamily="34" charset="0"/>
              </a:rPr>
              <a:t>Exosphere – not always considered a layer; some planets have surface-bound exospheres; ballistic trajectories of atoms/molecules</a:t>
            </a:r>
            <a:endParaRPr lang="en-US" sz="2400" dirty="0">
              <a:solidFill>
                <a:srgbClr val="336699"/>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07481283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70p_rgb.png"/>
          <p:cNvPicPr>
            <a:picLocks noChangeAspect="1"/>
          </p:cNvPicPr>
          <p:nvPr/>
        </p:nvPicPr>
        <p:blipFill>
          <a:blip r:embed="rId2" cstate="print"/>
          <a:stretch>
            <a:fillRect/>
          </a:stretch>
        </p:blipFill>
        <p:spPr>
          <a:xfrm>
            <a:off x="152933" y="6172200"/>
            <a:ext cx="5028667" cy="553752"/>
          </a:xfrm>
          <a:prstGeom prst="rect">
            <a:avLst/>
          </a:prstGeom>
        </p:spPr>
      </p:pic>
      <p:sp>
        <p:nvSpPr>
          <p:cNvPr id="3" name="TextBox 2"/>
          <p:cNvSpPr txBox="1"/>
          <p:nvPr/>
        </p:nvSpPr>
        <p:spPr>
          <a:xfrm>
            <a:off x="6629400" y="6248400"/>
            <a:ext cx="2363724" cy="461665"/>
          </a:xfrm>
          <a:prstGeom prst="rect">
            <a:avLst/>
          </a:prstGeom>
          <a:noFill/>
        </p:spPr>
        <p:txBody>
          <a:bodyPr wrap="none" rtlCol="0">
            <a:spAutoFit/>
          </a:bodyPr>
          <a:lstStyle/>
          <a:p>
            <a:r>
              <a:rPr lang="en-US" sz="2400" dirty="0" smtClean="0">
                <a:solidFill>
                  <a:srgbClr val="336699"/>
                </a:solidFill>
                <a:latin typeface="Tahoma" pitchFamily="34" charset="0"/>
                <a:ea typeface="Tahoma" pitchFamily="34" charset="0"/>
                <a:cs typeface="Tahoma" pitchFamily="34" charset="0"/>
              </a:rPr>
              <a:t>SciEd.UCAR.edu</a:t>
            </a:r>
            <a:endParaRPr lang="en-US" sz="2400" dirty="0">
              <a:solidFill>
                <a:srgbClr val="336699"/>
              </a:solidFill>
              <a:latin typeface="Tahoma" pitchFamily="34" charset="0"/>
              <a:ea typeface="Tahoma" pitchFamily="34" charset="0"/>
              <a:cs typeface="Tahoma" pitchFamily="34" charset="0"/>
            </a:endParaRPr>
          </a:p>
        </p:txBody>
      </p:sp>
      <p:sp>
        <p:nvSpPr>
          <p:cNvPr id="4" name="TextBox 2"/>
          <p:cNvSpPr txBox="1">
            <a:spLocks noChangeArrowheads="1"/>
          </p:cNvSpPr>
          <p:nvPr/>
        </p:nvSpPr>
        <p:spPr bwMode="auto">
          <a:xfrm>
            <a:off x="152400" y="115669"/>
            <a:ext cx="8839200" cy="707886"/>
          </a:xfrm>
          <a:prstGeom prst="rect">
            <a:avLst/>
          </a:prstGeom>
          <a:noFill/>
          <a:ln w="9525">
            <a:noFill/>
            <a:miter lim="800000"/>
            <a:headEnd/>
            <a:tailEnd/>
          </a:ln>
        </p:spPr>
        <p:txBody>
          <a:bodyPr wrap="square">
            <a:spAutoFit/>
          </a:bodyPr>
          <a:lstStyle/>
          <a:p>
            <a:pPr algn="ctr"/>
            <a:r>
              <a:rPr lang="en-US" sz="4000" dirty="0" smtClean="0">
                <a:solidFill>
                  <a:srgbClr val="336699"/>
                </a:solidFill>
                <a:latin typeface="Georgia" pitchFamily="18" charset="0"/>
                <a:ea typeface="Tahoma" pitchFamily="100" charset="0"/>
              </a:rPr>
              <a:t>Contact</a:t>
            </a:r>
            <a:endParaRPr lang="en-US" sz="4000" dirty="0">
              <a:solidFill>
                <a:srgbClr val="336699"/>
              </a:solidFill>
              <a:latin typeface="Georgia" pitchFamily="18" charset="0"/>
              <a:ea typeface="Tahoma" pitchFamily="100" charset="0"/>
            </a:endParaRPr>
          </a:p>
        </p:txBody>
      </p:sp>
      <p:sp>
        <p:nvSpPr>
          <p:cNvPr id="5" name="TextBox 4"/>
          <p:cNvSpPr txBox="1"/>
          <p:nvPr/>
        </p:nvSpPr>
        <p:spPr>
          <a:xfrm>
            <a:off x="685800" y="2457272"/>
            <a:ext cx="4267200" cy="1200328"/>
          </a:xfrm>
          <a:prstGeom prst="rect">
            <a:avLst/>
          </a:prstGeom>
          <a:noFill/>
        </p:spPr>
        <p:txBody>
          <a:bodyPr wrap="square" rtlCol="0">
            <a:spAutoFit/>
          </a:bodyPr>
          <a:lstStyle/>
          <a:p>
            <a:pPr algn="ctr"/>
            <a:r>
              <a:rPr lang="en-US" sz="2400" dirty="0" smtClean="0">
                <a:solidFill>
                  <a:srgbClr val="336699"/>
                </a:solidFill>
                <a:latin typeface="Tahoma" pitchFamily="34" charset="0"/>
                <a:ea typeface="Tahoma" pitchFamily="34" charset="0"/>
                <a:cs typeface="Tahoma" pitchFamily="34" charset="0"/>
              </a:rPr>
              <a:t>Randy Russell</a:t>
            </a:r>
          </a:p>
          <a:p>
            <a:pPr algn="ctr"/>
            <a:endParaRPr lang="en-US" sz="2400" dirty="0" smtClean="0">
              <a:solidFill>
                <a:srgbClr val="336699"/>
              </a:solidFill>
              <a:latin typeface="Tahoma" pitchFamily="34" charset="0"/>
              <a:ea typeface="Tahoma" pitchFamily="34" charset="0"/>
              <a:cs typeface="Tahoma" pitchFamily="34" charset="0"/>
            </a:endParaRPr>
          </a:p>
          <a:p>
            <a:pPr algn="ctr"/>
            <a:r>
              <a:rPr lang="en-US" sz="2400" dirty="0" err="1" smtClean="0">
                <a:solidFill>
                  <a:srgbClr val="336699"/>
                </a:solidFill>
                <a:latin typeface="Tahoma" pitchFamily="34" charset="0"/>
                <a:ea typeface="Tahoma" pitchFamily="34" charset="0"/>
                <a:cs typeface="Tahoma" pitchFamily="34" charset="0"/>
              </a:rPr>
              <a:t>rrussell@ucar.edu</a:t>
            </a:r>
            <a:endParaRPr lang="en-US" sz="2400" dirty="0">
              <a:solidFill>
                <a:srgbClr val="336699"/>
              </a:solidFill>
              <a:latin typeface="Tahoma" pitchFamily="34" charset="0"/>
              <a:ea typeface="Tahoma" pitchFamily="34" charset="0"/>
              <a:cs typeface="Tahoma" pitchFamily="34" charset="0"/>
            </a:endParaRPr>
          </a:p>
        </p:txBody>
      </p:sp>
      <p:pic>
        <p:nvPicPr>
          <p:cNvPr id="6" name="Picture 5"/>
          <p:cNvPicPr>
            <a:picLocks noChangeAspect="1"/>
          </p:cNvPicPr>
          <p:nvPr/>
        </p:nvPicPr>
        <p:blipFill>
          <a:blip r:embed="rId3"/>
          <a:stretch>
            <a:fillRect/>
          </a:stretch>
        </p:blipFill>
        <p:spPr>
          <a:xfrm>
            <a:off x="5715000" y="1828800"/>
            <a:ext cx="2540000" cy="2540000"/>
          </a:xfrm>
          <a:prstGeom prst="rect">
            <a:avLst/>
          </a:prstGeom>
        </p:spPr>
      </p:pic>
    </p:spTree>
    <p:extLst>
      <p:ext uri="{BB962C8B-B14F-4D97-AF65-F5344CB8AC3E}">
        <p14:creationId xmlns:p14="http://schemas.microsoft.com/office/powerpoint/2010/main" val="191714774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70p_rgb.png"/>
          <p:cNvPicPr>
            <a:picLocks noChangeAspect="1"/>
          </p:cNvPicPr>
          <p:nvPr/>
        </p:nvPicPr>
        <p:blipFill>
          <a:blip r:embed="rId2" cstate="print"/>
          <a:stretch>
            <a:fillRect/>
          </a:stretch>
        </p:blipFill>
        <p:spPr>
          <a:xfrm>
            <a:off x="152933" y="6172200"/>
            <a:ext cx="5028667" cy="553752"/>
          </a:xfrm>
          <a:prstGeom prst="rect">
            <a:avLst/>
          </a:prstGeom>
        </p:spPr>
      </p:pic>
      <p:sp>
        <p:nvSpPr>
          <p:cNvPr id="3" name="TextBox 2"/>
          <p:cNvSpPr txBox="1"/>
          <p:nvPr/>
        </p:nvSpPr>
        <p:spPr>
          <a:xfrm>
            <a:off x="6629400" y="6248400"/>
            <a:ext cx="2363724" cy="461665"/>
          </a:xfrm>
          <a:prstGeom prst="rect">
            <a:avLst/>
          </a:prstGeom>
          <a:noFill/>
        </p:spPr>
        <p:txBody>
          <a:bodyPr wrap="none" rtlCol="0">
            <a:spAutoFit/>
          </a:bodyPr>
          <a:lstStyle/>
          <a:p>
            <a:r>
              <a:rPr lang="en-US" sz="2400" dirty="0" smtClean="0">
                <a:solidFill>
                  <a:srgbClr val="336699"/>
                </a:solidFill>
                <a:latin typeface="Tahoma" pitchFamily="34" charset="0"/>
                <a:ea typeface="Tahoma" pitchFamily="34" charset="0"/>
                <a:cs typeface="Tahoma" pitchFamily="34" charset="0"/>
              </a:rPr>
              <a:t>SciEd.UCAR.edu</a:t>
            </a:r>
            <a:endParaRPr lang="en-US" sz="2400" dirty="0">
              <a:solidFill>
                <a:srgbClr val="336699"/>
              </a:solidFill>
              <a:latin typeface="Tahoma" pitchFamily="34" charset="0"/>
              <a:ea typeface="Tahoma" pitchFamily="34" charset="0"/>
              <a:cs typeface="Tahoma" pitchFamily="34" charset="0"/>
            </a:endParaRPr>
          </a:p>
        </p:txBody>
      </p:sp>
      <p:sp>
        <p:nvSpPr>
          <p:cNvPr id="4" name="TextBox 2"/>
          <p:cNvSpPr txBox="1">
            <a:spLocks noChangeArrowheads="1"/>
          </p:cNvSpPr>
          <p:nvPr/>
        </p:nvSpPr>
        <p:spPr bwMode="auto">
          <a:xfrm>
            <a:off x="152400" y="115669"/>
            <a:ext cx="8839200" cy="1323439"/>
          </a:xfrm>
          <a:prstGeom prst="rect">
            <a:avLst/>
          </a:prstGeom>
          <a:noFill/>
          <a:ln w="9525">
            <a:noFill/>
            <a:miter lim="800000"/>
            <a:headEnd/>
            <a:tailEnd/>
          </a:ln>
        </p:spPr>
        <p:txBody>
          <a:bodyPr wrap="square">
            <a:spAutoFit/>
          </a:bodyPr>
          <a:lstStyle/>
          <a:p>
            <a:pPr algn="ctr"/>
            <a:r>
              <a:rPr lang="en-US" sz="4000" dirty="0" smtClean="0">
                <a:solidFill>
                  <a:srgbClr val="336699"/>
                </a:solidFill>
                <a:latin typeface="Georgia" pitchFamily="18" charset="0"/>
                <a:ea typeface="Tahoma" pitchFamily="100" charset="0"/>
              </a:rPr>
              <a:t>New: Planetary Atmospheres</a:t>
            </a:r>
          </a:p>
          <a:p>
            <a:pPr algn="ctr"/>
            <a:r>
              <a:rPr lang="en-US" sz="4000" dirty="0" smtClean="0">
                <a:solidFill>
                  <a:srgbClr val="336699"/>
                </a:solidFill>
                <a:latin typeface="Georgia" pitchFamily="18" charset="0"/>
                <a:ea typeface="Tahoma" pitchFamily="100" charset="0"/>
              </a:rPr>
              <a:t>Section of Web Site</a:t>
            </a:r>
            <a:endParaRPr lang="en-US" sz="4000" dirty="0">
              <a:solidFill>
                <a:srgbClr val="336699"/>
              </a:solidFill>
              <a:latin typeface="Georgia" pitchFamily="18" charset="0"/>
              <a:ea typeface="Tahoma" pitchFamily="100" charset="0"/>
            </a:endParaRPr>
          </a:p>
        </p:txBody>
      </p:sp>
      <p:sp>
        <p:nvSpPr>
          <p:cNvPr id="5" name="TextBox 4"/>
          <p:cNvSpPr txBox="1"/>
          <p:nvPr/>
        </p:nvSpPr>
        <p:spPr>
          <a:xfrm>
            <a:off x="228600" y="1624548"/>
            <a:ext cx="8686800" cy="3785652"/>
          </a:xfrm>
          <a:prstGeom prst="rect">
            <a:avLst/>
          </a:prstGeom>
          <a:noFill/>
        </p:spPr>
        <p:txBody>
          <a:bodyPr wrap="square" rtlCol="0">
            <a:spAutoFit/>
          </a:bodyPr>
          <a:lstStyle/>
          <a:p>
            <a:r>
              <a:rPr lang="en-US" sz="2400" dirty="0" smtClean="0">
                <a:solidFill>
                  <a:srgbClr val="336699"/>
                </a:solidFill>
                <a:latin typeface="Tahoma" pitchFamily="34" charset="0"/>
                <a:ea typeface="Tahoma" pitchFamily="34" charset="0"/>
                <a:cs typeface="Tahoma" pitchFamily="34" charset="0"/>
              </a:rPr>
              <a:t>We’ve just begun work on a series of web pages describing the atmospheres of other planets and moons. So far, there is just one simple page; we’ll be adding more in the coming months… with links to them from this page:</a:t>
            </a:r>
          </a:p>
          <a:p>
            <a:endParaRPr lang="en-US" sz="2400" dirty="0">
              <a:solidFill>
                <a:srgbClr val="336699"/>
              </a:solidFill>
              <a:latin typeface="Tahoma" pitchFamily="34" charset="0"/>
              <a:ea typeface="Tahoma" pitchFamily="34" charset="0"/>
              <a:cs typeface="Tahoma" pitchFamily="34" charset="0"/>
            </a:endParaRPr>
          </a:p>
          <a:p>
            <a:pPr algn="ctr"/>
            <a:r>
              <a:rPr lang="en-US" sz="2400" dirty="0">
                <a:solidFill>
                  <a:srgbClr val="336699"/>
                </a:solidFill>
                <a:latin typeface="Tahoma" pitchFamily="34" charset="0"/>
                <a:ea typeface="Tahoma" pitchFamily="34" charset="0"/>
                <a:cs typeface="Tahoma" pitchFamily="34" charset="0"/>
                <a:hlinkClick r:id="rId3"/>
              </a:rPr>
              <a:t>https://scied.ucar.edu/planetary-</a:t>
            </a:r>
            <a:r>
              <a:rPr lang="en-US" sz="2400" dirty="0" smtClean="0">
                <a:solidFill>
                  <a:srgbClr val="336699"/>
                </a:solidFill>
                <a:latin typeface="Tahoma" pitchFamily="34" charset="0"/>
                <a:ea typeface="Tahoma" pitchFamily="34" charset="0"/>
                <a:cs typeface="Tahoma" pitchFamily="34" charset="0"/>
                <a:hlinkClick r:id="rId3"/>
              </a:rPr>
              <a:t>atmospheres</a:t>
            </a:r>
            <a:endParaRPr lang="en-US" sz="2400" dirty="0" smtClean="0">
              <a:solidFill>
                <a:srgbClr val="336699"/>
              </a:solidFill>
              <a:latin typeface="Tahoma" pitchFamily="34" charset="0"/>
              <a:ea typeface="Tahoma" pitchFamily="34" charset="0"/>
              <a:cs typeface="Tahoma" pitchFamily="34" charset="0"/>
            </a:endParaRPr>
          </a:p>
          <a:p>
            <a:endParaRPr lang="en-US" sz="2400" dirty="0">
              <a:solidFill>
                <a:srgbClr val="336699"/>
              </a:solidFill>
              <a:latin typeface="Tahoma" pitchFamily="34" charset="0"/>
              <a:ea typeface="Tahoma" pitchFamily="34" charset="0"/>
              <a:cs typeface="Tahoma" pitchFamily="34" charset="0"/>
            </a:endParaRPr>
          </a:p>
          <a:p>
            <a:r>
              <a:rPr lang="en-US" sz="2400" dirty="0" smtClean="0">
                <a:solidFill>
                  <a:srgbClr val="336699"/>
                </a:solidFill>
                <a:latin typeface="Tahoma" pitchFamily="34" charset="0"/>
                <a:ea typeface="Tahoma" pitchFamily="34" charset="0"/>
                <a:cs typeface="Tahoma" pitchFamily="34" charset="0"/>
              </a:rPr>
              <a:t>Until then, this PowerPoint has some slides later on with notes (sorry if they’re a bit cryptic at times) and fun pictures… sort of a rough draft of the forthcoming web pages.</a:t>
            </a:r>
            <a:endParaRPr lang="en-US" sz="2400" dirty="0">
              <a:solidFill>
                <a:srgbClr val="336699"/>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5225767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70p_rgb.png"/>
          <p:cNvPicPr>
            <a:picLocks noChangeAspect="1"/>
          </p:cNvPicPr>
          <p:nvPr/>
        </p:nvPicPr>
        <p:blipFill>
          <a:blip r:embed="rId2" cstate="print"/>
          <a:stretch>
            <a:fillRect/>
          </a:stretch>
        </p:blipFill>
        <p:spPr>
          <a:xfrm>
            <a:off x="152933" y="6172200"/>
            <a:ext cx="5028667" cy="553752"/>
          </a:xfrm>
          <a:prstGeom prst="rect">
            <a:avLst/>
          </a:prstGeom>
        </p:spPr>
      </p:pic>
      <p:sp>
        <p:nvSpPr>
          <p:cNvPr id="3" name="TextBox 2"/>
          <p:cNvSpPr txBox="1"/>
          <p:nvPr/>
        </p:nvSpPr>
        <p:spPr>
          <a:xfrm>
            <a:off x="6629400" y="6248400"/>
            <a:ext cx="2363724" cy="461665"/>
          </a:xfrm>
          <a:prstGeom prst="rect">
            <a:avLst/>
          </a:prstGeom>
          <a:noFill/>
        </p:spPr>
        <p:txBody>
          <a:bodyPr wrap="none" rtlCol="0">
            <a:spAutoFit/>
          </a:bodyPr>
          <a:lstStyle/>
          <a:p>
            <a:r>
              <a:rPr lang="en-US" sz="2400" dirty="0" smtClean="0">
                <a:solidFill>
                  <a:srgbClr val="336699"/>
                </a:solidFill>
                <a:latin typeface="Tahoma" pitchFamily="34" charset="0"/>
                <a:ea typeface="Tahoma" pitchFamily="34" charset="0"/>
                <a:cs typeface="Tahoma" pitchFamily="34" charset="0"/>
              </a:rPr>
              <a:t>SciEd.UCAR.edu</a:t>
            </a:r>
            <a:endParaRPr lang="en-US" sz="2400" dirty="0">
              <a:solidFill>
                <a:srgbClr val="336699"/>
              </a:solidFill>
              <a:latin typeface="Tahoma" pitchFamily="34" charset="0"/>
              <a:ea typeface="Tahoma" pitchFamily="34" charset="0"/>
              <a:cs typeface="Tahoma" pitchFamily="34" charset="0"/>
            </a:endParaRPr>
          </a:p>
        </p:txBody>
      </p:sp>
      <p:sp>
        <p:nvSpPr>
          <p:cNvPr id="4" name="TextBox 2"/>
          <p:cNvSpPr txBox="1">
            <a:spLocks noChangeArrowheads="1"/>
          </p:cNvSpPr>
          <p:nvPr/>
        </p:nvSpPr>
        <p:spPr bwMode="auto">
          <a:xfrm>
            <a:off x="152400" y="115669"/>
            <a:ext cx="8839200" cy="1323439"/>
          </a:xfrm>
          <a:prstGeom prst="rect">
            <a:avLst/>
          </a:prstGeom>
          <a:noFill/>
          <a:ln w="9525">
            <a:noFill/>
            <a:miter lim="800000"/>
            <a:headEnd/>
            <a:tailEnd/>
          </a:ln>
        </p:spPr>
        <p:txBody>
          <a:bodyPr wrap="square">
            <a:spAutoFit/>
          </a:bodyPr>
          <a:lstStyle/>
          <a:p>
            <a:pPr algn="ctr"/>
            <a:r>
              <a:rPr lang="en-US" sz="4000" dirty="0" smtClean="0">
                <a:solidFill>
                  <a:srgbClr val="336699"/>
                </a:solidFill>
                <a:latin typeface="Georgia" pitchFamily="18" charset="0"/>
                <a:ea typeface="Tahoma" pitchFamily="100" charset="0"/>
              </a:rPr>
              <a:t>Other Resources of Ours that</a:t>
            </a:r>
          </a:p>
          <a:p>
            <a:pPr algn="ctr"/>
            <a:r>
              <a:rPr lang="en-US" sz="4000" dirty="0" smtClean="0">
                <a:solidFill>
                  <a:srgbClr val="336699"/>
                </a:solidFill>
                <a:latin typeface="Georgia" pitchFamily="18" charset="0"/>
                <a:ea typeface="Tahoma" pitchFamily="100" charset="0"/>
              </a:rPr>
              <a:t>You Might Find Useful</a:t>
            </a:r>
            <a:endParaRPr lang="en-US" sz="4000" dirty="0">
              <a:solidFill>
                <a:srgbClr val="336699"/>
              </a:solidFill>
              <a:latin typeface="Georgia" pitchFamily="18" charset="0"/>
              <a:ea typeface="Tahoma" pitchFamily="100" charset="0"/>
            </a:endParaRPr>
          </a:p>
        </p:txBody>
      </p:sp>
      <p:sp>
        <p:nvSpPr>
          <p:cNvPr id="5" name="TextBox 4"/>
          <p:cNvSpPr txBox="1"/>
          <p:nvPr/>
        </p:nvSpPr>
        <p:spPr>
          <a:xfrm>
            <a:off x="457200" y="1958876"/>
            <a:ext cx="8229600" cy="2308324"/>
          </a:xfrm>
          <a:prstGeom prst="rect">
            <a:avLst/>
          </a:prstGeom>
          <a:noFill/>
        </p:spPr>
        <p:txBody>
          <a:bodyPr wrap="square" rtlCol="0">
            <a:spAutoFit/>
          </a:bodyPr>
          <a:lstStyle/>
          <a:p>
            <a:pPr marL="342900" indent="-342900">
              <a:buFont typeface="Arial"/>
              <a:buChar char="•"/>
            </a:pPr>
            <a:r>
              <a:rPr lang="en-US" sz="2400" dirty="0">
                <a:solidFill>
                  <a:srgbClr val="336699"/>
                </a:solidFill>
                <a:latin typeface="Tahoma" pitchFamily="34" charset="0"/>
                <a:ea typeface="Tahoma" pitchFamily="34" charset="0"/>
                <a:cs typeface="Tahoma" pitchFamily="34" charset="0"/>
                <a:hlinkClick r:id="rId3"/>
              </a:rPr>
              <a:t>Games</a:t>
            </a:r>
            <a:r>
              <a:rPr lang="en-US" sz="2400" dirty="0">
                <a:solidFill>
                  <a:srgbClr val="336699"/>
                </a:solidFill>
                <a:latin typeface="Tahoma" pitchFamily="34" charset="0"/>
                <a:ea typeface="Tahoma" pitchFamily="34" charset="0"/>
                <a:cs typeface="Tahoma" pitchFamily="34" charset="0"/>
              </a:rPr>
              <a:t> – including </a:t>
            </a:r>
            <a:r>
              <a:rPr lang="en-US" sz="2400" dirty="0" smtClean="0">
                <a:solidFill>
                  <a:srgbClr val="336699"/>
                </a:solidFill>
                <a:latin typeface="Tahoma" pitchFamily="34" charset="0"/>
                <a:ea typeface="Tahoma" pitchFamily="34" charset="0"/>
                <a:cs typeface="Tahoma" pitchFamily="34" charset="0"/>
              </a:rPr>
              <a:t>the </a:t>
            </a:r>
            <a:r>
              <a:rPr lang="en-US" sz="2400" dirty="0" smtClean="0">
                <a:solidFill>
                  <a:srgbClr val="336699"/>
                </a:solidFill>
                <a:latin typeface="Tahoma" pitchFamily="34" charset="0"/>
                <a:ea typeface="Tahoma" pitchFamily="34" charset="0"/>
                <a:cs typeface="Tahoma" pitchFamily="34" charset="0"/>
                <a:hlinkClick r:id="rId4"/>
              </a:rPr>
              <a:t>Clouds </a:t>
            </a:r>
            <a:r>
              <a:rPr lang="en-US" sz="2400" dirty="0">
                <a:solidFill>
                  <a:srgbClr val="336699"/>
                </a:solidFill>
                <a:latin typeface="Tahoma" pitchFamily="34" charset="0"/>
                <a:ea typeface="Tahoma" pitchFamily="34" charset="0"/>
                <a:cs typeface="Tahoma" pitchFamily="34" charset="0"/>
                <a:hlinkClick r:id="rId4"/>
              </a:rPr>
              <a:t>Memory </a:t>
            </a:r>
            <a:r>
              <a:rPr lang="en-US" sz="2400" dirty="0" smtClean="0">
                <a:solidFill>
                  <a:srgbClr val="336699"/>
                </a:solidFill>
                <a:latin typeface="Tahoma" pitchFamily="34" charset="0"/>
                <a:ea typeface="Tahoma" pitchFamily="34" charset="0"/>
                <a:cs typeface="Tahoma" pitchFamily="34" charset="0"/>
                <a:hlinkClick r:id="rId4"/>
              </a:rPr>
              <a:t>Game</a:t>
            </a:r>
            <a:endParaRPr lang="en-US" sz="2400" dirty="0" smtClean="0">
              <a:solidFill>
                <a:srgbClr val="336699"/>
              </a:solidFill>
              <a:latin typeface="Tahoma" pitchFamily="34" charset="0"/>
              <a:ea typeface="Tahoma" pitchFamily="34" charset="0"/>
              <a:cs typeface="Tahoma" pitchFamily="34" charset="0"/>
            </a:endParaRPr>
          </a:p>
          <a:p>
            <a:pPr marL="342900" indent="-342900">
              <a:buFont typeface="Arial"/>
              <a:buChar char="•"/>
            </a:pPr>
            <a:r>
              <a:rPr lang="en-US" sz="2400" dirty="0" err="1" smtClean="0">
                <a:solidFill>
                  <a:srgbClr val="336699"/>
                </a:solidFill>
                <a:latin typeface="Tahoma" pitchFamily="34" charset="0"/>
                <a:ea typeface="Tahoma" pitchFamily="34" charset="0"/>
                <a:cs typeface="Tahoma" pitchFamily="34" charset="0"/>
                <a:hlinkClick r:id="rId5"/>
              </a:rPr>
              <a:t>Interactives</a:t>
            </a:r>
            <a:r>
              <a:rPr lang="en-US" sz="2400" dirty="0">
                <a:solidFill>
                  <a:srgbClr val="336699"/>
                </a:solidFill>
                <a:latin typeface="Tahoma" pitchFamily="34" charset="0"/>
                <a:ea typeface="Tahoma" pitchFamily="34" charset="0"/>
                <a:cs typeface="Tahoma" pitchFamily="34" charset="0"/>
                <a:hlinkClick r:id="rId5"/>
              </a:rPr>
              <a:t>/Simulations</a:t>
            </a:r>
            <a:r>
              <a:rPr lang="en-US" sz="2400" dirty="0">
                <a:solidFill>
                  <a:srgbClr val="336699"/>
                </a:solidFill>
                <a:latin typeface="Tahoma" pitchFamily="34" charset="0"/>
                <a:ea typeface="Tahoma" pitchFamily="34" charset="0"/>
                <a:cs typeface="Tahoma" pitchFamily="34" charset="0"/>
              </a:rPr>
              <a:t> – including </a:t>
            </a:r>
            <a:r>
              <a:rPr lang="en-US" sz="2400" dirty="0">
                <a:solidFill>
                  <a:srgbClr val="336699"/>
                </a:solidFill>
                <a:latin typeface="Tahoma" pitchFamily="34" charset="0"/>
                <a:ea typeface="Tahoma" pitchFamily="34" charset="0"/>
                <a:cs typeface="Tahoma" pitchFamily="34" charset="0"/>
                <a:hlinkClick r:id="rId6"/>
              </a:rPr>
              <a:t>Air </a:t>
            </a:r>
            <a:r>
              <a:rPr lang="en-US" sz="2400" dirty="0" smtClean="0">
                <a:solidFill>
                  <a:srgbClr val="336699"/>
                </a:solidFill>
                <a:latin typeface="Tahoma" pitchFamily="34" charset="0"/>
                <a:ea typeface="Tahoma" pitchFamily="34" charset="0"/>
                <a:cs typeface="Tahoma" pitchFamily="34" charset="0"/>
                <a:hlinkClick r:id="rId6"/>
              </a:rPr>
              <a:t>Parcel</a:t>
            </a:r>
            <a:endParaRPr lang="en-US" sz="2400" dirty="0">
              <a:solidFill>
                <a:srgbClr val="336699"/>
              </a:solidFill>
              <a:latin typeface="Tahoma" pitchFamily="34" charset="0"/>
              <a:ea typeface="Tahoma" pitchFamily="34" charset="0"/>
              <a:cs typeface="Tahoma" pitchFamily="34" charset="0"/>
            </a:endParaRPr>
          </a:p>
          <a:p>
            <a:pPr marL="342900" indent="-342900">
              <a:buFont typeface="Arial"/>
              <a:buChar char="•"/>
            </a:pPr>
            <a:r>
              <a:rPr lang="en-US" sz="2400" dirty="0">
                <a:solidFill>
                  <a:srgbClr val="336699"/>
                </a:solidFill>
                <a:latin typeface="Tahoma" pitchFamily="34" charset="0"/>
                <a:ea typeface="Tahoma" pitchFamily="34" charset="0"/>
                <a:cs typeface="Tahoma" pitchFamily="34" charset="0"/>
              </a:rPr>
              <a:t>Atmosphere layer pages: </a:t>
            </a:r>
            <a:r>
              <a:rPr lang="en-US" sz="2400" dirty="0">
                <a:solidFill>
                  <a:srgbClr val="336699"/>
                </a:solidFill>
                <a:latin typeface="Tahoma" pitchFamily="34" charset="0"/>
                <a:ea typeface="Tahoma" pitchFamily="34" charset="0"/>
                <a:cs typeface="Tahoma" pitchFamily="34" charset="0"/>
                <a:hlinkClick r:id="rId7"/>
              </a:rPr>
              <a:t>Troposphere</a:t>
            </a:r>
            <a:r>
              <a:rPr lang="en-US" sz="2400" dirty="0">
                <a:solidFill>
                  <a:srgbClr val="336699"/>
                </a:solidFill>
                <a:latin typeface="Tahoma" pitchFamily="34" charset="0"/>
                <a:ea typeface="Tahoma" pitchFamily="34" charset="0"/>
                <a:cs typeface="Tahoma" pitchFamily="34" charset="0"/>
              </a:rPr>
              <a:t>, </a:t>
            </a:r>
            <a:r>
              <a:rPr lang="en-US" sz="2400" dirty="0" smtClean="0">
                <a:solidFill>
                  <a:srgbClr val="336699"/>
                </a:solidFill>
                <a:latin typeface="Tahoma" pitchFamily="34" charset="0"/>
                <a:ea typeface="Tahoma" pitchFamily="34" charset="0"/>
                <a:cs typeface="Tahoma" pitchFamily="34" charset="0"/>
                <a:hlinkClick r:id="rId8"/>
              </a:rPr>
              <a:t>Stratosphere</a:t>
            </a:r>
            <a:r>
              <a:rPr lang="en-US" sz="2400" dirty="0" smtClean="0">
                <a:solidFill>
                  <a:srgbClr val="336699"/>
                </a:solidFill>
                <a:latin typeface="Tahoma" pitchFamily="34" charset="0"/>
                <a:ea typeface="Tahoma" pitchFamily="34" charset="0"/>
                <a:cs typeface="Tahoma" pitchFamily="34" charset="0"/>
              </a:rPr>
              <a:t>, </a:t>
            </a:r>
            <a:r>
              <a:rPr lang="en-US" sz="2400" dirty="0" smtClean="0">
                <a:solidFill>
                  <a:srgbClr val="336699"/>
                </a:solidFill>
                <a:latin typeface="Tahoma" pitchFamily="34" charset="0"/>
                <a:ea typeface="Tahoma" pitchFamily="34" charset="0"/>
                <a:cs typeface="Tahoma" pitchFamily="34" charset="0"/>
                <a:hlinkClick r:id="rId9"/>
              </a:rPr>
              <a:t>Mesosphere</a:t>
            </a:r>
            <a:r>
              <a:rPr lang="en-US" sz="2400" dirty="0" smtClean="0">
                <a:solidFill>
                  <a:srgbClr val="336699"/>
                </a:solidFill>
                <a:latin typeface="Tahoma" pitchFamily="34" charset="0"/>
                <a:ea typeface="Tahoma" pitchFamily="34" charset="0"/>
                <a:cs typeface="Tahoma" pitchFamily="34" charset="0"/>
              </a:rPr>
              <a:t>, </a:t>
            </a:r>
            <a:r>
              <a:rPr lang="en-US" sz="2400" dirty="0" smtClean="0">
                <a:solidFill>
                  <a:srgbClr val="336699"/>
                </a:solidFill>
                <a:latin typeface="Tahoma" pitchFamily="34" charset="0"/>
                <a:ea typeface="Tahoma" pitchFamily="34" charset="0"/>
                <a:cs typeface="Tahoma" pitchFamily="34" charset="0"/>
                <a:hlinkClick r:id="rId10"/>
              </a:rPr>
              <a:t>Thermosphere</a:t>
            </a:r>
            <a:r>
              <a:rPr lang="en-US" sz="2400" dirty="0" smtClean="0">
                <a:solidFill>
                  <a:srgbClr val="336699"/>
                </a:solidFill>
                <a:latin typeface="Tahoma" pitchFamily="34" charset="0"/>
                <a:ea typeface="Tahoma" pitchFamily="34" charset="0"/>
                <a:cs typeface="Tahoma" pitchFamily="34" charset="0"/>
              </a:rPr>
              <a:t>, </a:t>
            </a:r>
            <a:r>
              <a:rPr lang="en-US" sz="2400" dirty="0" smtClean="0">
                <a:solidFill>
                  <a:srgbClr val="336699"/>
                </a:solidFill>
                <a:latin typeface="Tahoma" pitchFamily="34" charset="0"/>
                <a:ea typeface="Tahoma" pitchFamily="34" charset="0"/>
                <a:cs typeface="Tahoma" pitchFamily="34" charset="0"/>
                <a:hlinkClick r:id="rId11"/>
              </a:rPr>
              <a:t>Exosphere</a:t>
            </a:r>
            <a:endParaRPr lang="en-US" sz="2400" dirty="0" smtClean="0">
              <a:solidFill>
                <a:srgbClr val="336699"/>
              </a:solidFill>
              <a:latin typeface="Tahoma" pitchFamily="34" charset="0"/>
              <a:ea typeface="Tahoma" pitchFamily="34" charset="0"/>
              <a:cs typeface="Tahoma" pitchFamily="34" charset="0"/>
            </a:endParaRPr>
          </a:p>
          <a:p>
            <a:pPr marL="342900" indent="-342900">
              <a:buFont typeface="Arial"/>
              <a:buChar char="•"/>
            </a:pPr>
            <a:r>
              <a:rPr lang="en-US" sz="2400" dirty="0" smtClean="0">
                <a:solidFill>
                  <a:srgbClr val="336699"/>
                </a:solidFill>
                <a:latin typeface="Tahoma" pitchFamily="34" charset="0"/>
                <a:ea typeface="Tahoma" pitchFamily="34" charset="0"/>
                <a:cs typeface="Tahoma" pitchFamily="34" charset="0"/>
                <a:hlinkClick r:id="rId12"/>
              </a:rPr>
              <a:t>Weather-related Classroom </a:t>
            </a:r>
            <a:r>
              <a:rPr lang="en-US" sz="2400" dirty="0">
                <a:solidFill>
                  <a:srgbClr val="336699"/>
                </a:solidFill>
                <a:latin typeface="Tahoma" pitchFamily="34" charset="0"/>
                <a:ea typeface="Tahoma" pitchFamily="34" charset="0"/>
                <a:cs typeface="Tahoma" pitchFamily="34" charset="0"/>
                <a:hlinkClick r:id="rId12"/>
              </a:rPr>
              <a:t>A</a:t>
            </a:r>
            <a:r>
              <a:rPr lang="en-US" sz="2400" dirty="0" smtClean="0">
                <a:solidFill>
                  <a:srgbClr val="336699"/>
                </a:solidFill>
                <a:latin typeface="Tahoma" pitchFamily="34" charset="0"/>
                <a:ea typeface="Tahoma" pitchFamily="34" charset="0"/>
                <a:cs typeface="Tahoma" pitchFamily="34" charset="0"/>
                <a:hlinkClick r:id="rId12"/>
              </a:rPr>
              <a:t>ctivities</a:t>
            </a:r>
            <a:endParaRPr lang="en-US" sz="2400" dirty="0" smtClean="0">
              <a:solidFill>
                <a:srgbClr val="336699"/>
              </a:solidFill>
              <a:latin typeface="Tahoma" pitchFamily="34" charset="0"/>
              <a:ea typeface="Tahoma" pitchFamily="34" charset="0"/>
              <a:cs typeface="Tahoma" pitchFamily="34" charset="0"/>
            </a:endParaRPr>
          </a:p>
          <a:p>
            <a:pPr marL="342900" indent="-342900">
              <a:buFont typeface="Arial"/>
              <a:buChar char="•"/>
            </a:pPr>
            <a:r>
              <a:rPr lang="en-US" sz="2400" dirty="0" smtClean="0">
                <a:solidFill>
                  <a:srgbClr val="336699"/>
                </a:solidFill>
                <a:latin typeface="Tahoma" pitchFamily="34" charset="0"/>
                <a:ea typeface="Tahoma" pitchFamily="34" charset="0"/>
                <a:cs typeface="Tahoma" pitchFamily="34" charset="0"/>
                <a:hlinkClick r:id="rId13"/>
              </a:rPr>
              <a:t>Cloud Image Gallery</a:t>
            </a:r>
            <a:endParaRPr lang="en-US" sz="2400" dirty="0" smtClean="0">
              <a:solidFill>
                <a:srgbClr val="336699"/>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0023039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70p_rgb.png"/>
          <p:cNvPicPr>
            <a:picLocks noChangeAspect="1"/>
          </p:cNvPicPr>
          <p:nvPr/>
        </p:nvPicPr>
        <p:blipFill>
          <a:blip r:embed="rId2" cstate="print"/>
          <a:stretch>
            <a:fillRect/>
          </a:stretch>
        </p:blipFill>
        <p:spPr>
          <a:xfrm>
            <a:off x="152933" y="6172200"/>
            <a:ext cx="5028667" cy="553752"/>
          </a:xfrm>
          <a:prstGeom prst="rect">
            <a:avLst/>
          </a:prstGeom>
        </p:spPr>
      </p:pic>
      <p:sp>
        <p:nvSpPr>
          <p:cNvPr id="3" name="TextBox 2"/>
          <p:cNvSpPr txBox="1"/>
          <p:nvPr/>
        </p:nvSpPr>
        <p:spPr>
          <a:xfrm>
            <a:off x="6629400" y="6248400"/>
            <a:ext cx="2363724" cy="461665"/>
          </a:xfrm>
          <a:prstGeom prst="rect">
            <a:avLst/>
          </a:prstGeom>
          <a:noFill/>
        </p:spPr>
        <p:txBody>
          <a:bodyPr wrap="none" rtlCol="0">
            <a:spAutoFit/>
          </a:bodyPr>
          <a:lstStyle/>
          <a:p>
            <a:r>
              <a:rPr lang="en-US" sz="2400" dirty="0" smtClean="0">
                <a:solidFill>
                  <a:srgbClr val="336699"/>
                </a:solidFill>
                <a:latin typeface="Tahoma" pitchFamily="34" charset="0"/>
                <a:ea typeface="Tahoma" pitchFamily="34" charset="0"/>
                <a:cs typeface="Tahoma" pitchFamily="34" charset="0"/>
              </a:rPr>
              <a:t>SciEd.UCAR.edu</a:t>
            </a:r>
            <a:endParaRPr lang="en-US" sz="2400" dirty="0">
              <a:solidFill>
                <a:srgbClr val="336699"/>
              </a:solidFill>
              <a:latin typeface="Tahoma" pitchFamily="34" charset="0"/>
              <a:ea typeface="Tahoma" pitchFamily="34" charset="0"/>
              <a:cs typeface="Tahoma" pitchFamily="34" charset="0"/>
            </a:endParaRPr>
          </a:p>
        </p:txBody>
      </p:sp>
      <p:sp>
        <p:nvSpPr>
          <p:cNvPr id="4" name="TextBox 2"/>
          <p:cNvSpPr txBox="1">
            <a:spLocks noChangeArrowheads="1"/>
          </p:cNvSpPr>
          <p:nvPr/>
        </p:nvSpPr>
        <p:spPr bwMode="auto">
          <a:xfrm>
            <a:off x="152400" y="115669"/>
            <a:ext cx="8839200" cy="707886"/>
          </a:xfrm>
          <a:prstGeom prst="rect">
            <a:avLst/>
          </a:prstGeom>
          <a:noFill/>
          <a:ln w="9525">
            <a:noFill/>
            <a:miter lim="800000"/>
            <a:headEnd/>
            <a:tailEnd/>
          </a:ln>
        </p:spPr>
        <p:txBody>
          <a:bodyPr wrap="square">
            <a:spAutoFit/>
          </a:bodyPr>
          <a:lstStyle/>
          <a:p>
            <a:pPr algn="ctr"/>
            <a:r>
              <a:rPr lang="en-US" sz="4000" dirty="0" smtClean="0">
                <a:solidFill>
                  <a:srgbClr val="336699"/>
                </a:solidFill>
                <a:latin typeface="Georgia" pitchFamily="18" charset="0"/>
                <a:ea typeface="Tahoma" pitchFamily="100" charset="0"/>
              </a:rPr>
              <a:t>Directions for Virtual Ballooning</a:t>
            </a:r>
            <a:endParaRPr lang="en-US" sz="4000" dirty="0">
              <a:solidFill>
                <a:srgbClr val="336699"/>
              </a:solidFill>
              <a:latin typeface="Georgia" pitchFamily="18" charset="0"/>
              <a:ea typeface="Tahoma" pitchFamily="100" charset="0"/>
            </a:endParaRPr>
          </a:p>
        </p:txBody>
      </p:sp>
      <p:sp>
        <p:nvSpPr>
          <p:cNvPr id="5" name="TextBox 4"/>
          <p:cNvSpPr txBox="1"/>
          <p:nvPr/>
        </p:nvSpPr>
        <p:spPr>
          <a:xfrm>
            <a:off x="228600" y="1143000"/>
            <a:ext cx="8686800" cy="4154983"/>
          </a:xfrm>
          <a:prstGeom prst="rect">
            <a:avLst/>
          </a:prstGeom>
          <a:noFill/>
        </p:spPr>
        <p:txBody>
          <a:bodyPr wrap="square" rtlCol="0">
            <a:spAutoFit/>
          </a:bodyPr>
          <a:lstStyle/>
          <a:p>
            <a:r>
              <a:rPr lang="en-US" sz="2400" dirty="0" smtClean="0">
                <a:solidFill>
                  <a:srgbClr val="336699"/>
                </a:solidFill>
                <a:latin typeface="Tahoma" pitchFamily="34" charset="0"/>
                <a:ea typeface="Tahoma" pitchFamily="34" charset="0"/>
                <a:cs typeface="Tahoma" pitchFamily="34" charset="0"/>
              </a:rPr>
              <a:t>The virtual ballooning software is available online for free at:</a:t>
            </a:r>
          </a:p>
          <a:p>
            <a:endParaRPr lang="en-US" sz="1200" dirty="0" smtClean="0">
              <a:solidFill>
                <a:srgbClr val="336699"/>
              </a:solidFill>
              <a:latin typeface="Tahoma" pitchFamily="34" charset="0"/>
              <a:ea typeface="Tahoma" pitchFamily="34" charset="0"/>
              <a:cs typeface="Tahoma" pitchFamily="34" charset="0"/>
            </a:endParaRPr>
          </a:p>
          <a:p>
            <a:r>
              <a:rPr lang="en-US" sz="2400" dirty="0">
                <a:solidFill>
                  <a:srgbClr val="336699"/>
                </a:solidFill>
                <a:latin typeface="Tahoma" pitchFamily="34" charset="0"/>
                <a:ea typeface="Tahoma" pitchFamily="34" charset="0"/>
                <a:cs typeface="Tahoma" pitchFamily="34" charset="0"/>
                <a:hlinkClick r:id="rId3"/>
              </a:rPr>
              <a:t>https://scied.ucar.edu/virtual-</a:t>
            </a:r>
            <a:r>
              <a:rPr lang="en-US" sz="2400" dirty="0" smtClean="0">
                <a:solidFill>
                  <a:srgbClr val="336699"/>
                </a:solidFill>
                <a:latin typeface="Tahoma" pitchFamily="34" charset="0"/>
                <a:ea typeface="Tahoma" pitchFamily="34" charset="0"/>
                <a:cs typeface="Tahoma" pitchFamily="34" charset="0"/>
                <a:hlinkClick r:id="rId3"/>
              </a:rPr>
              <a:t>ballooning</a:t>
            </a:r>
            <a:endParaRPr lang="en-US" sz="2400" dirty="0" smtClean="0">
              <a:solidFill>
                <a:srgbClr val="336699"/>
              </a:solidFill>
              <a:latin typeface="Tahoma" pitchFamily="34" charset="0"/>
              <a:ea typeface="Tahoma" pitchFamily="34" charset="0"/>
              <a:cs typeface="Tahoma" pitchFamily="34" charset="0"/>
            </a:endParaRPr>
          </a:p>
          <a:p>
            <a:endParaRPr lang="en-US" sz="1200" dirty="0" smtClean="0">
              <a:solidFill>
                <a:srgbClr val="336699"/>
              </a:solidFill>
              <a:latin typeface="Tahoma" pitchFamily="34" charset="0"/>
              <a:ea typeface="Tahoma" pitchFamily="34" charset="0"/>
              <a:cs typeface="Tahoma" pitchFamily="34" charset="0"/>
            </a:endParaRPr>
          </a:p>
          <a:p>
            <a:r>
              <a:rPr lang="en-US" dirty="0" smtClean="0">
                <a:solidFill>
                  <a:srgbClr val="336699"/>
                </a:solidFill>
                <a:latin typeface="Tahoma" pitchFamily="34" charset="0"/>
                <a:ea typeface="Tahoma" pitchFamily="34" charset="0"/>
                <a:cs typeface="Tahoma" pitchFamily="34" charset="0"/>
              </a:rPr>
              <a:t>The software requires Flash – sorry, the current version doesn’t run on an </a:t>
            </a:r>
            <a:r>
              <a:rPr lang="en-US" dirty="0" err="1" smtClean="0">
                <a:solidFill>
                  <a:srgbClr val="336699"/>
                </a:solidFill>
                <a:latin typeface="Tahoma" pitchFamily="34" charset="0"/>
                <a:ea typeface="Tahoma" pitchFamily="34" charset="0"/>
                <a:cs typeface="Tahoma" pitchFamily="34" charset="0"/>
              </a:rPr>
              <a:t>iPad</a:t>
            </a:r>
            <a:r>
              <a:rPr lang="en-US" dirty="0" smtClean="0">
                <a:solidFill>
                  <a:srgbClr val="336699"/>
                </a:solidFill>
                <a:latin typeface="Tahoma" pitchFamily="34" charset="0"/>
                <a:ea typeface="Tahoma" pitchFamily="34" charset="0"/>
                <a:cs typeface="Tahoma" pitchFamily="34" charset="0"/>
              </a:rPr>
              <a:t>.</a:t>
            </a:r>
          </a:p>
          <a:p>
            <a:endParaRPr lang="en-US" sz="1200" dirty="0">
              <a:solidFill>
                <a:srgbClr val="336699"/>
              </a:solidFill>
              <a:latin typeface="Tahoma" pitchFamily="34" charset="0"/>
              <a:ea typeface="Tahoma" pitchFamily="34" charset="0"/>
              <a:cs typeface="Tahoma" pitchFamily="34" charset="0"/>
            </a:endParaRPr>
          </a:p>
          <a:p>
            <a:r>
              <a:rPr lang="en-US" sz="2400" dirty="0" smtClean="0">
                <a:solidFill>
                  <a:srgbClr val="336699"/>
                </a:solidFill>
                <a:latin typeface="Tahoma" pitchFamily="34" charset="0"/>
                <a:ea typeface="Tahoma" pitchFamily="34" charset="0"/>
                <a:cs typeface="Tahoma" pitchFamily="34" charset="0"/>
              </a:rPr>
              <a:t>A teacher’s activity guide is available at:</a:t>
            </a:r>
          </a:p>
          <a:p>
            <a:endParaRPr lang="en-US" sz="1200" dirty="0" smtClean="0">
              <a:solidFill>
                <a:srgbClr val="336699"/>
              </a:solidFill>
              <a:latin typeface="Tahoma" pitchFamily="34" charset="0"/>
              <a:ea typeface="Tahoma" pitchFamily="34" charset="0"/>
              <a:cs typeface="Tahoma" pitchFamily="34" charset="0"/>
            </a:endParaRPr>
          </a:p>
          <a:p>
            <a:r>
              <a:rPr lang="en-US" dirty="0">
                <a:solidFill>
                  <a:srgbClr val="336699"/>
                </a:solidFill>
                <a:latin typeface="Tahoma" pitchFamily="34" charset="0"/>
                <a:ea typeface="Tahoma" pitchFamily="34" charset="0"/>
                <a:cs typeface="Tahoma" pitchFamily="34" charset="0"/>
                <a:hlinkClick r:id="rId4"/>
              </a:rPr>
              <a:t>https://scied.ucar.edu/activity/virtual-ballooning-explore-atmosphere-</a:t>
            </a:r>
            <a:r>
              <a:rPr lang="en-US" dirty="0" smtClean="0">
                <a:solidFill>
                  <a:srgbClr val="336699"/>
                </a:solidFill>
                <a:latin typeface="Tahoma" pitchFamily="34" charset="0"/>
                <a:ea typeface="Tahoma" pitchFamily="34" charset="0"/>
                <a:cs typeface="Tahoma" pitchFamily="34" charset="0"/>
                <a:hlinkClick r:id="rId4"/>
              </a:rPr>
              <a:t>activity</a:t>
            </a:r>
            <a:endParaRPr lang="en-US" dirty="0" smtClean="0">
              <a:solidFill>
                <a:srgbClr val="336699"/>
              </a:solidFill>
              <a:latin typeface="Tahoma" pitchFamily="34" charset="0"/>
              <a:ea typeface="Tahoma" pitchFamily="34" charset="0"/>
              <a:cs typeface="Tahoma" pitchFamily="34" charset="0"/>
            </a:endParaRPr>
          </a:p>
          <a:p>
            <a:endParaRPr lang="en-US" sz="1200" dirty="0" smtClean="0">
              <a:solidFill>
                <a:srgbClr val="336699"/>
              </a:solidFill>
              <a:latin typeface="Tahoma" pitchFamily="34" charset="0"/>
              <a:ea typeface="Tahoma" pitchFamily="34" charset="0"/>
              <a:cs typeface="Tahoma" pitchFamily="34" charset="0"/>
            </a:endParaRPr>
          </a:p>
          <a:p>
            <a:r>
              <a:rPr lang="en-US" sz="2400" dirty="0" smtClean="0">
                <a:solidFill>
                  <a:srgbClr val="336699"/>
                </a:solidFill>
                <a:latin typeface="Tahoma" pitchFamily="34" charset="0"/>
                <a:ea typeface="Tahoma" pitchFamily="34" charset="0"/>
                <a:cs typeface="Tahoma" pitchFamily="34" charset="0"/>
              </a:rPr>
              <a:t>… as is a student worksheet:</a:t>
            </a:r>
          </a:p>
          <a:p>
            <a:endParaRPr lang="en-US" sz="1200" dirty="0" smtClean="0">
              <a:solidFill>
                <a:srgbClr val="336699"/>
              </a:solidFill>
              <a:latin typeface="Tahoma" pitchFamily="34" charset="0"/>
              <a:ea typeface="Tahoma" pitchFamily="34" charset="0"/>
              <a:cs typeface="Tahoma" pitchFamily="34" charset="0"/>
            </a:endParaRPr>
          </a:p>
          <a:p>
            <a:r>
              <a:rPr lang="en-US" sz="2400" dirty="0">
                <a:solidFill>
                  <a:srgbClr val="336699"/>
                </a:solidFill>
                <a:latin typeface="Tahoma" pitchFamily="34" charset="0"/>
                <a:ea typeface="Tahoma" pitchFamily="34" charset="0"/>
                <a:cs typeface="Tahoma" pitchFamily="34" charset="0"/>
                <a:hlinkClick r:id="rId5"/>
              </a:rPr>
              <a:t>https://scied.ucar.edu/activity/1769/</a:t>
            </a:r>
            <a:r>
              <a:rPr lang="en-US" sz="2400" dirty="0" smtClean="0">
                <a:solidFill>
                  <a:srgbClr val="336699"/>
                </a:solidFill>
                <a:latin typeface="Tahoma" pitchFamily="34" charset="0"/>
                <a:ea typeface="Tahoma" pitchFamily="34" charset="0"/>
                <a:cs typeface="Tahoma" pitchFamily="34" charset="0"/>
                <a:hlinkClick r:id="rId5"/>
              </a:rPr>
              <a:t>student</a:t>
            </a:r>
            <a:endParaRPr lang="en-US" sz="2400" dirty="0" smtClean="0">
              <a:solidFill>
                <a:srgbClr val="336699"/>
              </a:solidFill>
              <a:latin typeface="Tahoma" pitchFamily="34" charset="0"/>
              <a:ea typeface="Tahoma" pitchFamily="34" charset="0"/>
              <a:cs typeface="Tahoma" pitchFamily="34" charset="0"/>
            </a:endParaRPr>
          </a:p>
          <a:p>
            <a:endParaRPr lang="en-US" sz="1200" dirty="0">
              <a:solidFill>
                <a:srgbClr val="336699"/>
              </a:solidFill>
              <a:latin typeface="Tahoma" pitchFamily="34" charset="0"/>
              <a:ea typeface="Tahoma" pitchFamily="34" charset="0"/>
              <a:cs typeface="Tahoma" pitchFamily="34" charset="0"/>
            </a:endParaRPr>
          </a:p>
          <a:p>
            <a:r>
              <a:rPr lang="en-US" sz="2400" dirty="0" smtClean="0">
                <a:solidFill>
                  <a:srgbClr val="336699"/>
                </a:solidFill>
                <a:latin typeface="Tahoma" pitchFamily="34" charset="0"/>
                <a:ea typeface="Tahoma" pitchFamily="34" charset="0"/>
                <a:cs typeface="Tahoma" pitchFamily="34" charset="0"/>
              </a:rPr>
              <a:t>The next few slides provide a “quick start guide”.</a:t>
            </a:r>
          </a:p>
        </p:txBody>
      </p:sp>
    </p:spTree>
    <p:extLst>
      <p:ext uri="{BB962C8B-B14F-4D97-AF65-F5344CB8AC3E}">
        <p14:creationId xmlns:p14="http://schemas.microsoft.com/office/powerpoint/2010/main" val="401303532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70p_rgb.png"/>
          <p:cNvPicPr>
            <a:picLocks noChangeAspect="1"/>
          </p:cNvPicPr>
          <p:nvPr/>
        </p:nvPicPr>
        <p:blipFill>
          <a:blip r:embed="rId2" cstate="print"/>
          <a:stretch>
            <a:fillRect/>
          </a:stretch>
        </p:blipFill>
        <p:spPr>
          <a:xfrm>
            <a:off x="152933" y="6172200"/>
            <a:ext cx="5028667" cy="553752"/>
          </a:xfrm>
          <a:prstGeom prst="rect">
            <a:avLst/>
          </a:prstGeom>
        </p:spPr>
      </p:pic>
      <p:sp>
        <p:nvSpPr>
          <p:cNvPr id="3" name="TextBox 2"/>
          <p:cNvSpPr txBox="1"/>
          <p:nvPr/>
        </p:nvSpPr>
        <p:spPr>
          <a:xfrm>
            <a:off x="6629400" y="6248400"/>
            <a:ext cx="2363724" cy="461665"/>
          </a:xfrm>
          <a:prstGeom prst="rect">
            <a:avLst/>
          </a:prstGeom>
          <a:noFill/>
        </p:spPr>
        <p:txBody>
          <a:bodyPr wrap="none" rtlCol="0">
            <a:spAutoFit/>
          </a:bodyPr>
          <a:lstStyle/>
          <a:p>
            <a:r>
              <a:rPr lang="en-US" sz="2400" dirty="0" smtClean="0">
                <a:solidFill>
                  <a:srgbClr val="336699"/>
                </a:solidFill>
                <a:latin typeface="Tahoma" pitchFamily="34" charset="0"/>
                <a:ea typeface="Tahoma" pitchFamily="34" charset="0"/>
                <a:cs typeface="Tahoma" pitchFamily="34" charset="0"/>
              </a:rPr>
              <a:t>SciEd.UCAR.edu</a:t>
            </a:r>
            <a:endParaRPr lang="en-US" sz="2400" dirty="0">
              <a:solidFill>
                <a:srgbClr val="336699"/>
              </a:solidFill>
              <a:latin typeface="Tahoma" pitchFamily="34" charset="0"/>
              <a:ea typeface="Tahoma" pitchFamily="34" charset="0"/>
              <a:cs typeface="Tahoma" pitchFamily="34" charset="0"/>
            </a:endParaRPr>
          </a:p>
        </p:txBody>
      </p:sp>
      <p:sp>
        <p:nvSpPr>
          <p:cNvPr id="5" name="TextBox 4"/>
          <p:cNvSpPr txBox="1"/>
          <p:nvPr/>
        </p:nvSpPr>
        <p:spPr>
          <a:xfrm>
            <a:off x="457200" y="1143000"/>
            <a:ext cx="8229600" cy="3785652"/>
          </a:xfrm>
          <a:prstGeom prst="rect">
            <a:avLst/>
          </a:prstGeom>
          <a:noFill/>
        </p:spPr>
        <p:txBody>
          <a:bodyPr wrap="square" rtlCol="0">
            <a:spAutoFit/>
          </a:bodyPr>
          <a:lstStyle/>
          <a:p>
            <a:pPr marL="342900" indent="-342900">
              <a:buFont typeface="Arial"/>
              <a:buChar char="•"/>
            </a:pPr>
            <a:r>
              <a:rPr lang="en-US" sz="2400" dirty="0" smtClean="0">
                <a:solidFill>
                  <a:srgbClr val="336699"/>
                </a:solidFill>
                <a:latin typeface="Tahoma" pitchFamily="34" charset="0"/>
                <a:ea typeface="Tahoma" pitchFamily="34" charset="0"/>
                <a:cs typeface="Tahoma" pitchFamily="34" charset="0"/>
              </a:rPr>
              <a:t>ask </a:t>
            </a:r>
            <a:r>
              <a:rPr lang="en-US" sz="2400" dirty="0">
                <a:solidFill>
                  <a:srgbClr val="336699"/>
                </a:solidFill>
                <a:latin typeface="Tahoma" pitchFamily="34" charset="0"/>
                <a:ea typeface="Tahoma" pitchFamily="34" charset="0"/>
                <a:cs typeface="Tahoma" pitchFamily="34" charset="0"/>
              </a:rPr>
              <a:t>for 3 volunteers each to be chief scientist for one balloon </a:t>
            </a:r>
            <a:r>
              <a:rPr lang="en-US" sz="2400" dirty="0" smtClean="0">
                <a:solidFill>
                  <a:srgbClr val="336699"/>
                </a:solidFill>
                <a:latin typeface="Tahoma" pitchFamily="34" charset="0"/>
                <a:ea typeface="Tahoma" pitchFamily="34" charset="0"/>
                <a:cs typeface="Tahoma" pitchFamily="34" charset="0"/>
              </a:rPr>
              <a:t>flight</a:t>
            </a:r>
          </a:p>
          <a:p>
            <a:pPr marL="342900" indent="-342900">
              <a:buFont typeface="Arial"/>
              <a:buChar char="•"/>
            </a:pPr>
            <a:r>
              <a:rPr lang="en-US" sz="2400" dirty="0" smtClean="0">
                <a:solidFill>
                  <a:srgbClr val="336699"/>
                </a:solidFill>
                <a:latin typeface="Tahoma" pitchFamily="34" charset="0"/>
                <a:ea typeface="Tahoma" pitchFamily="34" charset="0"/>
                <a:cs typeface="Tahoma" pitchFamily="34" charset="0"/>
              </a:rPr>
              <a:t>demo </a:t>
            </a:r>
            <a:r>
              <a:rPr lang="en-US" sz="2400" dirty="0">
                <a:solidFill>
                  <a:srgbClr val="336699"/>
                </a:solidFill>
                <a:latin typeface="Tahoma" pitchFamily="34" charset="0"/>
                <a:ea typeface="Tahoma" pitchFamily="34" charset="0"/>
                <a:cs typeface="Tahoma" pitchFamily="34" charset="0"/>
              </a:rPr>
              <a:t>the first flight yourself; try setting the "Altitude Recording Interval" to 2 km using the slider on the left; leave the other slider "Start Recording Altitude" at 1 </a:t>
            </a:r>
            <a:r>
              <a:rPr lang="en-US" sz="2400" dirty="0" smtClean="0">
                <a:solidFill>
                  <a:srgbClr val="336699"/>
                </a:solidFill>
                <a:latin typeface="Tahoma" pitchFamily="34" charset="0"/>
                <a:ea typeface="Tahoma" pitchFamily="34" charset="0"/>
                <a:cs typeface="Tahoma" pitchFamily="34" charset="0"/>
              </a:rPr>
              <a:t>km</a:t>
            </a:r>
          </a:p>
          <a:p>
            <a:pPr marL="342900" indent="-342900">
              <a:buFont typeface="Arial"/>
              <a:buChar char="•"/>
            </a:pPr>
            <a:r>
              <a:rPr lang="en-US" sz="2400" dirty="0" smtClean="0">
                <a:solidFill>
                  <a:srgbClr val="336699"/>
                </a:solidFill>
                <a:latin typeface="Tahoma" pitchFamily="34" charset="0"/>
                <a:ea typeface="Tahoma" pitchFamily="34" charset="0"/>
                <a:cs typeface="Tahoma" pitchFamily="34" charset="0"/>
              </a:rPr>
              <a:t>click </a:t>
            </a:r>
            <a:r>
              <a:rPr lang="en-US" sz="2400" dirty="0">
                <a:solidFill>
                  <a:srgbClr val="336699"/>
                </a:solidFill>
                <a:latin typeface="Tahoma" pitchFamily="34" charset="0"/>
                <a:ea typeface="Tahoma" pitchFamily="34" charset="0"/>
                <a:cs typeface="Tahoma" pitchFamily="34" charset="0"/>
              </a:rPr>
              <a:t>the </a:t>
            </a:r>
            <a:r>
              <a:rPr lang="en-US" sz="2400" dirty="0" smtClean="0">
                <a:solidFill>
                  <a:srgbClr val="336699"/>
                </a:solidFill>
                <a:latin typeface="Tahoma" pitchFamily="34" charset="0"/>
                <a:ea typeface="Tahoma" pitchFamily="34" charset="0"/>
                <a:cs typeface="Tahoma" pitchFamily="34" charset="0"/>
              </a:rPr>
              <a:t>Launch Balloon button</a:t>
            </a:r>
          </a:p>
          <a:p>
            <a:pPr marL="342900" indent="-342900">
              <a:buFont typeface="Arial"/>
              <a:buChar char="•"/>
            </a:pPr>
            <a:r>
              <a:rPr lang="en-US" sz="2400" dirty="0" smtClean="0">
                <a:solidFill>
                  <a:srgbClr val="336699"/>
                </a:solidFill>
                <a:latin typeface="Tahoma" pitchFamily="34" charset="0"/>
                <a:ea typeface="Tahoma" pitchFamily="34" charset="0"/>
                <a:cs typeface="Tahoma" pitchFamily="34" charset="0"/>
              </a:rPr>
              <a:t>discuss </a:t>
            </a:r>
            <a:r>
              <a:rPr lang="en-US" sz="2400" dirty="0">
                <a:solidFill>
                  <a:srgbClr val="336699"/>
                </a:solidFill>
                <a:latin typeface="Tahoma" pitchFamily="34" charset="0"/>
                <a:ea typeface="Tahoma" pitchFamily="34" charset="0"/>
                <a:cs typeface="Tahoma" pitchFamily="34" charset="0"/>
              </a:rPr>
              <a:t>how the temperature decreases with </a:t>
            </a:r>
            <a:r>
              <a:rPr lang="en-US" sz="2400" dirty="0" smtClean="0">
                <a:solidFill>
                  <a:srgbClr val="336699"/>
                </a:solidFill>
                <a:latin typeface="Tahoma" pitchFamily="34" charset="0"/>
                <a:ea typeface="Tahoma" pitchFamily="34" charset="0"/>
                <a:cs typeface="Tahoma" pitchFamily="34" charset="0"/>
              </a:rPr>
              <a:t>altitude</a:t>
            </a:r>
          </a:p>
          <a:p>
            <a:pPr marL="342900" indent="-342900">
              <a:buFont typeface="Arial"/>
              <a:buChar char="•"/>
            </a:pPr>
            <a:r>
              <a:rPr lang="en-US" sz="2400" dirty="0" smtClean="0">
                <a:solidFill>
                  <a:srgbClr val="336699"/>
                </a:solidFill>
                <a:latin typeface="Tahoma" pitchFamily="34" charset="0"/>
                <a:ea typeface="Tahoma" pitchFamily="34" charset="0"/>
                <a:cs typeface="Tahoma" pitchFamily="34" charset="0"/>
              </a:rPr>
              <a:t>click </a:t>
            </a:r>
            <a:r>
              <a:rPr lang="en-US" sz="2400" dirty="0">
                <a:solidFill>
                  <a:srgbClr val="336699"/>
                </a:solidFill>
                <a:latin typeface="Tahoma" pitchFamily="34" charset="0"/>
                <a:ea typeface="Tahoma" pitchFamily="34" charset="0"/>
                <a:cs typeface="Tahoma" pitchFamily="34" charset="0"/>
              </a:rPr>
              <a:t>the Show Pressure button; discuss how air pressure decreases with altitude; then click that button again to return to the temperature </a:t>
            </a:r>
            <a:r>
              <a:rPr lang="en-US" sz="2400" dirty="0" smtClean="0">
                <a:solidFill>
                  <a:srgbClr val="336699"/>
                </a:solidFill>
                <a:latin typeface="Tahoma" pitchFamily="34" charset="0"/>
                <a:ea typeface="Tahoma" pitchFamily="34" charset="0"/>
                <a:cs typeface="Tahoma" pitchFamily="34" charset="0"/>
              </a:rPr>
              <a:t>graph</a:t>
            </a:r>
          </a:p>
        </p:txBody>
      </p:sp>
      <p:sp>
        <p:nvSpPr>
          <p:cNvPr id="6" name="TextBox 2"/>
          <p:cNvSpPr txBox="1">
            <a:spLocks noChangeArrowheads="1"/>
          </p:cNvSpPr>
          <p:nvPr/>
        </p:nvSpPr>
        <p:spPr bwMode="auto">
          <a:xfrm>
            <a:off x="152400" y="115669"/>
            <a:ext cx="8839200" cy="646331"/>
          </a:xfrm>
          <a:prstGeom prst="rect">
            <a:avLst/>
          </a:prstGeom>
          <a:noFill/>
          <a:ln w="9525">
            <a:noFill/>
            <a:miter lim="800000"/>
            <a:headEnd/>
            <a:tailEnd/>
          </a:ln>
        </p:spPr>
        <p:txBody>
          <a:bodyPr wrap="square">
            <a:spAutoFit/>
          </a:bodyPr>
          <a:lstStyle/>
          <a:p>
            <a:pPr algn="ctr"/>
            <a:r>
              <a:rPr lang="en-US" sz="3600" dirty="0" smtClean="0">
                <a:solidFill>
                  <a:srgbClr val="336699"/>
                </a:solidFill>
                <a:latin typeface="Georgia" pitchFamily="18" charset="0"/>
                <a:ea typeface="Tahoma" pitchFamily="100" charset="0"/>
              </a:rPr>
              <a:t>Virtual Ballooning Directions (continued)</a:t>
            </a:r>
            <a:endParaRPr lang="en-US" sz="3600" dirty="0">
              <a:solidFill>
                <a:srgbClr val="336699"/>
              </a:solidFill>
              <a:latin typeface="Georgia" pitchFamily="18" charset="0"/>
              <a:ea typeface="Tahoma" pitchFamily="100" charset="0"/>
            </a:endParaRPr>
          </a:p>
        </p:txBody>
      </p:sp>
    </p:spTree>
    <p:extLst>
      <p:ext uri="{BB962C8B-B14F-4D97-AF65-F5344CB8AC3E}">
        <p14:creationId xmlns:p14="http://schemas.microsoft.com/office/powerpoint/2010/main" val="39095481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70p_rgb.png"/>
          <p:cNvPicPr>
            <a:picLocks noChangeAspect="1"/>
          </p:cNvPicPr>
          <p:nvPr/>
        </p:nvPicPr>
        <p:blipFill>
          <a:blip r:embed="rId2" cstate="print"/>
          <a:stretch>
            <a:fillRect/>
          </a:stretch>
        </p:blipFill>
        <p:spPr>
          <a:xfrm>
            <a:off x="152933" y="6172200"/>
            <a:ext cx="5028667" cy="553752"/>
          </a:xfrm>
          <a:prstGeom prst="rect">
            <a:avLst/>
          </a:prstGeom>
        </p:spPr>
      </p:pic>
      <p:sp>
        <p:nvSpPr>
          <p:cNvPr id="3" name="TextBox 2"/>
          <p:cNvSpPr txBox="1"/>
          <p:nvPr/>
        </p:nvSpPr>
        <p:spPr>
          <a:xfrm>
            <a:off x="6629400" y="6248400"/>
            <a:ext cx="2363724" cy="461665"/>
          </a:xfrm>
          <a:prstGeom prst="rect">
            <a:avLst/>
          </a:prstGeom>
          <a:noFill/>
        </p:spPr>
        <p:txBody>
          <a:bodyPr wrap="none" rtlCol="0">
            <a:spAutoFit/>
          </a:bodyPr>
          <a:lstStyle/>
          <a:p>
            <a:r>
              <a:rPr lang="en-US" sz="2400" dirty="0" smtClean="0">
                <a:solidFill>
                  <a:srgbClr val="336699"/>
                </a:solidFill>
                <a:latin typeface="Tahoma" pitchFamily="34" charset="0"/>
                <a:ea typeface="Tahoma" pitchFamily="34" charset="0"/>
                <a:cs typeface="Tahoma" pitchFamily="34" charset="0"/>
              </a:rPr>
              <a:t>SciEd.UCAR.edu</a:t>
            </a:r>
            <a:endParaRPr lang="en-US" sz="2400" dirty="0">
              <a:solidFill>
                <a:srgbClr val="336699"/>
              </a:solidFill>
              <a:latin typeface="Tahoma" pitchFamily="34" charset="0"/>
              <a:ea typeface="Tahoma" pitchFamily="34" charset="0"/>
              <a:cs typeface="Tahoma" pitchFamily="34" charset="0"/>
            </a:endParaRPr>
          </a:p>
        </p:txBody>
      </p:sp>
      <p:sp>
        <p:nvSpPr>
          <p:cNvPr id="4" name="TextBox 2"/>
          <p:cNvSpPr txBox="1">
            <a:spLocks noChangeArrowheads="1"/>
          </p:cNvSpPr>
          <p:nvPr/>
        </p:nvSpPr>
        <p:spPr bwMode="auto">
          <a:xfrm>
            <a:off x="152400" y="115669"/>
            <a:ext cx="8839200" cy="646331"/>
          </a:xfrm>
          <a:prstGeom prst="rect">
            <a:avLst/>
          </a:prstGeom>
          <a:noFill/>
          <a:ln w="9525">
            <a:noFill/>
            <a:miter lim="800000"/>
            <a:headEnd/>
            <a:tailEnd/>
          </a:ln>
        </p:spPr>
        <p:txBody>
          <a:bodyPr wrap="square">
            <a:spAutoFit/>
          </a:bodyPr>
          <a:lstStyle/>
          <a:p>
            <a:pPr algn="ctr"/>
            <a:r>
              <a:rPr lang="en-US" sz="3600" dirty="0" smtClean="0">
                <a:solidFill>
                  <a:srgbClr val="336699"/>
                </a:solidFill>
                <a:latin typeface="Georgia" pitchFamily="18" charset="0"/>
                <a:ea typeface="Tahoma" pitchFamily="100" charset="0"/>
              </a:rPr>
              <a:t>Virtual Ballooning Directions (continued)</a:t>
            </a:r>
            <a:endParaRPr lang="en-US" sz="3600" dirty="0">
              <a:solidFill>
                <a:srgbClr val="336699"/>
              </a:solidFill>
              <a:latin typeface="Georgia" pitchFamily="18" charset="0"/>
              <a:ea typeface="Tahoma" pitchFamily="100" charset="0"/>
            </a:endParaRPr>
          </a:p>
        </p:txBody>
      </p:sp>
      <p:sp>
        <p:nvSpPr>
          <p:cNvPr id="5" name="TextBox 4"/>
          <p:cNvSpPr txBox="1"/>
          <p:nvPr/>
        </p:nvSpPr>
        <p:spPr>
          <a:xfrm>
            <a:off x="457200" y="1143000"/>
            <a:ext cx="8229600" cy="4524315"/>
          </a:xfrm>
          <a:prstGeom prst="rect">
            <a:avLst/>
          </a:prstGeom>
          <a:noFill/>
        </p:spPr>
        <p:txBody>
          <a:bodyPr wrap="square" rtlCol="0">
            <a:spAutoFit/>
          </a:bodyPr>
          <a:lstStyle/>
          <a:p>
            <a:pPr marL="342900" indent="-342900">
              <a:buFont typeface="Arial"/>
              <a:buChar char="•"/>
            </a:pPr>
            <a:r>
              <a:rPr lang="en-US" sz="2400" dirty="0" smtClean="0">
                <a:solidFill>
                  <a:srgbClr val="336699"/>
                </a:solidFill>
                <a:latin typeface="Tahoma" pitchFamily="34" charset="0"/>
                <a:ea typeface="Tahoma" pitchFamily="34" charset="0"/>
                <a:cs typeface="Tahoma" pitchFamily="34" charset="0"/>
              </a:rPr>
              <a:t>ask </a:t>
            </a:r>
            <a:r>
              <a:rPr lang="en-US" sz="2400" dirty="0">
                <a:solidFill>
                  <a:srgbClr val="336699"/>
                </a:solidFill>
                <a:latin typeface="Tahoma" pitchFamily="34" charset="0"/>
                <a:ea typeface="Tahoma" pitchFamily="34" charset="0"/>
                <a:cs typeface="Tahoma" pitchFamily="34" charset="0"/>
              </a:rPr>
              <a:t>one of your 3 volunteers to choose settings for the next flight; have them select different values for "Start Recording Altitude" and/or "Altitude Recording Interval" with the sliders, and then click "New Flight" and "Launch </a:t>
            </a:r>
            <a:r>
              <a:rPr lang="en-US" sz="2400" dirty="0" smtClean="0">
                <a:solidFill>
                  <a:srgbClr val="336699"/>
                </a:solidFill>
                <a:latin typeface="Tahoma" pitchFamily="34" charset="0"/>
                <a:ea typeface="Tahoma" pitchFamily="34" charset="0"/>
                <a:cs typeface="Tahoma" pitchFamily="34" charset="0"/>
              </a:rPr>
              <a:t>Balloon”</a:t>
            </a:r>
          </a:p>
          <a:p>
            <a:pPr marL="342900" indent="-342900">
              <a:buFont typeface="Arial"/>
              <a:buChar char="•"/>
            </a:pPr>
            <a:r>
              <a:rPr lang="en-US" sz="2400" dirty="0" smtClean="0">
                <a:solidFill>
                  <a:srgbClr val="336699"/>
                </a:solidFill>
                <a:latin typeface="Tahoma" pitchFamily="34" charset="0"/>
                <a:ea typeface="Tahoma" pitchFamily="34" charset="0"/>
                <a:cs typeface="Tahoma" pitchFamily="34" charset="0"/>
              </a:rPr>
              <a:t>do </a:t>
            </a:r>
            <a:r>
              <a:rPr lang="en-US" sz="2400" dirty="0">
                <a:solidFill>
                  <a:srgbClr val="336699"/>
                </a:solidFill>
                <a:latin typeface="Tahoma" pitchFamily="34" charset="0"/>
                <a:ea typeface="Tahoma" pitchFamily="34" charset="0"/>
                <a:cs typeface="Tahoma" pitchFamily="34" charset="0"/>
              </a:rPr>
              <a:t>likewise with 2 more flights with your remaining volunteers in </a:t>
            </a:r>
            <a:r>
              <a:rPr lang="en-US" sz="2400" dirty="0" smtClean="0">
                <a:solidFill>
                  <a:srgbClr val="336699"/>
                </a:solidFill>
                <a:latin typeface="Tahoma" pitchFamily="34" charset="0"/>
                <a:ea typeface="Tahoma" pitchFamily="34" charset="0"/>
                <a:cs typeface="Tahoma" pitchFamily="34" charset="0"/>
              </a:rPr>
              <a:t>charge</a:t>
            </a:r>
          </a:p>
          <a:p>
            <a:pPr marL="342900" indent="-342900">
              <a:buFont typeface="Arial"/>
              <a:buChar char="•"/>
            </a:pPr>
            <a:r>
              <a:rPr lang="en-US" sz="2400" dirty="0" smtClean="0">
                <a:solidFill>
                  <a:srgbClr val="336699"/>
                </a:solidFill>
                <a:latin typeface="Tahoma" pitchFamily="34" charset="0"/>
                <a:ea typeface="Tahoma" pitchFamily="34" charset="0"/>
                <a:cs typeface="Tahoma" pitchFamily="34" charset="0"/>
              </a:rPr>
              <a:t>your </a:t>
            </a:r>
            <a:r>
              <a:rPr lang="en-US" sz="2400" dirty="0">
                <a:solidFill>
                  <a:srgbClr val="336699"/>
                </a:solidFill>
                <a:latin typeface="Tahoma" pitchFamily="34" charset="0"/>
                <a:ea typeface="Tahoma" pitchFamily="34" charset="0"/>
                <a:cs typeface="Tahoma" pitchFamily="34" charset="0"/>
              </a:rPr>
              <a:t>volunteers should be trying to "fill in the story" with each successive flight; wisely choosing the altitudes at which they collect data to fill in the graph, taking into account places where they discover change is happening </a:t>
            </a:r>
            <a:r>
              <a:rPr lang="en-US" sz="2400" dirty="0" smtClean="0">
                <a:solidFill>
                  <a:srgbClr val="336699"/>
                </a:solidFill>
                <a:latin typeface="Tahoma" pitchFamily="34" charset="0"/>
                <a:ea typeface="Tahoma" pitchFamily="34" charset="0"/>
                <a:cs typeface="Tahoma" pitchFamily="34" charset="0"/>
              </a:rPr>
              <a:t>quickly</a:t>
            </a:r>
          </a:p>
        </p:txBody>
      </p:sp>
    </p:spTree>
    <p:extLst>
      <p:ext uri="{BB962C8B-B14F-4D97-AF65-F5344CB8AC3E}">
        <p14:creationId xmlns:p14="http://schemas.microsoft.com/office/powerpoint/2010/main" val="16776625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70p_rgb.png"/>
          <p:cNvPicPr>
            <a:picLocks noChangeAspect="1"/>
          </p:cNvPicPr>
          <p:nvPr/>
        </p:nvPicPr>
        <p:blipFill>
          <a:blip r:embed="rId2" cstate="print"/>
          <a:stretch>
            <a:fillRect/>
          </a:stretch>
        </p:blipFill>
        <p:spPr>
          <a:xfrm>
            <a:off x="152933" y="6172200"/>
            <a:ext cx="5028667" cy="553752"/>
          </a:xfrm>
          <a:prstGeom prst="rect">
            <a:avLst/>
          </a:prstGeom>
        </p:spPr>
      </p:pic>
      <p:sp>
        <p:nvSpPr>
          <p:cNvPr id="3" name="TextBox 2"/>
          <p:cNvSpPr txBox="1"/>
          <p:nvPr/>
        </p:nvSpPr>
        <p:spPr>
          <a:xfrm>
            <a:off x="6629400" y="6248400"/>
            <a:ext cx="2363724" cy="461665"/>
          </a:xfrm>
          <a:prstGeom prst="rect">
            <a:avLst/>
          </a:prstGeom>
          <a:noFill/>
        </p:spPr>
        <p:txBody>
          <a:bodyPr wrap="none" rtlCol="0">
            <a:spAutoFit/>
          </a:bodyPr>
          <a:lstStyle/>
          <a:p>
            <a:r>
              <a:rPr lang="en-US" sz="2400" dirty="0" smtClean="0">
                <a:solidFill>
                  <a:srgbClr val="336699"/>
                </a:solidFill>
                <a:latin typeface="Tahoma" pitchFamily="34" charset="0"/>
                <a:ea typeface="Tahoma" pitchFamily="34" charset="0"/>
                <a:cs typeface="Tahoma" pitchFamily="34" charset="0"/>
              </a:rPr>
              <a:t>SciEd.UCAR.edu</a:t>
            </a:r>
            <a:endParaRPr lang="en-US" sz="2400" dirty="0">
              <a:solidFill>
                <a:srgbClr val="336699"/>
              </a:solidFill>
              <a:latin typeface="Tahoma" pitchFamily="34" charset="0"/>
              <a:ea typeface="Tahoma" pitchFamily="34" charset="0"/>
              <a:cs typeface="Tahoma" pitchFamily="34" charset="0"/>
            </a:endParaRPr>
          </a:p>
        </p:txBody>
      </p:sp>
      <p:sp>
        <p:nvSpPr>
          <p:cNvPr id="4" name="TextBox 2"/>
          <p:cNvSpPr txBox="1">
            <a:spLocks noChangeArrowheads="1"/>
          </p:cNvSpPr>
          <p:nvPr/>
        </p:nvSpPr>
        <p:spPr bwMode="auto">
          <a:xfrm>
            <a:off x="152400" y="115669"/>
            <a:ext cx="8839200" cy="646331"/>
          </a:xfrm>
          <a:prstGeom prst="rect">
            <a:avLst/>
          </a:prstGeom>
          <a:noFill/>
          <a:ln w="9525">
            <a:noFill/>
            <a:miter lim="800000"/>
            <a:headEnd/>
            <a:tailEnd/>
          </a:ln>
        </p:spPr>
        <p:txBody>
          <a:bodyPr wrap="square">
            <a:spAutoFit/>
          </a:bodyPr>
          <a:lstStyle/>
          <a:p>
            <a:pPr algn="ctr"/>
            <a:r>
              <a:rPr lang="en-US" sz="3600" dirty="0" smtClean="0">
                <a:solidFill>
                  <a:srgbClr val="336699"/>
                </a:solidFill>
                <a:latin typeface="Georgia" pitchFamily="18" charset="0"/>
                <a:ea typeface="Tahoma" pitchFamily="100" charset="0"/>
              </a:rPr>
              <a:t>Virtual Ballooning Directions (continued)</a:t>
            </a:r>
            <a:endParaRPr lang="en-US" sz="3600" dirty="0">
              <a:solidFill>
                <a:srgbClr val="336699"/>
              </a:solidFill>
              <a:latin typeface="Georgia" pitchFamily="18" charset="0"/>
              <a:ea typeface="Tahoma" pitchFamily="100" charset="0"/>
            </a:endParaRPr>
          </a:p>
        </p:txBody>
      </p:sp>
      <p:sp>
        <p:nvSpPr>
          <p:cNvPr id="5" name="TextBox 4"/>
          <p:cNvSpPr txBox="1"/>
          <p:nvPr/>
        </p:nvSpPr>
        <p:spPr>
          <a:xfrm>
            <a:off x="457200" y="1143000"/>
            <a:ext cx="8229600" cy="3416320"/>
          </a:xfrm>
          <a:prstGeom prst="rect">
            <a:avLst/>
          </a:prstGeom>
          <a:noFill/>
        </p:spPr>
        <p:txBody>
          <a:bodyPr wrap="square" rtlCol="0">
            <a:spAutoFit/>
          </a:bodyPr>
          <a:lstStyle/>
          <a:p>
            <a:pPr marL="342900" indent="-342900">
              <a:buFont typeface="Arial"/>
              <a:buChar char="•"/>
            </a:pPr>
            <a:r>
              <a:rPr lang="en-US" sz="2400" dirty="0">
                <a:solidFill>
                  <a:srgbClr val="336699"/>
                </a:solidFill>
                <a:latin typeface="Tahoma" pitchFamily="34" charset="0"/>
                <a:ea typeface="Tahoma" pitchFamily="34" charset="0"/>
                <a:cs typeface="Tahoma" pitchFamily="34" charset="0"/>
              </a:rPr>
              <a:t>hopefully, they will discover the troposphere (where temperature is decreasing), the stratosphere (increasing temperature) and the lower reaches of the mesosphere (temperature is decreasing again</a:t>
            </a:r>
            <a:r>
              <a:rPr lang="en-US" sz="2400" dirty="0" smtClean="0">
                <a:solidFill>
                  <a:srgbClr val="336699"/>
                </a:solidFill>
                <a:latin typeface="Tahoma" pitchFamily="34" charset="0"/>
                <a:ea typeface="Tahoma" pitchFamily="34" charset="0"/>
                <a:cs typeface="Tahoma" pitchFamily="34" charset="0"/>
              </a:rPr>
              <a:t>)</a:t>
            </a:r>
          </a:p>
          <a:p>
            <a:pPr marL="342900" indent="-342900">
              <a:buFont typeface="Arial"/>
              <a:buChar char="•"/>
            </a:pPr>
            <a:r>
              <a:rPr lang="en-US" sz="2400" dirty="0" smtClean="0">
                <a:solidFill>
                  <a:srgbClr val="336699"/>
                </a:solidFill>
                <a:latin typeface="Tahoma" pitchFamily="34" charset="0"/>
                <a:ea typeface="Tahoma" pitchFamily="34" charset="0"/>
                <a:cs typeface="Tahoma" pitchFamily="34" charset="0"/>
              </a:rPr>
              <a:t>Optional</a:t>
            </a:r>
            <a:r>
              <a:rPr lang="en-US" sz="2400" dirty="0">
                <a:solidFill>
                  <a:srgbClr val="336699"/>
                </a:solidFill>
                <a:latin typeface="Tahoma" pitchFamily="34" charset="0"/>
                <a:ea typeface="Tahoma" pitchFamily="34" charset="0"/>
                <a:cs typeface="Tahoma" pitchFamily="34" charset="0"/>
              </a:rPr>
              <a:t>: </a:t>
            </a:r>
            <a:r>
              <a:rPr lang="en-US" sz="2400" dirty="0" smtClean="0">
                <a:solidFill>
                  <a:srgbClr val="336699"/>
                </a:solidFill>
                <a:latin typeface="Tahoma" pitchFamily="34" charset="0"/>
                <a:ea typeface="Tahoma" pitchFamily="34" charset="0"/>
                <a:cs typeface="Tahoma" pitchFamily="34" charset="0"/>
              </a:rPr>
              <a:t>if </a:t>
            </a:r>
            <a:r>
              <a:rPr lang="en-US" sz="2400" dirty="0">
                <a:solidFill>
                  <a:srgbClr val="336699"/>
                </a:solidFill>
                <a:latin typeface="Tahoma" pitchFamily="34" charset="0"/>
                <a:ea typeface="Tahoma" pitchFamily="34" charset="0"/>
                <a:cs typeface="Tahoma" pitchFamily="34" charset="0"/>
              </a:rPr>
              <a:t>they don't do great on the first 4 flights - you can say that </a:t>
            </a:r>
            <a:r>
              <a:rPr lang="en-US" sz="2400" dirty="0" smtClean="0">
                <a:solidFill>
                  <a:srgbClr val="336699"/>
                </a:solidFill>
                <a:latin typeface="Tahoma" pitchFamily="34" charset="0"/>
                <a:ea typeface="Tahoma" pitchFamily="34" charset="0"/>
                <a:cs typeface="Tahoma" pitchFamily="34" charset="0"/>
              </a:rPr>
              <a:t>NASA or NSF </a:t>
            </a:r>
            <a:r>
              <a:rPr lang="en-US" sz="2400" dirty="0">
                <a:solidFill>
                  <a:srgbClr val="336699"/>
                </a:solidFill>
                <a:latin typeface="Tahoma" pitchFamily="34" charset="0"/>
                <a:ea typeface="Tahoma" pitchFamily="34" charset="0"/>
                <a:cs typeface="Tahoma" pitchFamily="34" charset="0"/>
              </a:rPr>
              <a:t>decided to fund them for 4 more flights; hit the </a:t>
            </a:r>
            <a:r>
              <a:rPr lang="en-US" sz="2400" b="1" dirty="0">
                <a:solidFill>
                  <a:srgbClr val="336699"/>
                </a:solidFill>
                <a:latin typeface="Tahoma" pitchFamily="34" charset="0"/>
                <a:ea typeface="Tahoma" pitchFamily="34" charset="0"/>
                <a:cs typeface="Tahoma" pitchFamily="34" charset="0"/>
              </a:rPr>
              <a:t>new game </a:t>
            </a:r>
            <a:r>
              <a:rPr lang="en-US" sz="2400" dirty="0">
                <a:solidFill>
                  <a:srgbClr val="336699"/>
                </a:solidFill>
                <a:latin typeface="Tahoma" pitchFamily="34" charset="0"/>
                <a:ea typeface="Tahoma" pitchFamily="34" charset="0"/>
                <a:cs typeface="Tahoma" pitchFamily="34" charset="0"/>
              </a:rPr>
              <a:t>button then select </a:t>
            </a:r>
            <a:r>
              <a:rPr lang="en-US" sz="2400" b="1" dirty="0">
                <a:solidFill>
                  <a:srgbClr val="336699"/>
                </a:solidFill>
                <a:latin typeface="Tahoma" pitchFamily="34" charset="0"/>
                <a:ea typeface="Tahoma" pitchFamily="34" charset="0"/>
                <a:cs typeface="Tahoma" pitchFamily="34" charset="0"/>
              </a:rPr>
              <a:t>save data</a:t>
            </a:r>
            <a:r>
              <a:rPr lang="en-US" sz="2400" dirty="0">
                <a:solidFill>
                  <a:srgbClr val="336699"/>
                </a:solidFill>
                <a:latin typeface="Tahoma" pitchFamily="34" charset="0"/>
                <a:ea typeface="Tahoma" pitchFamily="34" charset="0"/>
                <a:cs typeface="Tahoma" pitchFamily="34" charset="0"/>
              </a:rPr>
              <a:t> to get more flights but keep your first round data; then fill in missing sections in the 4 new </a:t>
            </a:r>
            <a:r>
              <a:rPr lang="en-US" sz="2400" dirty="0" smtClean="0">
                <a:solidFill>
                  <a:srgbClr val="336699"/>
                </a:solidFill>
                <a:latin typeface="Tahoma" pitchFamily="34" charset="0"/>
                <a:ea typeface="Tahoma" pitchFamily="34" charset="0"/>
                <a:cs typeface="Tahoma" pitchFamily="34" charset="0"/>
              </a:rPr>
              <a:t>flights</a:t>
            </a:r>
            <a:endParaRPr lang="en-US" sz="2400" dirty="0">
              <a:solidFill>
                <a:srgbClr val="336699"/>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33923273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1512</TotalTime>
  <Words>1660</Words>
  <Application>Microsoft Macintosh PowerPoint</Application>
  <PresentationFormat>On-screen Show (4:3)</PresentationFormat>
  <Paragraphs>169</Paragraphs>
  <Slides>32</Slides>
  <Notes>8</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NCAR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Randy Russell introduction</dc:title>
  <dc:creator>Randy Russell</dc:creator>
  <cp:lastModifiedBy>Randy Russell</cp:lastModifiedBy>
  <cp:revision>74</cp:revision>
  <dcterms:created xsi:type="dcterms:W3CDTF">2014-03-28T17:46:23Z</dcterms:created>
  <dcterms:modified xsi:type="dcterms:W3CDTF">2014-07-11T04:39:30Z</dcterms:modified>
</cp:coreProperties>
</file>